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EF857-1E2E-4E45-A070-96F970E20458}" type="datetimeFigureOut">
              <a:rPr lang="en-GB" smtClean="0"/>
              <a:t>16/06/2015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5AB85-28DE-4878-B5AA-F81FDF45079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EF857-1E2E-4E45-A070-96F970E20458}" type="datetimeFigureOut">
              <a:rPr lang="en-GB" smtClean="0"/>
              <a:t>16/06/2015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5AB85-28DE-4878-B5AA-F81FDF45079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EF857-1E2E-4E45-A070-96F970E20458}" type="datetimeFigureOut">
              <a:rPr lang="en-GB" smtClean="0"/>
              <a:t>16/06/2015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5AB85-28DE-4878-B5AA-F81FDF45079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EF857-1E2E-4E45-A070-96F970E20458}" type="datetimeFigureOut">
              <a:rPr lang="en-GB" smtClean="0"/>
              <a:t>16/06/2015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5AB85-28DE-4878-B5AA-F81FDF45079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EF857-1E2E-4E45-A070-96F970E20458}" type="datetimeFigureOut">
              <a:rPr lang="en-GB" smtClean="0"/>
              <a:t>16/06/2015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5AB85-28DE-4878-B5AA-F81FDF45079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EF857-1E2E-4E45-A070-96F970E20458}" type="datetimeFigureOut">
              <a:rPr lang="en-GB" smtClean="0"/>
              <a:t>16/06/2015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5AB85-28DE-4878-B5AA-F81FDF45079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EF857-1E2E-4E45-A070-96F970E20458}" type="datetimeFigureOut">
              <a:rPr lang="en-GB" smtClean="0"/>
              <a:t>16/06/2015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5AB85-28DE-4878-B5AA-F81FDF45079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EF857-1E2E-4E45-A070-96F970E20458}" type="datetimeFigureOut">
              <a:rPr lang="en-GB" smtClean="0"/>
              <a:t>16/06/2015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5AB85-28DE-4878-B5AA-F81FDF45079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EF857-1E2E-4E45-A070-96F970E20458}" type="datetimeFigureOut">
              <a:rPr lang="en-GB" smtClean="0"/>
              <a:t>16/06/2015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5AB85-28DE-4878-B5AA-F81FDF45079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EF857-1E2E-4E45-A070-96F970E20458}" type="datetimeFigureOut">
              <a:rPr lang="en-GB" smtClean="0"/>
              <a:t>16/06/2015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5AB85-28DE-4878-B5AA-F81FDF45079D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EF857-1E2E-4E45-A070-96F970E20458}" type="datetimeFigureOut">
              <a:rPr lang="en-GB" smtClean="0"/>
              <a:t>16/06/2015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95AB85-28DE-4878-B5AA-F81FDF45079D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B95AB85-28DE-4878-B5AA-F81FDF45079D}" type="slidenum">
              <a:rPr lang="en-GB" smtClean="0"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F7EF857-1E2E-4E45-A070-96F970E20458}" type="datetimeFigureOut">
              <a:rPr lang="en-GB" smtClean="0"/>
              <a:t>16/06/2015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400" dirty="0" smtClean="0"/>
              <a:t>With the forthcoming introduction of deemed consent in Wales in December 2015, is presumed (deemed) consent the future for organ donation in England?</a:t>
            </a:r>
            <a:endParaRPr lang="en-GB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Claudia Carr – University of Hertfordshire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631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all important questions….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-342900">
              <a:lnSpc>
                <a:spcPct val="200000"/>
              </a:lnSpc>
              <a:buFont typeface="+mj-lt"/>
              <a:buAutoNum type="arabicPeriod"/>
            </a:pPr>
            <a:r>
              <a:rPr lang="en-GB" sz="1800" dirty="0">
                <a:latin typeface="Arial"/>
                <a:ea typeface="Calibri"/>
                <a:cs typeface="Times New Roman"/>
              </a:rPr>
              <a:t>Will the introduction of presumed consent increase the number of organ donors, if so, </a:t>
            </a:r>
            <a:r>
              <a:rPr lang="en-GB" sz="1800" dirty="0" smtClean="0">
                <a:latin typeface="Arial"/>
                <a:ea typeface="Calibri"/>
                <a:cs typeface="Times New Roman"/>
              </a:rPr>
              <a:t>it </a:t>
            </a:r>
            <a:r>
              <a:rPr lang="en-GB" sz="1800" dirty="0">
                <a:latin typeface="Arial"/>
                <a:ea typeface="Calibri"/>
                <a:cs typeface="Times New Roman"/>
              </a:rPr>
              <a:t>should be adopted in England.</a:t>
            </a:r>
            <a:endParaRPr lang="en-GB" sz="1800" dirty="0">
              <a:ea typeface="Calibri"/>
              <a:cs typeface="Times New Roman"/>
            </a:endParaRPr>
          </a:p>
          <a:p>
            <a:pPr lvl="0" indent="-342900">
              <a:lnSpc>
                <a:spcPct val="20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GB" sz="1800" dirty="0">
                <a:latin typeface="Arial"/>
                <a:ea typeface="Calibri"/>
                <a:cs typeface="Times New Roman"/>
              </a:rPr>
              <a:t>If presumed consent is to be adopted in England, then can it be ethically justified? </a:t>
            </a:r>
            <a:endParaRPr lang="en-GB" sz="1800" dirty="0">
              <a:ea typeface="Calibri"/>
              <a:cs typeface="Times New Roman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679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change </a:t>
            </a:r>
            <a:r>
              <a:rPr lang="en-GB" smtClean="0"/>
              <a:t>the status </a:t>
            </a:r>
            <a:r>
              <a:rPr lang="en-GB" dirty="0" smtClean="0"/>
              <a:t>quo?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demand for organs outweighs the supply.</a:t>
            </a:r>
          </a:p>
          <a:p>
            <a:r>
              <a:rPr lang="en-GB" dirty="0" smtClean="0"/>
              <a:t>21 million registered on the Organ Donor register.</a:t>
            </a:r>
          </a:p>
          <a:p>
            <a:r>
              <a:rPr lang="en-GB" dirty="0" smtClean="0"/>
              <a:t>Only 1% will die in circumstances that their organs can be used for transplantation.</a:t>
            </a:r>
          </a:p>
          <a:p>
            <a:r>
              <a:rPr lang="en-GB" dirty="0" smtClean="0"/>
              <a:t>Since 1.04.15, 171 people donated their organs on death, 432 patients have received transplants but 6890 patients remain on the transplant list.</a:t>
            </a:r>
          </a:p>
          <a:p>
            <a:r>
              <a:rPr lang="en-GB" dirty="0" smtClean="0"/>
              <a:t>3 patients die every day waiting for available organs.</a:t>
            </a:r>
          </a:p>
          <a:p>
            <a:r>
              <a:rPr lang="en-GB" dirty="0" smtClean="0"/>
              <a:t>The Human Transplantation (Wales) Act 2013 introduces soft oft out system of organ donation or deemed (presumed) consent from December 2015 with a view to increasing organ donation in Wales by 25-30%.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269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Source – Abadie and Gay  </a:t>
            </a:r>
            <a:endParaRPr lang="en-GB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8" b="888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dirty="0" smtClean="0"/>
              <a:t>The impact of presumed consent on cadaveric organ donation: A cross country study, Journal of Health Economics 25 (</a:t>
            </a:r>
            <a:r>
              <a:rPr lang="en-GB" smtClean="0"/>
              <a:t>2006)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450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39552" y="260648"/>
            <a:ext cx="7620000" cy="1143000"/>
          </a:xfrm>
        </p:spPr>
        <p:txBody>
          <a:bodyPr/>
          <a:lstStyle/>
          <a:p>
            <a:r>
              <a:rPr lang="en-GB" sz="1600" dirty="0" smtClean="0">
                <a:latin typeface="+mn-lt"/>
              </a:rPr>
              <a:t>Source: </a:t>
            </a:r>
            <a:r>
              <a:rPr lang="en-GB" sz="1600" dirty="0" smtClean="0">
                <a:latin typeface="+mn-lt"/>
                <a:ea typeface="Calibri"/>
              </a:rPr>
              <a:t>The </a:t>
            </a:r>
            <a:r>
              <a:rPr lang="en-GB" sz="1600" dirty="0">
                <a:latin typeface="+mn-lt"/>
                <a:ea typeface="Calibri"/>
              </a:rPr>
              <a:t>role of families in organ donation: International evidence review 2012</a:t>
            </a:r>
            <a:endParaRPr lang="en-GB" sz="1600" dirty="0">
              <a:latin typeface="+mn-lt"/>
            </a:endParaRPr>
          </a:p>
        </p:txBody>
      </p:sp>
      <p:pic>
        <p:nvPicPr>
          <p:cNvPr id="2050" name="Picture 2" descr="C:\Users\user\Pictures\Screen Shot 2015-05-31 at 18.00.30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600200"/>
            <a:ext cx="4896543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913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Ethical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Altruism is not lost by presumed or deemed consent.</a:t>
            </a:r>
          </a:p>
          <a:p>
            <a:r>
              <a:rPr lang="en-GB" dirty="0"/>
              <a:t>Presumed consent may encourage altruism.</a:t>
            </a:r>
          </a:p>
          <a:p>
            <a:r>
              <a:rPr lang="en-GB" dirty="0" smtClean="0"/>
              <a:t>Argued that presumed consent is no consent. </a:t>
            </a:r>
          </a:p>
          <a:p>
            <a:r>
              <a:rPr lang="en-GB" dirty="0" smtClean="0"/>
              <a:t>Argued contrary to the principle of a patient’s autonomy.</a:t>
            </a:r>
          </a:p>
          <a:p>
            <a:r>
              <a:rPr lang="en-GB" dirty="0" smtClean="0"/>
              <a:t>Is it ethically acceptable to remove organs from a patient who has neither consented nor opted out but whose organs may save the lives of others?</a:t>
            </a:r>
          </a:p>
          <a:p>
            <a:r>
              <a:rPr lang="en-GB" dirty="0" smtClean="0"/>
              <a:t>Utilitarian  and communitarian approach.</a:t>
            </a:r>
          </a:p>
          <a:p>
            <a:r>
              <a:rPr lang="en-GB" dirty="0" smtClean="0"/>
              <a:t>No legal interest in our bodies once we die although our bodies till define who we are. </a:t>
            </a:r>
          </a:p>
          <a:p>
            <a:r>
              <a:rPr lang="en-GB" dirty="0" smtClean="0"/>
              <a:t>Presumption that the majority of people wish to do the ‘right thing’.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172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767</TotalTime>
  <Words>331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Adjacency</vt:lpstr>
      <vt:lpstr>With the forthcoming introduction of deemed consent in Wales in December 2015, is presumed (deemed) consent the future for organ donation in England?</vt:lpstr>
      <vt:lpstr>The all important questions…. </vt:lpstr>
      <vt:lpstr>Why change the status quo?</vt:lpstr>
      <vt:lpstr>Source – Abadie and Gay  </vt:lpstr>
      <vt:lpstr>Source: The role of families in organ donation: International evidence review 2012</vt:lpstr>
      <vt:lpstr>Ethical issues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13</cp:revision>
  <dcterms:created xsi:type="dcterms:W3CDTF">2015-05-26T09:19:04Z</dcterms:created>
  <dcterms:modified xsi:type="dcterms:W3CDTF">2015-06-16T10:04:27Z</dcterms:modified>
</cp:coreProperties>
</file>