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5213" cy="42803763"/>
  <p:notesSz cx="9926638" cy="6797675"/>
  <p:defaultTextStyle>
    <a:defPPr>
      <a:defRPr lang="en-US"/>
    </a:defPPr>
    <a:lvl1pPr algn="l" rtl="0" fontAlgn="base">
      <a:spcBef>
        <a:spcPct val="0"/>
      </a:spcBef>
      <a:spcAft>
        <a:spcPct val="0"/>
      </a:spcAft>
      <a:defRPr sz="2800" kern="1200">
        <a:solidFill>
          <a:schemeClr val="tx1"/>
        </a:solidFill>
        <a:latin typeface="Helvetica" charset="0"/>
        <a:ea typeface="+mn-ea"/>
        <a:cs typeface="+mn-cs"/>
      </a:defRPr>
    </a:lvl1pPr>
    <a:lvl2pPr marL="397087" algn="l" rtl="0" fontAlgn="base">
      <a:spcBef>
        <a:spcPct val="0"/>
      </a:spcBef>
      <a:spcAft>
        <a:spcPct val="0"/>
      </a:spcAft>
      <a:defRPr sz="2800" kern="1200">
        <a:solidFill>
          <a:schemeClr val="tx1"/>
        </a:solidFill>
        <a:latin typeface="Helvetica" charset="0"/>
        <a:ea typeface="+mn-ea"/>
        <a:cs typeface="+mn-cs"/>
      </a:defRPr>
    </a:lvl2pPr>
    <a:lvl3pPr marL="794173" algn="l" rtl="0" fontAlgn="base">
      <a:spcBef>
        <a:spcPct val="0"/>
      </a:spcBef>
      <a:spcAft>
        <a:spcPct val="0"/>
      </a:spcAft>
      <a:defRPr sz="2800" kern="1200">
        <a:solidFill>
          <a:schemeClr val="tx1"/>
        </a:solidFill>
        <a:latin typeface="Helvetica" charset="0"/>
        <a:ea typeface="+mn-ea"/>
        <a:cs typeface="+mn-cs"/>
      </a:defRPr>
    </a:lvl3pPr>
    <a:lvl4pPr marL="1191260" algn="l" rtl="0" fontAlgn="base">
      <a:spcBef>
        <a:spcPct val="0"/>
      </a:spcBef>
      <a:spcAft>
        <a:spcPct val="0"/>
      </a:spcAft>
      <a:defRPr sz="2800" kern="1200">
        <a:solidFill>
          <a:schemeClr val="tx1"/>
        </a:solidFill>
        <a:latin typeface="Helvetica" charset="0"/>
        <a:ea typeface="+mn-ea"/>
        <a:cs typeface="+mn-cs"/>
      </a:defRPr>
    </a:lvl4pPr>
    <a:lvl5pPr marL="1588346" algn="l" rtl="0" fontAlgn="base">
      <a:spcBef>
        <a:spcPct val="0"/>
      </a:spcBef>
      <a:spcAft>
        <a:spcPct val="0"/>
      </a:spcAft>
      <a:defRPr sz="2800" kern="1200">
        <a:solidFill>
          <a:schemeClr val="tx1"/>
        </a:solidFill>
        <a:latin typeface="Helvetica" charset="0"/>
        <a:ea typeface="+mn-ea"/>
        <a:cs typeface="+mn-cs"/>
      </a:defRPr>
    </a:lvl5pPr>
    <a:lvl6pPr marL="1985433" algn="l" defTabSz="794173" rtl="0" eaLnBrk="1" latinLnBrk="0" hangingPunct="1">
      <a:defRPr sz="2800" kern="1200">
        <a:solidFill>
          <a:schemeClr val="tx1"/>
        </a:solidFill>
        <a:latin typeface="Helvetica" charset="0"/>
        <a:ea typeface="+mn-ea"/>
        <a:cs typeface="+mn-cs"/>
      </a:defRPr>
    </a:lvl6pPr>
    <a:lvl7pPr marL="2382519" algn="l" defTabSz="794173" rtl="0" eaLnBrk="1" latinLnBrk="0" hangingPunct="1">
      <a:defRPr sz="2800" kern="1200">
        <a:solidFill>
          <a:schemeClr val="tx1"/>
        </a:solidFill>
        <a:latin typeface="Helvetica" charset="0"/>
        <a:ea typeface="+mn-ea"/>
        <a:cs typeface="+mn-cs"/>
      </a:defRPr>
    </a:lvl7pPr>
    <a:lvl8pPr marL="2779606" algn="l" defTabSz="794173" rtl="0" eaLnBrk="1" latinLnBrk="0" hangingPunct="1">
      <a:defRPr sz="2800" kern="1200">
        <a:solidFill>
          <a:schemeClr val="tx1"/>
        </a:solidFill>
        <a:latin typeface="Helvetica" charset="0"/>
        <a:ea typeface="+mn-ea"/>
        <a:cs typeface="+mn-cs"/>
      </a:defRPr>
    </a:lvl8pPr>
    <a:lvl9pPr marL="3176693" algn="l" defTabSz="794173" rtl="0" eaLnBrk="1" latinLnBrk="0" hangingPunct="1">
      <a:defRPr sz="2800" kern="1200">
        <a:solidFill>
          <a:schemeClr val="tx1"/>
        </a:solidFill>
        <a:latin typeface="Helvetic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0099CC"/>
    <a:srgbClr val="CCECFF"/>
    <a:srgbClr val="666699"/>
    <a:srgbClr val="008080"/>
    <a:srgbClr val="004080"/>
    <a:srgbClr val="CCCCFF"/>
    <a:srgbClr val="FFFFE1"/>
    <a:srgbClr val="FFF3F3"/>
    <a:srgbClr val="800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0929"/>
  </p:normalViewPr>
  <p:slideViewPr>
    <p:cSldViewPr snapToGrid="0">
      <p:cViewPr>
        <p:scale>
          <a:sx n="50" d="100"/>
          <a:sy n="50" d="100"/>
        </p:scale>
        <p:origin x="-948" y="-72"/>
      </p:cViewPr>
      <p:guideLst>
        <p:guide orient="horz" pos="-1534"/>
        <p:guide orient="horz" pos="27893"/>
        <p:guide orient="horz" pos="3156"/>
        <p:guide orient="horz" pos="669"/>
        <p:guide pos="3949"/>
        <p:guide pos="4575"/>
        <p:guide pos="9010"/>
        <p:guide pos="14940"/>
        <p:guide pos="-94"/>
        <p:guide pos="9666"/>
        <p:guide pos="14317"/>
        <p:guide pos="1901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3"/>
            <a:ext cx="4301666" cy="339949"/>
          </a:xfrm>
          <a:prstGeom prst="rect">
            <a:avLst/>
          </a:prstGeom>
          <a:noFill/>
          <a:ln w="9525">
            <a:noFill/>
            <a:miter lim="800000"/>
            <a:headEnd/>
            <a:tailEnd/>
          </a:ln>
          <a:effectLst/>
        </p:spPr>
        <p:txBody>
          <a:bodyPr vert="horz" wrap="square" lIns="18178" tIns="9089" rIns="18178" bIns="9089" numCol="1" anchor="t" anchorCtr="0" compatLnSpc="1">
            <a:prstTxWarp prst="textNoShape">
              <a:avLst/>
            </a:prstTxWarp>
          </a:bodyPr>
          <a:lstStyle>
            <a:lvl1pPr eaLnBrk="0" hangingPunct="0">
              <a:defRPr sz="200"/>
            </a:lvl1pPr>
          </a:lstStyle>
          <a:p>
            <a:endParaRPr lang="en-GB"/>
          </a:p>
        </p:txBody>
      </p:sp>
      <p:sp>
        <p:nvSpPr>
          <p:cNvPr id="21507" name="Rectangle 3"/>
          <p:cNvSpPr>
            <a:spLocks noGrp="1" noChangeArrowheads="1"/>
          </p:cNvSpPr>
          <p:nvPr>
            <p:ph type="dt" sz="quarter" idx="1"/>
          </p:nvPr>
        </p:nvSpPr>
        <p:spPr bwMode="auto">
          <a:xfrm>
            <a:off x="5623125" y="3"/>
            <a:ext cx="4301050" cy="339949"/>
          </a:xfrm>
          <a:prstGeom prst="rect">
            <a:avLst/>
          </a:prstGeom>
          <a:noFill/>
          <a:ln w="9525">
            <a:noFill/>
            <a:miter lim="800000"/>
            <a:headEnd/>
            <a:tailEnd/>
          </a:ln>
          <a:effectLst/>
        </p:spPr>
        <p:txBody>
          <a:bodyPr vert="horz" wrap="square" lIns="18178" tIns="9089" rIns="18178" bIns="9089" numCol="1" anchor="t" anchorCtr="0" compatLnSpc="1">
            <a:prstTxWarp prst="textNoShape">
              <a:avLst/>
            </a:prstTxWarp>
          </a:bodyPr>
          <a:lstStyle>
            <a:lvl1pPr algn="r" eaLnBrk="0" hangingPunct="0">
              <a:defRPr sz="200"/>
            </a:lvl1pPr>
          </a:lstStyle>
          <a:p>
            <a:fld id="{F5D1E349-A998-4CCC-9254-D44676450589}" type="datetimeFigureOut">
              <a:rPr lang="en-GB"/>
              <a:pPr/>
              <a:t>15/03/2016</a:t>
            </a:fld>
            <a:endParaRPr lang="en-GB"/>
          </a:p>
        </p:txBody>
      </p:sp>
      <p:sp>
        <p:nvSpPr>
          <p:cNvPr id="21508" name="Rectangle 4"/>
          <p:cNvSpPr>
            <a:spLocks noGrp="1" noChangeArrowheads="1"/>
          </p:cNvSpPr>
          <p:nvPr>
            <p:ph type="ftr" sz="quarter" idx="2"/>
          </p:nvPr>
        </p:nvSpPr>
        <p:spPr bwMode="auto">
          <a:xfrm>
            <a:off x="0" y="6456745"/>
            <a:ext cx="4301666" cy="339621"/>
          </a:xfrm>
          <a:prstGeom prst="rect">
            <a:avLst/>
          </a:prstGeom>
          <a:noFill/>
          <a:ln w="9525">
            <a:noFill/>
            <a:miter lim="800000"/>
            <a:headEnd/>
            <a:tailEnd/>
          </a:ln>
          <a:effectLst/>
        </p:spPr>
        <p:txBody>
          <a:bodyPr vert="horz" wrap="square" lIns="18178" tIns="9089" rIns="18178" bIns="9089" numCol="1" anchor="b" anchorCtr="0" compatLnSpc="1">
            <a:prstTxWarp prst="textNoShape">
              <a:avLst/>
            </a:prstTxWarp>
          </a:bodyPr>
          <a:lstStyle>
            <a:lvl1pPr eaLnBrk="0" hangingPunct="0">
              <a:defRPr sz="200"/>
            </a:lvl1pPr>
          </a:lstStyle>
          <a:p>
            <a:endParaRPr lang="en-GB"/>
          </a:p>
        </p:txBody>
      </p:sp>
      <p:sp>
        <p:nvSpPr>
          <p:cNvPr id="21509" name="Rectangle 5"/>
          <p:cNvSpPr>
            <a:spLocks noGrp="1" noChangeArrowheads="1"/>
          </p:cNvSpPr>
          <p:nvPr>
            <p:ph type="sldNum" sz="quarter" idx="3"/>
          </p:nvPr>
        </p:nvSpPr>
        <p:spPr bwMode="auto">
          <a:xfrm>
            <a:off x="5623125" y="6456745"/>
            <a:ext cx="4301050" cy="339621"/>
          </a:xfrm>
          <a:prstGeom prst="rect">
            <a:avLst/>
          </a:prstGeom>
          <a:noFill/>
          <a:ln w="9525">
            <a:noFill/>
            <a:miter lim="800000"/>
            <a:headEnd/>
            <a:tailEnd/>
          </a:ln>
          <a:effectLst/>
        </p:spPr>
        <p:txBody>
          <a:bodyPr vert="horz" wrap="square" lIns="18178" tIns="9089" rIns="18178" bIns="9089" numCol="1" anchor="b" anchorCtr="0" compatLnSpc="1">
            <a:prstTxWarp prst="textNoShape">
              <a:avLst/>
            </a:prstTxWarp>
          </a:bodyPr>
          <a:lstStyle>
            <a:lvl1pPr algn="r" eaLnBrk="0" hangingPunct="0">
              <a:defRPr sz="200"/>
            </a:lvl1pPr>
          </a:lstStyle>
          <a:p>
            <a:fld id="{C2B6696F-D3C9-4E7F-AF2B-671D65A8000D}" type="slidenum">
              <a:rPr lang="en-GB"/>
              <a:pPr/>
              <a:t>‹#›</a:t>
            </a:fld>
            <a:endParaRPr lang="en-GB"/>
          </a:p>
        </p:txBody>
      </p:sp>
    </p:spTree>
    <p:extLst>
      <p:ext uri="{BB962C8B-B14F-4D97-AF65-F5344CB8AC3E}">
        <p14:creationId xmlns:p14="http://schemas.microsoft.com/office/powerpoint/2010/main" val="3386845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4301666" cy="339949"/>
          </a:xfrm>
          <a:prstGeom prst="rect">
            <a:avLst/>
          </a:prstGeom>
        </p:spPr>
        <p:txBody>
          <a:bodyPr vert="horz" lIns="18178" tIns="9089" rIns="18178" bIns="9089" rtlCol="0"/>
          <a:lstStyle>
            <a:lvl1pPr algn="l">
              <a:defRPr sz="200"/>
            </a:lvl1pPr>
          </a:lstStyle>
          <a:p>
            <a:endParaRPr lang="en-GB"/>
          </a:p>
        </p:txBody>
      </p:sp>
      <p:sp>
        <p:nvSpPr>
          <p:cNvPr id="3" name="Date Placeholder 2"/>
          <p:cNvSpPr>
            <a:spLocks noGrp="1"/>
          </p:cNvSpPr>
          <p:nvPr>
            <p:ph type="dt" idx="1"/>
          </p:nvPr>
        </p:nvSpPr>
        <p:spPr>
          <a:xfrm>
            <a:off x="5622818" y="3"/>
            <a:ext cx="4301666" cy="339949"/>
          </a:xfrm>
          <a:prstGeom prst="rect">
            <a:avLst/>
          </a:prstGeom>
        </p:spPr>
        <p:txBody>
          <a:bodyPr vert="horz" lIns="18178" tIns="9089" rIns="18178" bIns="9089" rtlCol="0"/>
          <a:lstStyle>
            <a:lvl1pPr algn="r">
              <a:defRPr sz="200"/>
            </a:lvl1pPr>
          </a:lstStyle>
          <a:p>
            <a:fld id="{47AE2A7F-EFFC-4D56-8FEA-B95CF8E0F86F}" type="datetimeFigureOut">
              <a:rPr lang="en-GB" smtClean="0"/>
              <a:pPr/>
              <a:t>15/03/2016</a:t>
            </a:fld>
            <a:endParaRPr lang="en-GB"/>
          </a:p>
        </p:txBody>
      </p:sp>
      <p:sp>
        <p:nvSpPr>
          <p:cNvPr id="4" name="Slide Image Placeholder 3"/>
          <p:cNvSpPr>
            <a:spLocks noGrp="1" noRot="1" noChangeAspect="1"/>
          </p:cNvSpPr>
          <p:nvPr>
            <p:ph type="sldImg" idx="2"/>
          </p:nvPr>
        </p:nvSpPr>
        <p:spPr>
          <a:xfrm>
            <a:off x="4062413" y="509588"/>
            <a:ext cx="1801812" cy="2549525"/>
          </a:xfrm>
          <a:prstGeom prst="rect">
            <a:avLst/>
          </a:prstGeom>
          <a:noFill/>
          <a:ln w="12700">
            <a:solidFill>
              <a:prstClr val="black"/>
            </a:solidFill>
          </a:ln>
        </p:spPr>
        <p:txBody>
          <a:bodyPr vert="horz" lIns="18178" tIns="9089" rIns="18178" bIns="9089" rtlCol="0" anchor="ctr"/>
          <a:lstStyle/>
          <a:p>
            <a:endParaRPr lang="en-GB"/>
          </a:p>
        </p:txBody>
      </p:sp>
      <p:sp>
        <p:nvSpPr>
          <p:cNvPr id="5" name="Notes Placeholder 4"/>
          <p:cNvSpPr>
            <a:spLocks noGrp="1"/>
          </p:cNvSpPr>
          <p:nvPr>
            <p:ph type="body" sz="quarter" idx="3"/>
          </p:nvPr>
        </p:nvSpPr>
        <p:spPr>
          <a:xfrm>
            <a:off x="992787" y="3229027"/>
            <a:ext cx="7941064" cy="3058888"/>
          </a:xfrm>
          <a:prstGeom prst="rect">
            <a:avLst/>
          </a:prstGeom>
        </p:spPr>
        <p:txBody>
          <a:bodyPr vert="horz" lIns="18178" tIns="9089" rIns="18178" bIns="90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745"/>
            <a:ext cx="4301666" cy="339621"/>
          </a:xfrm>
          <a:prstGeom prst="rect">
            <a:avLst/>
          </a:prstGeom>
        </p:spPr>
        <p:txBody>
          <a:bodyPr vert="horz" lIns="18178" tIns="9089" rIns="18178" bIns="9089" rtlCol="0" anchor="b"/>
          <a:lstStyle>
            <a:lvl1pPr algn="l">
              <a:defRPr sz="200"/>
            </a:lvl1pPr>
          </a:lstStyle>
          <a:p>
            <a:endParaRPr lang="en-GB"/>
          </a:p>
        </p:txBody>
      </p:sp>
      <p:sp>
        <p:nvSpPr>
          <p:cNvPr id="7" name="Slide Number Placeholder 6"/>
          <p:cNvSpPr>
            <a:spLocks noGrp="1"/>
          </p:cNvSpPr>
          <p:nvPr>
            <p:ph type="sldNum" sz="quarter" idx="5"/>
          </p:nvPr>
        </p:nvSpPr>
        <p:spPr>
          <a:xfrm>
            <a:off x="5622818" y="6456745"/>
            <a:ext cx="4301666" cy="339621"/>
          </a:xfrm>
          <a:prstGeom prst="rect">
            <a:avLst/>
          </a:prstGeom>
        </p:spPr>
        <p:txBody>
          <a:bodyPr vert="horz" lIns="18178" tIns="9089" rIns="18178" bIns="9089" rtlCol="0" anchor="b"/>
          <a:lstStyle>
            <a:lvl1pPr algn="r">
              <a:defRPr sz="200"/>
            </a:lvl1pPr>
          </a:lstStyle>
          <a:p>
            <a:fld id="{605B3F76-FA8D-4E3D-A05E-1C88A576D1D1}" type="slidenum">
              <a:rPr lang="en-GB" smtClean="0"/>
              <a:pPr/>
              <a:t>‹#›</a:t>
            </a:fld>
            <a:endParaRPr lang="en-GB"/>
          </a:p>
        </p:txBody>
      </p:sp>
    </p:spTree>
    <p:extLst>
      <p:ext uri="{BB962C8B-B14F-4D97-AF65-F5344CB8AC3E}">
        <p14:creationId xmlns:p14="http://schemas.microsoft.com/office/powerpoint/2010/main" val="1975912871"/>
      </p:ext>
    </p:extLst>
  </p:cSld>
  <p:clrMap bg1="lt1" tx1="dk1" bg2="lt2" tx2="dk2" accent1="accent1" accent2="accent2" accent3="accent3" accent4="accent4" accent5="accent5" accent6="accent6" hlink="hlink" folHlink="folHlink"/>
  <p:notesStyle>
    <a:lvl1pPr marL="0" algn="l" defTabSz="794173" rtl="0" eaLnBrk="1" latinLnBrk="0" hangingPunct="1">
      <a:defRPr sz="1000" kern="1200">
        <a:solidFill>
          <a:schemeClr val="tx1"/>
        </a:solidFill>
        <a:latin typeface="+mn-lt"/>
        <a:ea typeface="+mn-ea"/>
        <a:cs typeface="+mn-cs"/>
      </a:defRPr>
    </a:lvl1pPr>
    <a:lvl2pPr marL="397087" algn="l" defTabSz="794173" rtl="0" eaLnBrk="1" latinLnBrk="0" hangingPunct="1">
      <a:defRPr sz="1000" kern="1200">
        <a:solidFill>
          <a:schemeClr val="tx1"/>
        </a:solidFill>
        <a:latin typeface="+mn-lt"/>
        <a:ea typeface="+mn-ea"/>
        <a:cs typeface="+mn-cs"/>
      </a:defRPr>
    </a:lvl2pPr>
    <a:lvl3pPr marL="794173" algn="l" defTabSz="794173" rtl="0" eaLnBrk="1" latinLnBrk="0" hangingPunct="1">
      <a:defRPr sz="1000" kern="1200">
        <a:solidFill>
          <a:schemeClr val="tx1"/>
        </a:solidFill>
        <a:latin typeface="+mn-lt"/>
        <a:ea typeface="+mn-ea"/>
        <a:cs typeface="+mn-cs"/>
      </a:defRPr>
    </a:lvl3pPr>
    <a:lvl4pPr marL="1191260" algn="l" defTabSz="794173" rtl="0" eaLnBrk="1" latinLnBrk="0" hangingPunct="1">
      <a:defRPr sz="1000" kern="1200">
        <a:solidFill>
          <a:schemeClr val="tx1"/>
        </a:solidFill>
        <a:latin typeface="+mn-lt"/>
        <a:ea typeface="+mn-ea"/>
        <a:cs typeface="+mn-cs"/>
      </a:defRPr>
    </a:lvl4pPr>
    <a:lvl5pPr marL="1588346" algn="l" defTabSz="794173" rtl="0" eaLnBrk="1" latinLnBrk="0" hangingPunct="1">
      <a:defRPr sz="1000" kern="1200">
        <a:solidFill>
          <a:schemeClr val="tx1"/>
        </a:solidFill>
        <a:latin typeface="+mn-lt"/>
        <a:ea typeface="+mn-ea"/>
        <a:cs typeface="+mn-cs"/>
      </a:defRPr>
    </a:lvl5pPr>
    <a:lvl6pPr marL="1985433" algn="l" defTabSz="794173" rtl="0" eaLnBrk="1" latinLnBrk="0" hangingPunct="1">
      <a:defRPr sz="1000" kern="1200">
        <a:solidFill>
          <a:schemeClr val="tx1"/>
        </a:solidFill>
        <a:latin typeface="+mn-lt"/>
        <a:ea typeface="+mn-ea"/>
        <a:cs typeface="+mn-cs"/>
      </a:defRPr>
    </a:lvl6pPr>
    <a:lvl7pPr marL="2382519" algn="l" defTabSz="794173" rtl="0" eaLnBrk="1" latinLnBrk="0" hangingPunct="1">
      <a:defRPr sz="1000" kern="1200">
        <a:solidFill>
          <a:schemeClr val="tx1"/>
        </a:solidFill>
        <a:latin typeface="+mn-lt"/>
        <a:ea typeface="+mn-ea"/>
        <a:cs typeface="+mn-cs"/>
      </a:defRPr>
    </a:lvl7pPr>
    <a:lvl8pPr marL="2779606" algn="l" defTabSz="794173" rtl="0" eaLnBrk="1" latinLnBrk="0" hangingPunct="1">
      <a:defRPr sz="1000" kern="1200">
        <a:solidFill>
          <a:schemeClr val="tx1"/>
        </a:solidFill>
        <a:latin typeface="+mn-lt"/>
        <a:ea typeface="+mn-ea"/>
        <a:cs typeface="+mn-cs"/>
      </a:defRPr>
    </a:lvl8pPr>
    <a:lvl9pPr marL="3176693" algn="l" defTabSz="794173"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2413" y="509588"/>
            <a:ext cx="1801812" cy="25495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05B3F76-FA8D-4E3D-A05E-1C88A576D1D1}" type="slidenum">
              <a:rPr lang="en-GB" smtClean="0"/>
              <a:pPr/>
              <a:t>1</a:t>
            </a:fld>
            <a:endParaRPr lang="en-GB"/>
          </a:p>
        </p:txBody>
      </p:sp>
    </p:spTree>
    <p:extLst>
      <p:ext uri="{BB962C8B-B14F-4D97-AF65-F5344CB8AC3E}">
        <p14:creationId xmlns:p14="http://schemas.microsoft.com/office/powerpoint/2010/main" val="376709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454" y="13297737"/>
            <a:ext cx="25734306" cy="9173414"/>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0907" y="24254641"/>
            <a:ext cx="21193400" cy="10940391"/>
          </a:xfrm>
        </p:spPr>
        <p:txBody>
          <a:bodyPr/>
          <a:lstStyle>
            <a:lvl1pPr marL="0" indent="0" algn="ctr">
              <a:buNone/>
              <a:defRPr/>
            </a:lvl1pPr>
            <a:lvl2pPr marL="397087" indent="0" algn="ctr">
              <a:buNone/>
              <a:defRPr/>
            </a:lvl2pPr>
            <a:lvl3pPr marL="794173" indent="0" algn="ctr">
              <a:buNone/>
              <a:defRPr/>
            </a:lvl3pPr>
            <a:lvl4pPr marL="1191260" indent="0" algn="ctr">
              <a:buNone/>
              <a:defRPr/>
            </a:lvl4pPr>
            <a:lvl5pPr marL="1588346" indent="0" algn="ctr">
              <a:buNone/>
              <a:defRPr/>
            </a:lvl5pPr>
            <a:lvl6pPr marL="1985433" indent="0" algn="ctr">
              <a:buNone/>
              <a:defRPr/>
            </a:lvl6pPr>
            <a:lvl7pPr marL="2382519" indent="0" algn="ctr">
              <a:buNone/>
              <a:defRPr/>
            </a:lvl7pPr>
            <a:lvl8pPr marL="2779606" indent="0" algn="ctr">
              <a:buNone/>
              <a:defRPr/>
            </a:lvl8pPr>
            <a:lvl9pPr marL="3176693"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C5DFEF51-9E22-499A-A814-DB716CCB880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1C0CE167-4EDD-414F-8B6F-8093D2BCCCB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71655" y="3804370"/>
            <a:ext cx="6433108" cy="3424342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70455" y="3804370"/>
            <a:ext cx="19211094" cy="342434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90DD9458-0F68-431C-B386-B694A4E49FA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87ED2599-3C9F-4814-BE56-3BE518E9A49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2" y="27505796"/>
            <a:ext cx="25734306" cy="8500477"/>
          </a:xfrm>
        </p:spPr>
        <p:txBody>
          <a:bodyPr anchor="t"/>
          <a:lstStyle>
            <a:lvl1pPr algn="l">
              <a:defRPr sz="3500" b="1" cap="all"/>
            </a:lvl1pPr>
          </a:lstStyle>
          <a:p>
            <a:r>
              <a:rPr lang="en-US" smtClean="0"/>
              <a:t>Click to edit Master title style</a:t>
            </a:r>
            <a:endParaRPr lang="en-GB"/>
          </a:p>
        </p:txBody>
      </p:sp>
      <p:sp>
        <p:nvSpPr>
          <p:cNvPr id="3" name="Text Placeholder 2"/>
          <p:cNvSpPr>
            <a:spLocks noGrp="1"/>
          </p:cNvSpPr>
          <p:nvPr>
            <p:ph type="body" idx="1"/>
          </p:nvPr>
        </p:nvSpPr>
        <p:spPr>
          <a:xfrm>
            <a:off x="2391532" y="18142471"/>
            <a:ext cx="25734306" cy="9363323"/>
          </a:xfrm>
        </p:spPr>
        <p:txBody>
          <a:bodyPr anchor="b"/>
          <a:lstStyle>
            <a:lvl1pPr marL="0" indent="0">
              <a:buNone/>
              <a:defRPr sz="1700"/>
            </a:lvl1pPr>
            <a:lvl2pPr marL="397087" indent="0">
              <a:buNone/>
              <a:defRPr sz="1600"/>
            </a:lvl2pPr>
            <a:lvl3pPr marL="794173" indent="0">
              <a:buNone/>
              <a:defRPr sz="1400"/>
            </a:lvl3pPr>
            <a:lvl4pPr marL="1191260" indent="0">
              <a:buNone/>
              <a:defRPr sz="1200"/>
            </a:lvl4pPr>
            <a:lvl5pPr marL="1588346" indent="0">
              <a:buNone/>
              <a:defRPr sz="1200"/>
            </a:lvl5pPr>
            <a:lvl6pPr marL="1985433" indent="0">
              <a:buNone/>
              <a:defRPr sz="1200"/>
            </a:lvl6pPr>
            <a:lvl7pPr marL="2382519" indent="0">
              <a:buNone/>
              <a:defRPr sz="1200"/>
            </a:lvl7pPr>
            <a:lvl8pPr marL="2779606" indent="0">
              <a:buNone/>
              <a:defRPr sz="1200"/>
            </a:lvl8pPr>
            <a:lvl9pPr marL="3176693"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CD9A2B0B-7F97-4BE7-AE0D-95537FE6404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70455" y="12366774"/>
            <a:ext cx="12822100" cy="25681019"/>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182661" y="12366774"/>
            <a:ext cx="12822100" cy="25681019"/>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6F05EA4C-9248-452E-BD27-5D389D84F9A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49" y="1713307"/>
            <a:ext cx="27247316" cy="7133961"/>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49" y="9582133"/>
            <a:ext cx="13376809" cy="3992211"/>
          </a:xfrm>
        </p:spPr>
        <p:txBody>
          <a:bodyPr anchor="b"/>
          <a:lstStyle>
            <a:lvl1pPr marL="0" indent="0">
              <a:buNone/>
              <a:defRPr sz="2100" b="1"/>
            </a:lvl1pPr>
            <a:lvl2pPr marL="397087" indent="0">
              <a:buNone/>
              <a:defRPr sz="1700" b="1"/>
            </a:lvl2pPr>
            <a:lvl3pPr marL="794173" indent="0">
              <a:buNone/>
              <a:defRPr sz="1600" b="1"/>
            </a:lvl3pPr>
            <a:lvl4pPr marL="1191260" indent="0">
              <a:buNone/>
              <a:defRPr sz="1400" b="1"/>
            </a:lvl4pPr>
            <a:lvl5pPr marL="1588346" indent="0">
              <a:buNone/>
              <a:defRPr sz="1400" b="1"/>
            </a:lvl5pPr>
            <a:lvl6pPr marL="1985433" indent="0">
              <a:buNone/>
              <a:defRPr sz="1400" b="1"/>
            </a:lvl6pPr>
            <a:lvl7pPr marL="2382519" indent="0">
              <a:buNone/>
              <a:defRPr sz="1400" b="1"/>
            </a:lvl7pPr>
            <a:lvl8pPr marL="2779606" indent="0">
              <a:buNone/>
              <a:defRPr sz="1400" b="1"/>
            </a:lvl8pPr>
            <a:lvl9pPr marL="3176693"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513949" y="13574343"/>
            <a:ext cx="13376809" cy="24661293"/>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79764" y="9582133"/>
            <a:ext cx="13381502" cy="3992211"/>
          </a:xfrm>
        </p:spPr>
        <p:txBody>
          <a:bodyPr anchor="b"/>
          <a:lstStyle>
            <a:lvl1pPr marL="0" indent="0">
              <a:buNone/>
              <a:defRPr sz="2100" b="1"/>
            </a:lvl1pPr>
            <a:lvl2pPr marL="397087" indent="0">
              <a:buNone/>
              <a:defRPr sz="1700" b="1"/>
            </a:lvl2pPr>
            <a:lvl3pPr marL="794173" indent="0">
              <a:buNone/>
              <a:defRPr sz="1600" b="1"/>
            </a:lvl3pPr>
            <a:lvl4pPr marL="1191260" indent="0">
              <a:buNone/>
              <a:defRPr sz="1400" b="1"/>
            </a:lvl4pPr>
            <a:lvl5pPr marL="1588346" indent="0">
              <a:buNone/>
              <a:defRPr sz="1400" b="1"/>
            </a:lvl5pPr>
            <a:lvl6pPr marL="1985433" indent="0">
              <a:buNone/>
              <a:defRPr sz="1400" b="1"/>
            </a:lvl6pPr>
            <a:lvl7pPr marL="2382519" indent="0">
              <a:buNone/>
              <a:defRPr sz="1400" b="1"/>
            </a:lvl7pPr>
            <a:lvl8pPr marL="2779606" indent="0">
              <a:buNone/>
              <a:defRPr sz="1400" b="1"/>
            </a:lvl8pPr>
            <a:lvl9pPr marL="3176693"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5379764" y="13574343"/>
            <a:ext cx="13381502" cy="24661293"/>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CC190A87-8381-4DF3-8402-8442FF7AF2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694F4136-8AF4-42C7-A641-C5F40FFFD7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D94FCB0A-0849-4931-BECC-5165590B966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949" y="1705051"/>
            <a:ext cx="9960335" cy="7251622"/>
          </a:xfrm>
        </p:spPr>
        <p:txBody>
          <a:bodyPr anchor="b"/>
          <a:lstStyle>
            <a:lvl1pPr algn="l">
              <a:defRPr sz="1700" b="1"/>
            </a:lvl1pPr>
          </a:lstStyle>
          <a:p>
            <a:r>
              <a:rPr lang="en-US" smtClean="0"/>
              <a:t>Click to edit Master title style</a:t>
            </a:r>
            <a:endParaRPr lang="en-GB"/>
          </a:p>
        </p:txBody>
      </p:sp>
      <p:sp>
        <p:nvSpPr>
          <p:cNvPr id="3" name="Content Placeholder 2"/>
          <p:cNvSpPr>
            <a:spLocks noGrp="1"/>
          </p:cNvSpPr>
          <p:nvPr>
            <p:ph idx="1"/>
          </p:nvPr>
        </p:nvSpPr>
        <p:spPr>
          <a:xfrm>
            <a:off x="11836580" y="1705051"/>
            <a:ext cx="16924685" cy="36530585"/>
          </a:xfr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3949" y="8956671"/>
            <a:ext cx="9960335" cy="29278963"/>
          </a:xfrm>
        </p:spPr>
        <p:txBody>
          <a:bodyPr/>
          <a:lstStyle>
            <a:lvl1pPr marL="0" indent="0">
              <a:buNone/>
              <a:defRPr sz="1200"/>
            </a:lvl1pPr>
            <a:lvl2pPr marL="397087" indent="0">
              <a:buNone/>
              <a:defRPr sz="1000"/>
            </a:lvl2pPr>
            <a:lvl3pPr marL="794173" indent="0">
              <a:buNone/>
              <a:defRPr sz="900"/>
            </a:lvl3pPr>
            <a:lvl4pPr marL="1191260" indent="0">
              <a:buNone/>
              <a:defRPr sz="800"/>
            </a:lvl4pPr>
            <a:lvl5pPr marL="1588346" indent="0">
              <a:buNone/>
              <a:defRPr sz="800"/>
            </a:lvl5pPr>
            <a:lvl6pPr marL="1985433" indent="0">
              <a:buNone/>
              <a:defRPr sz="800"/>
            </a:lvl6pPr>
            <a:lvl7pPr marL="2382519" indent="0">
              <a:buNone/>
              <a:defRPr sz="800"/>
            </a:lvl7pPr>
            <a:lvl8pPr marL="2779606" indent="0">
              <a:buNone/>
              <a:defRPr sz="800"/>
            </a:lvl8pPr>
            <a:lvl9pPr marL="3176693"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17E2CD60-E411-4567-9157-DF4340B70AD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3777" y="29962225"/>
            <a:ext cx="18165503" cy="3538081"/>
          </a:xfrm>
        </p:spPr>
        <p:txBody>
          <a:bodyPr anchor="b"/>
          <a:lstStyle>
            <a:lvl1pPr algn="l">
              <a:defRPr sz="1700" b="1"/>
            </a:lvl1pPr>
          </a:lstStyle>
          <a:p>
            <a:r>
              <a:rPr lang="en-US" smtClean="0"/>
              <a:t>Click to edit Master title style</a:t>
            </a:r>
            <a:endParaRPr lang="en-GB"/>
          </a:p>
        </p:txBody>
      </p:sp>
      <p:sp>
        <p:nvSpPr>
          <p:cNvPr id="3" name="Picture Placeholder 2"/>
          <p:cNvSpPr>
            <a:spLocks noGrp="1"/>
          </p:cNvSpPr>
          <p:nvPr>
            <p:ph type="pic" idx="1"/>
          </p:nvPr>
        </p:nvSpPr>
        <p:spPr>
          <a:xfrm>
            <a:off x="5933777" y="3825010"/>
            <a:ext cx="18165503" cy="25681019"/>
          </a:xfrm>
        </p:spPr>
        <p:txBody>
          <a:bodyPr lIns="353971" tIns="176986" rIns="353971" bIns="176986"/>
          <a:lstStyle>
            <a:lvl1pPr marL="0" indent="0">
              <a:buNone/>
              <a:defRPr sz="2800"/>
            </a:lvl1pPr>
            <a:lvl2pPr marL="397087" indent="0">
              <a:buNone/>
              <a:defRPr sz="2400"/>
            </a:lvl2pPr>
            <a:lvl3pPr marL="794173" indent="0">
              <a:buNone/>
              <a:defRPr sz="2100"/>
            </a:lvl3pPr>
            <a:lvl4pPr marL="1191260" indent="0">
              <a:buNone/>
              <a:defRPr sz="1700"/>
            </a:lvl4pPr>
            <a:lvl5pPr marL="1588346" indent="0">
              <a:buNone/>
              <a:defRPr sz="1700"/>
            </a:lvl5pPr>
            <a:lvl6pPr marL="1985433" indent="0">
              <a:buNone/>
              <a:defRPr sz="1700"/>
            </a:lvl6pPr>
            <a:lvl7pPr marL="2382519" indent="0">
              <a:buNone/>
              <a:defRPr sz="1700"/>
            </a:lvl7pPr>
            <a:lvl8pPr marL="2779606" indent="0">
              <a:buNone/>
              <a:defRPr sz="1700"/>
            </a:lvl8pPr>
            <a:lvl9pPr marL="3176693" indent="0">
              <a:buNone/>
              <a:defRPr sz="1700"/>
            </a:lvl9pPr>
          </a:lstStyle>
          <a:p>
            <a:pPr lvl="0"/>
            <a:endParaRPr lang="en-GB" noProof="0" smtClean="0"/>
          </a:p>
        </p:txBody>
      </p:sp>
      <p:sp>
        <p:nvSpPr>
          <p:cNvPr id="4" name="Text Placeholder 3"/>
          <p:cNvSpPr>
            <a:spLocks noGrp="1"/>
          </p:cNvSpPr>
          <p:nvPr>
            <p:ph type="body" sz="half" idx="2"/>
          </p:nvPr>
        </p:nvSpPr>
        <p:spPr>
          <a:xfrm>
            <a:off x="5933777" y="33500303"/>
            <a:ext cx="18165503" cy="5022258"/>
          </a:xfrm>
        </p:spPr>
        <p:txBody>
          <a:bodyPr/>
          <a:lstStyle>
            <a:lvl1pPr marL="0" indent="0">
              <a:buNone/>
              <a:defRPr sz="1200"/>
            </a:lvl1pPr>
            <a:lvl2pPr marL="397087" indent="0">
              <a:buNone/>
              <a:defRPr sz="1000"/>
            </a:lvl2pPr>
            <a:lvl3pPr marL="794173" indent="0">
              <a:buNone/>
              <a:defRPr sz="900"/>
            </a:lvl3pPr>
            <a:lvl4pPr marL="1191260" indent="0">
              <a:buNone/>
              <a:defRPr sz="800"/>
            </a:lvl4pPr>
            <a:lvl5pPr marL="1588346" indent="0">
              <a:buNone/>
              <a:defRPr sz="800"/>
            </a:lvl5pPr>
            <a:lvl6pPr marL="1985433" indent="0">
              <a:buNone/>
              <a:defRPr sz="800"/>
            </a:lvl6pPr>
            <a:lvl7pPr marL="2382519" indent="0">
              <a:buNone/>
              <a:defRPr sz="800"/>
            </a:lvl7pPr>
            <a:lvl8pPr marL="2779606" indent="0">
              <a:buNone/>
              <a:defRPr sz="800"/>
            </a:lvl8pPr>
            <a:lvl9pPr marL="3176693"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CE06CBBE-3E5B-48EA-B988-45C04966D2D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0454" y="3804368"/>
            <a:ext cx="25734306" cy="7133961"/>
          </a:xfrm>
          <a:prstGeom prst="rect">
            <a:avLst/>
          </a:prstGeom>
          <a:noFill/>
          <a:ln w="9525">
            <a:noFill/>
            <a:miter lim="800000"/>
            <a:headEnd/>
            <a:tailEnd/>
          </a:ln>
        </p:spPr>
        <p:txBody>
          <a:bodyPr vert="horz" wrap="square" lIns="353898" tIns="176951" rIns="353898" bIns="17695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70454" y="12364707"/>
            <a:ext cx="25734306" cy="25683084"/>
          </a:xfrm>
          <a:prstGeom prst="rect">
            <a:avLst/>
          </a:prstGeom>
          <a:noFill/>
          <a:ln w="9525">
            <a:noFill/>
            <a:miter lim="800000"/>
            <a:headEnd/>
            <a:tailEnd/>
          </a:ln>
        </p:spPr>
        <p:txBody>
          <a:bodyPr vert="horz" wrap="square" lIns="353898" tIns="176951" rIns="353898" bIns="17695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70453" y="38999400"/>
            <a:ext cx="6307336" cy="2852758"/>
          </a:xfrm>
          <a:prstGeom prst="rect">
            <a:avLst/>
          </a:prstGeom>
          <a:noFill/>
          <a:ln w="9525">
            <a:noFill/>
            <a:miter lim="800000"/>
            <a:headEnd/>
            <a:tailEnd/>
          </a:ln>
        </p:spPr>
        <p:txBody>
          <a:bodyPr vert="horz" wrap="square" lIns="353898" tIns="176951" rIns="353898" bIns="176951" numCol="1" anchor="t" anchorCtr="0" compatLnSpc="1">
            <a:prstTxWarp prst="textNoShape">
              <a:avLst/>
            </a:prstTxWarp>
          </a:bodyPr>
          <a:lstStyle>
            <a:lvl1pPr defTabSz="796931">
              <a:defRPr sz="5500">
                <a:latin typeface="Times New Roman" pitchFamily="18" charset="0"/>
              </a:defRPr>
            </a:lvl1pPr>
          </a:lstStyle>
          <a:p>
            <a:endParaRPr lang="en-GB"/>
          </a:p>
        </p:txBody>
      </p:sp>
      <p:sp>
        <p:nvSpPr>
          <p:cNvPr id="1029" name="Rectangle 5"/>
          <p:cNvSpPr>
            <a:spLocks noGrp="1" noChangeArrowheads="1"/>
          </p:cNvSpPr>
          <p:nvPr>
            <p:ph type="ftr" sz="quarter" idx="3"/>
          </p:nvPr>
        </p:nvSpPr>
        <p:spPr bwMode="auto">
          <a:xfrm>
            <a:off x="10344219" y="38999400"/>
            <a:ext cx="9586776" cy="2852758"/>
          </a:xfrm>
          <a:prstGeom prst="rect">
            <a:avLst/>
          </a:prstGeom>
          <a:noFill/>
          <a:ln w="9525">
            <a:noFill/>
            <a:miter lim="800000"/>
            <a:headEnd/>
            <a:tailEnd/>
          </a:ln>
        </p:spPr>
        <p:txBody>
          <a:bodyPr vert="horz" wrap="square" lIns="353898" tIns="176951" rIns="353898" bIns="176951" numCol="1" anchor="t" anchorCtr="0" compatLnSpc="1">
            <a:prstTxWarp prst="textNoShape">
              <a:avLst/>
            </a:prstTxWarp>
          </a:bodyPr>
          <a:lstStyle>
            <a:lvl1pPr algn="ctr" defTabSz="796931">
              <a:defRPr sz="5500">
                <a:latin typeface="Times New Roman" pitchFamily="18" charset="0"/>
              </a:defRPr>
            </a:lvl1pPr>
          </a:lstStyle>
          <a:p>
            <a:endParaRPr lang="en-GB"/>
          </a:p>
        </p:txBody>
      </p:sp>
      <p:sp>
        <p:nvSpPr>
          <p:cNvPr id="1030" name="Rectangle 6"/>
          <p:cNvSpPr>
            <a:spLocks noGrp="1" noChangeArrowheads="1"/>
          </p:cNvSpPr>
          <p:nvPr>
            <p:ph type="sldNum" sz="quarter" idx="4"/>
          </p:nvPr>
        </p:nvSpPr>
        <p:spPr bwMode="auto">
          <a:xfrm>
            <a:off x="21697425" y="38999400"/>
            <a:ext cx="6307336" cy="2852758"/>
          </a:xfrm>
          <a:prstGeom prst="rect">
            <a:avLst/>
          </a:prstGeom>
          <a:noFill/>
          <a:ln w="9525">
            <a:noFill/>
            <a:miter lim="800000"/>
            <a:headEnd/>
            <a:tailEnd/>
          </a:ln>
        </p:spPr>
        <p:txBody>
          <a:bodyPr vert="horz" wrap="square" lIns="353898" tIns="176951" rIns="353898" bIns="176951" numCol="1" anchor="t" anchorCtr="0" compatLnSpc="1">
            <a:prstTxWarp prst="textNoShape">
              <a:avLst/>
            </a:prstTxWarp>
          </a:bodyPr>
          <a:lstStyle>
            <a:lvl1pPr algn="r" defTabSz="796931">
              <a:defRPr sz="5500">
                <a:latin typeface="Times New Roman" pitchFamily="18" charset="0"/>
              </a:defRPr>
            </a:lvl1pPr>
          </a:lstStyle>
          <a:p>
            <a:fld id="{3B9B9988-6A64-456B-9A90-2B7A3D38F4F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36553" rtl="0" eaLnBrk="0" fontAlgn="base" hangingPunct="0">
        <a:spcBef>
          <a:spcPct val="0"/>
        </a:spcBef>
        <a:spcAft>
          <a:spcPct val="0"/>
        </a:spcAft>
        <a:defRPr sz="16900">
          <a:solidFill>
            <a:schemeClr val="tx2"/>
          </a:solidFill>
          <a:latin typeface="+mj-lt"/>
          <a:ea typeface="+mj-ea"/>
          <a:cs typeface="+mj-cs"/>
        </a:defRPr>
      </a:lvl1pPr>
      <a:lvl2pPr algn="ctr" defTabSz="3536553" rtl="0" eaLnBrk="0" fontAlgn="base" hangingPunct="0">
        <a:spcBef>
          <a:spcPct val="0"/>
        </a:spcBef>
        <a:spcAft>
          <a:spcPct val="0"/>
        </a:spcAft>
        <a:defRPr sz="16900">
          <a:solidFill>
            <a:schemeClr val="tx2"/>
          </a:solidFill>
          <a:latin typeface="Times New Roman" charset="0"/>
        </a:defRPr>
      </a:lvl2pPr>
      <a:lvl3pPr algn="ctr" defTabSz="3536553" rtl="0" eaLnBrk="0" fontAlgn="base" hangingPunct="0">
        <a:spcBef>
          <a:spcPct val="0"/>
        </a:spcBef>
        <a:spcAft>
          <a:spcPct val="0"/>
        </a:spcAft>
        <a:defRPr sz="16900">
          <a:solidFill>
            <a:schemeClr val="tx2"/>
          </a:solidFill>
          <a:latin typeface="Times New Roman" charset="0"/>
        </a:defRPr>
      </a:lvl3pPr>
      <a:lvl4pPr algn="ctr" defTabSz="3536553" rtl="0" eaLnBrk="0" fontAlgn="base" hangingPunct="0">
        <a:spcBef>
          <a:spcPct val="0"/>
        </a:spcBef>
        <a:spcAft>
          <a:spcPct val="0"/>
        </a:spcAft>
        <a:defRPr sz="16900">
          <a:solidFill>
            <a:schemeClr val="tx2"/>
          </a:solidFill>
          <a:latin typeface="Times New Roman" charset="0"/>
        </a:defRPr>
      </a:lvl4pPr>
      <a:lvl5pPr algn="ctr" defTabSz="3536553" rtl="0" eaLnBrk="0" fontAlgn="base" hangingPunct="0">
        <a:spcBef>
          <a:spcPct val="0"/>
        </a:spcBef>
        <a:spcAft>
          <a:spcPct val="0"/>
        </a:spcAft>
        <a:defRPr sz="16900">
          <a:solidFill>
            <a:schemeClr val="tx2"/>
          </a:solidFill>
          <a:latin typeface="Times New Roman" charset="0"/>
        </a:defRPr>
      </a:lvl5pPr>
      <a:lvl6pPr marL="397087" algn="ctr" defTabSz="3539310" rtl="0" fontAlgn="base">
        <a:spcBef>
          <a:spcPct val="0"/>
        </a:spcBef>
        <a:spcAft>
          <a:spcPct val="0"/>
        </a:spcAft>
        <a:defRPr sz="17000">
          <a:solidFill>
            <a:schemeClr val="tx2"/>
          </a:solidFill>
          <a:latin typeface="Times New Roman" charset="0"/>
        </a:defRPr>
      </a:lvl6pPr>
      <a:lvl7pPr marL="794173" algn="ctr" defTabSz="3539310" rtl="0" fontAlgn="base">
        <a:spcBef>
          <a:spcPct val="0"/>
        </a:spcBef>
        <a:spcAft>
          <a:spcPct val="0"/>
        </a:spcAft>
        <a:defRPr sz="17000">
          <a:solidFill>
            <a:schemeClr val="tx2"/>
          </a:solidFill>
          <a:latin typeface="Times New Roman" charset="0"/>
        </a:defRPr>
      </a:lvl7pPr>
      <a:lvl8pPr marL="1191260" algn="ctr" defTabSz="3539310" rtl="0" fontAlgn="base">
        <a:spcBef>
          <a:spcPct val="0"/>
        </a:spcBef>
        <a:spcAft>
          <a:spcPct val="0"/>
        </a:spcAft>
        <a:defRPr sz="17000">
          <a:solidFill>
            <a:schemeClr val="tx2"/>
          </a:solidFill>
          <a:latin typeface="Times New Roman" charset="0"/>
        </a:defRPr>
      </a:lvl8pPr>
      <a:lvl9pPr marL="1588346" algn="ctr" defTabSz="3539310" rtl="0" fontAlgn="base">
        <a:spcBef>
          <a:spcPct val="0"/>
        </a:spcBef>
        <a:spcAft>
          <a:spcPct val="0"/>
        </a:spcAft>
        <a:defRPr sz="17000">
          <a:solidFill>
            <a:schemeClr val="tx2"/>
          </a:solidFill>
          <a:latin typeface="Times New Roman" charset="0"/>
        </a:defRPr>
      </a:lvl9pPr>
    </p:titleStyle>
    <p:bodyStyle>
      <a:lvl1pPr marL="1326379" indent="-1326379" algn="l" defTabSz="3536553" rtl="0" eaLnBrk="0" fontAlgn="base" hangingPunct="0">
        <a:spcBef>
          <a:spcPct val="20000"/>
        </a:spcBef>
        <a:spcAft>
          <a:spcPct val="0"/>
        </a:spcAft>
        <a:buChar char="•"/>
        <a:defRPr sz="12300">
          <a:solidFill>
            <a:schemeClr val="tx1"/>
          </a:solidFill>
          <a:latin typeface="+mn-lt"/>
          <a:ea typeface="+mn-ea"/>
          <a:cs typeface="+mn-cs"/>
        </a:defRPr>
      </a:lvl1pPr>
      <a:lvl2pPr marL="2877500" indent="-1108533" algn="l" defTabSz="3536553" rtl="0" eaLnBrk="0" fontAlgn="base" hangingPunct="0">
        <a:spcBef>
          <a:spcPct val="20000"/>
        </a:spcBef>
        <a:spcAft>
          <a:spcPct val="0"/>
        </a:spcAft>
        <a:buChar char="–"/>
        <a:defRPr sz="10900">
          <a:solidFill>
            <a:schemeClr val="tx1"/>
          </a:solidFill>
          <a:latin typeface="+mn-lt"/>
        </a:defRPr>
      </a:lvl2pPr>
      <a:lvl3pPr marL="4421725" indent="-885172" algn="l" defTabSz="3536553" rtl="0" eaLnBrk="0" fontAlgn="base" hangingPunct="0">
        <a:spcBef>
          <a:spcPct val="20000"/>
        </a:spcBef>
        <a:spcAft>
          <a:spcPct val="0"/>
        </a:spcAft>
        <a:buChar char="•"/>
        <a:defRPr sz="9100">
          <a:solidFill>
            <a:schemeClr val="tx1"/>
          </a:solidFill>
          <a:latin typeface="+mn-lt"/>
        </a:defRPr>
      </a:lvl3pPr>
      <a:lvl4pPr marL="6197584" indent="-892067" algn="l" defTabSz="3536553" rtl="0" eaLnBrk="0" fontAlgn="base" hangingPunct="0">
        <a:spcBef>
          <a:spcPct val="20000"/>
        </a:spcBef>
        <a:spcAft>
          <a:spcPct val="0"/>
        </a:spcAft>
        <a:buChar char="–"/>
        <a:defRPr sz="7700">
          <a:solidFill>
            <a:schemeClr val="tx1"/>
          </a:solidFill>
          <a:latin typeface="+mn-lt"/>
        </a:defRPr>
      </a:lvl4pPr>
      <a:lvl5pPr marL="7966550" indent="-885172" algn="l" defTabSz="3536553" rtl="0" eaLnBrk="0" fontAlgn="base" hangingPunct="0">
        <a:spcBef>
          <a:spcPct val="20000"/>
        </a:spcBef>
        <a:spcAft>
          <a:spcPct val="0"/>
        </a:spcAft>
        <a:buChar char="»"/>
        <a:defRPr sz="7700">
          <a:solidFill>
            <a:schemeClr val="tx1"/>
          </a:solidFill>
          <a:latin typeface="+mn-lt"/>
        </a:defRPr>
      </a:lvl5pPr>
      <a:lvl6pPr marL="8360878" indent="-883794" algn="l" defTabSz="3539310" rtl="0" fontAlgn="base">
        <a:spcBef>
          <a:spcPct val="20000"/>
        </a:spcBef>
        <a:spcAft>
          <a:spcPct val="0"/>
        </a:spcAft>
        <a:buChar char="»"/>
        <a:defRPr sz="7700">
          <a:solidFill>
            <a:schemeClr val="tx1"/>
          </a:solidFill>
          <a:latin typeface="+mn-lt"/>
        </a:defRPr>
      </a:lvl6pPr>
      <a:lvl7pPr marL="8757964" indent="-883794" algn="l" defTabSz="3539310" rtl="0" fontAlgn="base">
        <a:spcBef>
          <a:spcPct val="20000"/>
        </a:spcBef>
        <a:spcAft>
          <a:spcPct val="0"/>
        </a:spcAft>
        <a:buChar char="»"/>
        <a:defRPr sz="7700">
          <a:solidFill>
            <a:schemeClr val="tx1"/>
          </a:solidFill>
          <a:latin typeface="+mn-lt"/>
        </a:defRPr>
      </a:lvl7pPr>
      <a:lvl8pPr marL="9155051" indent="-883794" algn="l" defTabSz="3539310" rtl="0" fontAlgn="base">
        <a:spcBef>
          <a:spcPct val="20000"/>
        </a:spcBef>
        <a:spcAft>
          <a:spcPct val="0"/>
        </a:spcAft>
        <a:buChar char="»"/>
        <a:defRPr sz="7700">
          <a:solidFill>
            <a:schemeClr val="tx1"/>
          </a:solidFill>
          <a:latin typeface="+mn-lt"/>
        </a:defRPr>
      </a:lvl8pPr>
      <a:lvl9pPr marL="9552138" indent="-883794" algn="l" defTabSz="3539310" rtl="0" fontAlgn="base">
        <a:spcBef>
          <a:spcPct val="20000"/>
        </a:spcBef>
        <a:spcAft>
          <a:spcPct val="0"/>
        </a:spcAft>
        <a:buChar char="»"/>
        <a:defRPr sz="7700">
          <a:solidFill>
            <a:schemeClr val="tx1"/>
          </a:solidFill>
          <a:latin typeface="+mn-lt"/>
        </a:defRPr>
      </a:lvl9pPr>
    </p:bodyStyle>
    <p:otherStyle>
      <a:defPPr>
        <a:defRPr lang="en-US"/>
      </a:defPPr>
      <a:lvl1pPr marL="0" algn="l" defTabSz="794173" rtl="0" eaLnBrk="1" latinLnBrk="0" hangingPunct="1">
        <a:defRPr sz="1600" kern="1200">
          <a:solidFill>
            <a:schemeClr val="tx1"/>
          </a:solidFill>
          <a:latin typeface="+mn-lt"/>
          <a:ea typeface="+mn-ea"/>
          <a:cs typeface="+mn-cs"/>
        </a:defRPr>
      </a:lvl1pPr>
      <a:lvl2pPr marL="397087" algn="l" defTabSz="794173" rtl="0" eaLnBrk="1" latinLnBrk="0" hangingPunct="1">
        <a:defRPr sz="1600" kern="1200">
          <a:solidFill>
            <a:schemeClr val="tx1"/>
          </a:solidFill>
          <a:latin typeface="+mn-lt"/>
          <a:ea typeface="+mn-ea"/>
          <a:cs typeface="+mn-cs"/>
        </a:defRPr>
      </a:lvl2pPr>
      <a:lvl3pPr marL="794173" algn="l" defTabSz="794173" rtl="0" eaLnBrk="1" latinLnBrk="0" hangingPunct="1">
        <a:defRPr sz="1600" kern="1200">
          <a:solidFill>
            <a:schemeClr val="tx1"/>
          </a:solidFill>
          <a:latin typeface="+mn-lt"/>
          <a:ea typeface="+mn-ea"/>
          <a:cs typeface="+mn-cs"/>
        </a:defRPr>
      </a:lvl3pPr>
      <a:lvl4pPr marL="1191260" algn="l" defTabSz="794173" rtl="0" eaLnBrk="1" latinLnBrk="0" hangingPunct="1">
        <a:defRPr sz="1600" kern="1200">
          <a:solidFill>
            <a:schemeClr val="tx1"/>
          </a:solidFill>
          <a:latin typeface="+mn-lt"/>
          <a:ea typeface="+mn-ea"/>
          <a:cs typeface="+mn-cs"/>
        </a:defRPr>
      </a:lvl4pPr>
      <a:lvl5pPr marL="1588346" algn="l" defTabSz="794173" rtl="0" eaLnBrk="1" latinLnBrk="0" hangingPunct="1">
        <a:defRPr sz="1600" kern="1200">
          <a:solidFill>
            <a:schemeClr val="tx1"/>
          </a:solidFill>
          <a:latin typeface="+mn-lt"/>
          <a:ea typeface="+mn-ea"/>
          <a:cs typeface="+mn-cs"/>
        </a:defRPr>
      </a:lvl5pPr>
      <a:lvl6pPr marL="1985433" algn="l" defTabSz="794173" rtl="0" eaLnBrk="1" latinLnBrk="0" hangingPunct="1">
        <a:defRPr sz="1600" kern="1200">
          <a:solidFill>
            <a:schemeClr val="tx1"/>
          </a:solidFill>
          <a:latin typeface="+mn-lt"/>
          <a:ea typeface="+mn-ea"/>
          <a:cs typeface="+mn-cs"/>
        </a:defRPr>
      </a:lvl6pPr>
      <a:lvl7pPr marL="2382519" algn="l" defTabSz="794173" rtl="0" eaLnBrk="1" latinLnBrk="0" hangingPunct="1">
        <a:defRPr sz="1600" kern="1200">
          <a:solidFill>
            <a:schemeClr val="tx1"/>
          </a:solidFill>
          <a:latin typeface="+mn-lt"/>
          <a:ea typeface="+mn-ea"/>
          <a:cs typeface="+mn-cs"/>
        </a:defRPr>
      </a:lvl7pPr>
      <a:lvl8pPr marL="2779606" algn="l" defTabSz="794173" rtl="0" eaLnBrk="1" latinLnBrk="0" hangingPunct="1">
        <a:defRPr sz="1600" kern="1200">
          <a:solidFill>
            <a:schemeClr val="tx1"/>
          </a:solidFill>
          <a:latin typeface="+mn-lt"/>
          <a:ea typeface="+mn-ea"/>
          <a:cs typeface="+mn-cs"/>
        </a:defRPr>
      </a:lvl8pPr>
      <a:lvl9pPr marL="3176693" algn="l" defTabSz="79417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1.png"/><Relationship Id="rId5" Type="http://schemas.openxmlformats.org/officeDocument/2006/relationships/hyperlink" Target="mailto:lauramajordclinpsy@gmail.com" TargetMode="External"/><Relationship Id="rId4" Type="http://schemas.openxmlformats.org/officeDocument/2006/relationships/hyperlink" Target="https://circle.ubc.ca/handle/2429/153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78"/>
          <p:cNvSpPr>
            <a:spLocks noChangeArrowheads="1"/>
          </p:cNvSpPr>
          <p:nvPr/>
        </p:nvSpPr>
        <p:spPr bwMode="auto">
          <a:xfrm>
            <a:off x="0" y="0"/>
            <a:ext cx="30275213" cy="42803763"/>
          </a:xfrm>
          <a:prstGeom prst="rect">
            <a:avLst/>
          </a:prstGeom>
          <a:gradFill flip="none" rotWithShape="1">
            <a:gsLst>
              <a:gs pos="0">
                <a:srgbClr val="006699">
                  <a:tint val="66000"/>
                  <a:satMod val="160000"/>
                </a:srgbClr>
              </a:gs>
              <a:gs pos="50000">
                <a:srgbClr val="006699">
                  <a:tint val="44500"/>
                  <a:satMod val="160000"/>
                </a:srgbClr>
              </a:gs>
              <a:gs pos="100000">
                <a:srgbClr val="006699">
                  <a:tint val="23500"/>
                  <a:satMod val="160000"/>
                </a:srgbClr>
              </a:gs>
            </a:gsLst>
            <a:lin ang="2700000" scaled="1"/>
            <a:tileRect/>
          </a:gradFill>
          <a:ln w="9525">
            <a:solidFill>
              <a:schemeClr val="tx1"/>
            </a:solidFill>
            <a:miter lim="800000"/>
            <a:headEnd/>
            <a:tailEnd/>
          </a:ln>
        </p:spPr>
        <p:txBody>
          <a:bodyPr wrap="none" lIns="79401" tIns="39699" rIns="79401" bIns="39699" anchor="ctr"/>
          <a:lstStyle/>
          <a:p>
            <a:pPr defTabSz="796931"/>
            <a:endParaRPr lang="en-GB" dirty="0"/>
          </a:p>
        </p:txBody>
      </p:sp>
      <p:sp>
        <p:nvSpPr>
          <p:cNvPr id="2051" name="Text Box 7"/>
          <p:cNvSpPr txBox="1">
            <a:spLocks noChangeArrowheads="1"/>
          </p:cNvSpPr>
          <p:nvPr/>
        </p:nvSpPr>
        <p:spPr bwMode="auto">
          <a:xfrm>
            <a:off x="1062289" y="6875018"/>
            <a:ext cx="7028501" cy="10596691"/>
          </a:xfrm>
          <a:prstGeom prst="rect">
            <a:avLst/>
          </a:prstGeom>
          <a:solidFill>
            <a:schemeClr val="bg1"/>
          </a:solidFill>
          <a:ln w="28575">
            <a:solidFill>
              <a:schemeClr val="hlink"/>
            </a:solidFill>
            <a:miter lim="800000"/>
            <a:headEnd/>
            <a:tailEnd/>
          </a:ln>
        </p:spPr>
        <p:txBody>
          <a:bodyPr lIns="794017" tIns="397005" rIns="794017" bIns="794017"/>
          <a:lstStyle/>
          <a:p>
            <a:r>
              <a:rPr lang="en-US" sz="3600" b="1" dirty="0" smtClean="0"/>
              <a:t>Background</a:t>
            </a:r>
          </a:p>
          <a:p>
            <a:pPr algn="just"/>
            <a:endParaRPr lang="en-GB" sz="1600" dirty="0" smtClean="0"/>
          </a:p>
          <a:p>
            <a:pPr algn="just"/>
            <a:r>
              <a:rPr lang="en-GB" sz="2400" dirty="0" smtClean="0"/>
              <a:t>The </a:t>
            </a:r>
            <a:r>
              <a:rPr lang="en-GB" sz="2400" dirty="0"/>
              <a:t>experience of feeling fat is common among both genders regardless of weight or shape. However, its intensity and frequency appear to be exacerbated for people </a:t>
            </a:r>
            <a:r>
              <a:rPr lang="en-GB" sz="2400" dirty="0" smtClean="0"/>
              <a:t>with </a:t>
            </a:r>
            <a:r>
              <a:rPr lang="en-GB" sz="2400" dirty="0"/>
              <a:t>an eating disorder diagnosis (Fairburn, 2008). Research has indicated that feeling fat varies across time and situations (Roth &amp; Armstrong, 1993), which suggests that feeling fat is not only about one’s body size, shape or levels of body satisfaction (</a:t>
            </a:r>
            <a:r>
              <a:rPr lang="en-GB" sz="2400" dirty="0" err="1"/>
              <a:t>Simlett</a:t>
            </a:r>
            <a:r>
              <a:rPr lang="en-GB" sz="2400" dirty="0"/>
              <a:t>, 2004). Feeling fat is comprised of cognitive </a:t>
            </a:r>
            <a:r>
              <a:rPr lang="en-GB" sz="2400" dirty="0" smtClean="0"/>
              <a:t>(</a:t>
            </a:r>
            <a:r>
              <a:rPr lang="en-GB" sz="2400" dirty="0" err="1" smtClean="0"/>
              <a:t>Striegel</a:t>
            </a:r>
            <a:r>
              <a:rPr lang="en-GB" sz="2400" dirty="0" smtClean="0"/>
              <a:t>-Moore </a:t>
            </a:r>
            <a:r>
              <a:rPr lang="en-GB" sz="2400" i="1" dirty="0" smtClean="0"/>
              <a:t>et</a:t>
            </a:r>
            <a:r>
              <a:rPr lang="en-GB" sz="2400" dirty="0" smtClean="0"/>
              <a:t> </a:t>
            </a:r>
            <a:r>
              <a:rPr lang="en-GB" sz="2400" i="1" dirty="0" smtClean="0"/>
              <a:t> al.</a:t>
            </a:r>
            <a:r>
              <a:rPr lang="en-GB" sz="2400" dirty="0" smtClean="0"/>
              <a:t>, 1986; Fairburn, 2008)</a:t>
            </a:r>
            <a:r>
              <a:rPr lang="en-GB" sz="2400" dirty="0"/>
              <a:t>, affective </a:t>
            </a:r>
            <a:r>
              <a:rPr lang="en-GB" sz="2400" dirty="0" smtClean="0"/>
              <a:t>(McFarlane </a:t>
            </a:r>
            <a:r>
              <a:rPr lang="en-GB" sz="2400" i="1" dirty="0"/>
              <a:t>et al</a:t>
            </a:r>
            <a:r>
              <a:rPr lang="en-GB" sz="2400" dirty="0"/>
              <a:t>. 2011), behavioural (</a:t>
            </a:r>
            <a:r>
              <a:rPr lang="en-GB" sz="2400" dirty="0" err="1"/>
              <a:t>Striegel</a:t>
            </a:r>
            <a:r>
              <a:rPr lang="en-GB" sz="2400" dirty="0"/>
              <a:t>-Moore </a:t>
            </a:r>
            <a:r>
              <a:rPr lang="en-GB" sz="2400" i="1" dirty="0"/>
              <a:t>et al.</a:t>
            </a:r>
            <a:r>
              <a:rPr lang="en-GB" sz="2400" dirty="0"/>
              <a:t>, 1986) and situational components (Roth &amp; Armstrong, 1993). However, the majority of these studies have used sub-clinical samples, and the subjective experience of feeling fat for individuals with Anorexia Nervosa (AN) is not well understood (Cooper </a:t>
            </a:r>
            <a:r>
              <a:rPr lang="en-GB" sz="2400" i="1" dirty="0"/>
              <a:t>et al</a:t>
            </a:r>
            <a:r>
              <a:rPr lang="en-GB" sz="2400" dirty="0"/>
              <a:t>., 2007).</a:t>
            </a:r>
            <a:r>
              <a:rPr lang="en-GB" sz="2400" b="1" dirty="0"/>
              <a:t> </a:t>
            </a:r>
            <a:endParaRPr lang="en-GB" sz="2400" dirty="0"/>
          </a:p>
          <a:p>
            <a:r>
              <a:rPr lang="en-GB" sz="2100" dirty="0"/>
              <a:t> </a:t>
            </a:r>
          </a:p>
        </p:txBody>
      </p:sp>
      <p:sp>
        <p:nvSpPr>
          <p:cNvPr id="2052" name="Text Box 11"/>
          <p:cNvSpPr txBox="1">
            <a:spLocks noChangeArrowheads="1"/>
          </p:cNvSpPr>
          <p:nvPr/>
        </p:nvSpPr>
        <p:spPr bwMode="auto">
          <a:xfrm>
            <a:off x="1062291" y="23581035"/>
            <a:ext cx="7028500" cy="18225814"/>
          </a:xfrm>
          <a:prstGeom prst="rect">
            <a:avLst/>
          </a:prstGeom>
          <a:solidFill>
            <a:schemeClr val="bg1"/>
          </a:solidFill>
          <a:ln w="28575">
            <a:solidFill>
              <a:schemeClr val="hlink"/>
            </a:solidFill>
            <a:miter lim="800000"/>
            <a:headEnd/>
            <a:tailEnd/>
          </a:ln>
        </p:spPr>
        <p:txBody>
          <a:bodyPr lIns="794017" tIns="397005" rIns="794017" bIns="794017"/>
          <a:lstStyle/>
          <a:p>
            <a:pPr defTabSz="796931">
              <a:spcBef>
                <a:spcPct val="50000"/>
              </a:spcBef>
              <a:tabLst>
                <a:tab pos="442586" algn="l"/>
              </a:tabLst>
            </a:pPr>
            <a:r>
              <a:rPr lang="en-US" sz="3600" b="1" dirty="0" smtClean="0"/>
              <a:t>Method</a:t>
            </a:r>
            <a:endParaRPr lang="en-US" sz="2400" b="1" dirty="0" smtClean="0"/>
          </a:p>
          <a:p>
            <a:pPr algn="just" defTabSz="796931">
              <a:spcBef>
                <a:spcPct val="50000"/>
              </a:spcBef>
              <a:tabLst>
                <a:tab pos="442586" algn="l"/>
              </a:tabLst>
            </a:pPr>
            <a:endParaRPr lang="en-GB" sz="800" dirty="0" smtClean="0"/>
          </a:p>
          <a:p>
            <a:pPr algn="just" defTabSz="796931">
              <a:spcBef>
                <a:spcPct val="50000"/>
              </a:spcBef>
              <a:tabLst>
                <a:tab pos="442586" algn="l"/>
              </a:tabLst>
            </a:pPr>
            <a:r>
              <a:rPr lang="en-GB" sz="2400" dirty="0" smtClean="0"/>
              <a:t>A qualitative approach was employed to gather detailed, in-depth accounts of participants’ experiences of feeling fat.</a:t>
            </a:r>
          </a:p>
          <a:p>
            <a:pPr algn="just"/>
            <a:endParaRPr lang="en-US" sz="2400" i="1" dirty="0" smtClean="0"/>
          </a:p>
          <a:p>
            <a:pPr algn="just"/>
            <a:r>
              <a:rPr lang="en-US" sz="2400" i="1" dirty="0" smtClean="0"/>
              <a:t>Participants</a:t>
            </a:r>
          </a:p>
          <a:p>
            <a:pPr algn="just"/>
            <a:endParaRPr lang="en-GB" sz="800" dirty="0" smtClean="0"/>
          </a:p>
          <a:p>
            <a:pPr algn="just"/>
            <a:r>
              <a:rPr lang="en-US" sz="2400" dirty="0"/>
              <a:t>Following ethical approval, seven UK women </a:t>
            </a:r>
            <a:r>
              <a:rPr lang="en-GB" sz="2400" dirty="0"/>
              <a:t>aged between eighteen and fifty </a:t>
            </a:r>
            <a:r>
              <a:rPr lang="en-US" sz="2400" dirty="0"/>
              <a:t>who were receiving treatment for AN were recruited for this qualitative study. </a:t>
            </a:r>
            <a:r>
              <a:rPr lang="en-GB" sz="2400" dirty="0"/>
              <a:t>Four participants had a DSM-5 (APA, 2013) diagnosis of AN, restricting type, and three had a diagnosis of AN, binge-purge type. Participant Body Mass Index (BMI) ranged between 12.5 – 18.2. </a:t>
            </a:r>
          </a:p>
          <a:p>
            <a:pPr algn="just"/>
            <a:r>
              <a:rPr lang="en-GB" sz="2400" dirty="0"/>
              <a:t> </a:t>
            </a:r>
            <a:endParaRPr lang="en-GB" sz="2400" dirty="0" smtClean="0"/>
          </a:p>
          <a:p>
            <a:pPr algn="just"/>
            <a:r>
              <a:rPr lang="en-GB" sz="2400" i="1" dirty="0" smtClean="0"/>
              <a:t>Data collection</a:t>
            </a:r>
          </a:p>
          <a:p>
            <a:pPr algn="just"/>
            <a:endParaRPr lang="en-GB" sz="800" dirty="0" smtClean="0"/>
          </a:p>
          <a:p>
            <a:pPr algn="just"/>
            <a:r>
              <a:rPr lang="en-GB" sz="2400" dirty="0" smtClean="0"/>
              <a:t>Data </a:t>
            </a:r>
            <a:r>
              <a:rPr lang="en-GB" sz="2400" dirty="0"/>
              <a:t>were collected through the use of in-depth, semi-structured interviews. The interviews provided the participants the opportunity to provide detailed, rich accounts of their experiences of feeling fat. The interview schedule was devised by LM following a review of the literature and in consultation with the research supervisors (DV &amp; PN). The interviews lasted between</a:t>
            </a:r>
            <a:r>
              <a:rPr lang="en-GB" sz="2400" dirty="0" smtClean="0"/>
              <a:t> 40 </a:t>
            </a:r>
            <a:r>
              <a:rPr lang="en-GB" sz="2400" dirty="0"/>
              <a:t>and</a:t>
            </a:r>
            <a:r>
              <a:rPr lang="en-GB" sz="2400" dirty="0" smtClean="0"/>
              <a:t> 63 </a:t>
            </a:r>
            <a:r>
              <a:rPr lang="en-GB" sz="2400" dirty="0"/>
              <a:t>minutes.  </a:t>
            </a:r>
            <a:endParaRPr lang="en-GB" sz="2400" dirty="0" smtClean="0"/>
          </a:p>
          <a:p>
            <a:pPr algn="just"/>
            <a:endParaRPr lang="en-GB" sz="2400" dirty="0" smtClean="0"/>
          </a:p>
          <a:p>
            <a:pPr algn="just"/>
            <a:r>
              <a:rPr lang="en-GB" sz="2400" i="1" dirty="0"/>
              <a:t>Data </a:t>
            </a:r>
            <a:r>
              <a:rPr lang="en-GB" sz="2400" i="1" dirty="0" smtClean="0"/>
              <a:t>analysis</a:t>
            </a:r>
          </a:p>
          <a:p>
            <a:pPr algn="just"/>
            <a:endParaRPr lang="en-GB" sz="800" dirty="0" smtClean="0"/>
          </a:p>
          <a:p>
            <a:pPr algn="just"/>
            <a:r>
              <a:rPr lang="en-GB" sz="2400" dirty="0"/>
              <a:t>Interview transcripts were qualitatively analysed using Interpretative Phenomenological Analysis (IPA) (Smith &amp; Osborn, 2008; Smith, Flowers &amp; Larkin, 2009) as it provides an in-depth description of personal lived experiences, both in terms of how individuals make sense of their experience and the meaning that this experience holds for them. The idiographic nature of IPA allowed for both individual and group level experiences </a:t>
            </a:r>
            <a:r>
              <a:rPr lang="en-GB" sz="2400" dirty="0" smtClean="0"/>
              <a:t>to emerge. </a:t>
            </a:r>
            <a:endParaRPr lang="en-GB" sz="2400" dirty="0"/>
          </a:p>
          <a:p>
            <a:pPr algn="just" defTabSz="796931">
              <a:spcBef>
                <a:spcPct val="50000"/>
              </a:spcBef>
              <a:tabLst>
                <a:tab pos="442586" algn="l"/>
              </a:tabLst>
            </a:pPr>
            <a:endParaRPr lang="en-GB" sz="2100" dirty="0" smtClean="0"/>
          </a:p>
          <a:p>
            <a:pPr algn="just" defTabSz="796931">
              <a:spcBef>
                <a:spcPct val="50000"/>
              </a:spcBef>
              <a:tabLst>
                <a:tab pos="442586" algn="l"/>
              </a:tabLst>
            </a:pPr>
            <a:endParaRPr lang="en-US" sz="2100" dirty="0"/>
          </a:p>
        </p:txBody>
      </p:sp>
      <p:sp>
        <p:nvSpPr>
          <p:cNvPr id="2054" name="Text Box 12"/>
          <p:cNvSpPr txBox="1">
            <a:spLocks noChangeArrowheads="1"/>
          </p:cNvSpPr>
          <p:nvPr/>
        </p:nvSpPr>
        <p:spPr bwMode="auto">
          <a:xfrm>
            <a:off x="8430432" y="6872267"/>
            <a:ext cx="13435000" cy="33385239"/>
          </a:xfrm>
          <a:prstGeom prst="rect">
            <a:avLst/>
          </a:prstGeom>
          <a:solidFill>
            <a:schemeClr val="bg1"/>
          </a:solidFill>
          <a:ln w="28575">
            <a:solidFill>
              <a:schemeClr val="hlink"/>
            </a:solidFill>
            <a:miter lim="800000"/>
            <a:headEnd/>
            <a:tailEnd/>
          </a:ln>
        </p:spPr>
        <p:txBody>
          <a:bodyPr lIns="794017" tIns="397005" rIns="794017" bIns="794017"/>
          <a:lstStyle/>
          <a:p>
            <a:pPr algn="just" defTabSz="796931">
              <a:tabLst>
                <a:tab pos="434314" algn="l"/>
              </a:tabLst>
            </a:pPr>
            <a:r>
              <a:rPr lang="en-US" sz="3600" b="1" dirty="0"/>
              <a:t>Results</a:t>
            </a:r>
            <a:endParaRPr lang="en-US" sz="2300" b="1" dirty="0"/>
          </a:p>
          <a:p>
            <a:pPr algn="just" defTabSz="796931">
              <a:tabLst>
                <a:tab pos="434314" algn="l"/>
              </a:tabLst>
            </a:pPr>
            <a:endParaRPr lang="en-US" sz="1600" b="1" dirty="0"/>
          </a:p>
          <a:p>
            <a:pPr algn="just" defTabSz="796931">
              <a:spcBef>
                <a:spcPct val="10000"/>
              </a:spcBef>
              <a:tabLst>
                <a:tab pos="434314" algn="l"/>
              </a:tabLst>
            </a:pPr>
            <a:r>
              <a:rPr lang="en-GB" sz="2400" dirty="0" smtClean="0"/>
              <a:t>The table below summarises </a:t>
            </a:r>
            <a:r>
              <a:rPr lang="en-GB" sz="2400" dirty="0"/>
              <a:t>the main and sub-themes that emerged from the analysis. These themes encapsulated participants’ multi-dimensional and subjective experiences of feeling fat.</a:t>
            </a:r>
          </a:p>
          <a:p>
            <a:pPr defTabSz="796931">
              <a:spcBef>
                <a:spcPct val="10000"/>
              </a:spcBef>
              <a:tabLst>
                <a:tab pos="434314" algn="l"/>
              </a:tabLst>
            </a:pPr>
            <a:endParaRPr lang="en-US" sz="2300" dirty="0">
              <a:latin typeface="Times New Roman" pitchFamily="18" charset="0"/>
            </a:endParaRPr>
          </a:p>
        </p:txBody>
      </p:sp>
      <p:sp>
        <p:nvSpPr>
          <p:cNvPr id="2055" name="Text Box 13"/>
          <p:cNvSpPr txBox="1">
            <a:spLocks noChangeArrowheads="1"/>
          </p:cNvSpPr>
          <p:nvPr/>
        </p:nvSpPr>
        <p:spPr bwMode="auto">
          <a:xfrm>
            <a:off x="22201823" y="6869384"/>
            <a:ext cx="7032492" cy="21146924"/>
          </a:xfrm>
          <a:prstGeom prst="rect">
            <a:avLst/>
          </a:prstGeom>
          <a:solidFill>
            <a:schemeClr val="bg1"/>
          </a:solidFill>
          <a:ln w="28575">
            <a:solidFill>
              <a:schemeClr val="hlink"/>
            </a:solidFill>
            <a:miter lim="800000"/>
            <a:headEnd/>
            <a:tailEnd/>
          </a:ln>
        </p:spPr>
        <p:txBody>
          <a:bodyPr lIns="794017" tIns="397005" rIns="794017" bIns="794017"/>
          <a:lstStyle/>
          <a:p>
            <a:pPr defTabSz="796931">
              <a:spcBef>
                <a:spcPct val="50000"/>
              </a:spcBef>
              <a:tabLst>
                <a:tab pos="551509" algn="l"/>
              </a:tabLst>
            </a:pPr>
            <a:r>
              <a:rPr lang="en-US" sz="3600" b="1" dirty="0" smtClean="0"/>
              <a:t>Conclusions</a:t>
            </a:r>
            <a:endParaRPr lang="en-US" sz="3600" b="1" dirty="0"/>
          </a:p>
          <a:p>
            <a:pPr defTabSz="796931">
              <a:spcBef>
                <a:spcPct val="10000"/>
              </a:spcBef>
              <a:tabLst>
                <a:tab pos="551509" algn="l"/>
              </a:tabLst>
            </a:pPr>
            <a:endParaRPr lang="en-US" sz="1600" dirty="0" smtClean="0">
              <a:latin typeface="Times New Roman" pitchFamily="18" charset="0"/>
            </a:endParaRPr>
          </a:p>
          <a:p>
            <a:pPr lvl="0" algn="just"/>
            <a:r>
              <a:rPr lang="en-GB" sz="2400" dirty="0" smtClean="0"/>
              <a:t>During </a:t>
            </a:r>
            <a:r>
              <a:rPr lang="en-GB" sz="2400" dirty="0"/>
              <a:t>assessments and treatment clinicians should routinely explore the experience of feeling fat and its possible maintenance role within the individual’s eating disorder. </a:t>
            </a:r>
            <a:endParaRPr lang="en-GB" sz="2400" dirty="0" smtClean="0"/>
          </a:p>
          <a:p>
            <a:pPr marL="446723" indent="-446723" algn="just">
              <a:buAutoNum type="arabicPeriod"/>
            </a:pPr>
            <a:endParaRPr lang="en-GB" sz="1800" dirty="0"/>
          </a:p>
          <a:p>
            <a:pPr lvl="0" algn="just"/>
            <a:r>
              <a:rPr lang="en-GB" sz="2400" dirty="0" smtClean="0"/>
              <a:t>Discussions </a:t>
            </a:r>
            <a:r>
              <a:rPr lang="en-GB" sz="2400" dirty="0"/>
              <a:t>on feeling fat could enable clients to articulate an experience which is often vague and hard to describe. Furthermore, addressing feeling fat could help clients to feel less isolated and better understood by their therapist and have a positive impact upon the therapeutic </a:t>
            </a:r>
            <a:r>
              <a:rPr lang="en-GB" sz="2400" dirty="0" smtClean="0"/>
              <a:t>relationship.</a:t>
            </a:r>
          </a:p>
          <a:p>
            <a:pPr marL="446723" indent="-446723" algn="just">
              <a:buAutoNum type="arabicPeriod"/>
            </a:pPr>
            <a:endParaRPr lang="en-GB" sz="1800" dirty="0" smtClean="0"/>
          </a:p>
          <a:p>
            <a:pPr lvl="0" algn="just"/>
            <a:r>
              <a:rPr lang="en-GB" sz="2400" dirty="0" smtClean="0"/>
              <a:t>The </a:t>
            </a:r>
            <a:r>
              <a:rPr lang="en-GB" sz="2400" dirty="0"/>
              <a:t>existing psychological treatment models could be refined and developed to address the multi-dimensional experience of feeling fat for people </a:t>
            </a:r>
            <a:endParaRPr lang="en-GB" sz="2400" dirty="0" smtClean="0">
              <a:solidFill>
                <a:srgbClr val="FF0000"/>
              </a:solidFill>
            </a:endParaRPr>
          </a:p>
          <a:p>
            <a:pPr lvl="0" algn="just"/>
            <a:r>
              <a:rPr lang="en-GB" sz="2400" dirty="0" smtClean="0"/>
              <a:t>with </a:t>
            </a:r>
            <a:r>
              <a:rPr lang="en-GB" sz="2400" dirty="0"/>
              <a:t>eating disorders. </a:t>
            </a:r>
            <a:r>
              <a:rPr lang="en-GB" sz="2400" dirty="0" smtClean="0"/>
              <a:t>E.g., </a:t>
            </a:r>
            <a:r>
              <a:rPr lang="en-GB" sz="2400" dirty="0"/>
              <a:t>treatment protocols that address the experience of feeling </a:t>
            </a:r>
            <a:r>
              <a:rPr lang="en-GB" sz="2400" dirty="0" smtClean="0"/>
              <a:t>fat </a:t>
            </a:r>
            <a:r>
              <a:rPr lang="en-GB" sz="2400" dirty="0"/>
              <a:t>focus </a:t>
            </a:r>
            <a:r>
              <a:rPr lang="en-GB" sz="2400" dirty="0" smtClean="0"/>
              <a:t>upon supporting </a:t>
            </a:r>
            <a:r>
              <a:rPr lang="en-GB" sz="2400" dirty="0"/>
              <a:t>individuals to identify and </a:t>
            </a:r>
            <a:r>
              <a:rPr lang="en-GB" sz="2400" dirty="0" smtClean="0"/>
              <a:t>address the underlying triggers and emotions associated with feeling fat (e.g</a:t>
            </a:r>
            <a:r>
              <a:rPr lang="en-GB" sz="2400" dirty="0"/>
              <a:t>. Fairburn, </a:t>
            </a:r>
            <a:r>
              <a:rPr lang="en-GB" sz="2400" dirty="0" smtClean="0"/>
              <a:t>2008, 2013). </a:t>
            </a:r>
            <a:r>
              <a:rPr lang="en-GB" sz="2400" dirty="0"/>
              <a:t>The study highlighted the need for additional interventions aimed at</a:t>
            </a:r>
            <a:r>
              <a:rPr lang="en-GB" sz="2400" dirty="0" smtClean="0"/>
              <a:t> reducing the </a:t>
            </a:r>
            <a:r>
              <a:rPr lang="en-GB" sz="2400" dirty="0"/>
              <a:t>‘fear of judgement’, </a:t>
            </a:r>
            <a:r>
              <a:rPr lang="en-GB" sz="2400" dirty="0" smtClean="0"/>
              <a:t>distraction strategies to reduce </a:t>
            </a:r>
            <a:r>
              <a:rPr lang="en-GB" sz="2400" dirty="0"/>
              <a:t>feeling </a:t>
            </a:r>
            <a:r>
              <a:rPr lang="en-GB" sz="2400" dirty="0" smtClean="0"/>
              <a:t>fat, addressing feeling out of control, and </a:t>
            </a:r>
            <a:r>
              <a:rPr lang="en-GB" sz="2400" dirty="0"/>
              <a:t>improving clients’ self-worth by finding value outside of their weight and shape. In this regard, Fairburn (</a:t>
            </a:r>
            <a:r>
              <a:rPr lang="en-GB" sz="2400" dirty="0" smtClean="0"/>
              <a:t>2008, 2013) </a:t>
            </a:r>
            <a:r>
              <a:rPr lang="en-GB" sz="2400" dirty="0"/>
              <a:t>provided a protocol for </a:t>
            </a:r>
            <a:r>
              <a:rPr lang="en-GB" sz="2400" dirty="0" smtClean="0"/>
              <a:t>enhancing </a:t>
            </a:r>
            <a:r>
              <a:rPr lang="en-GB" sz="2400" dirty="0"/>
              <a:t>the importance of other </a:t>
            </a:r>
            <a:r>
              <a:rPr lang="en-GB" sz="2400" dirty="0" smtClean="0"/>
              <a:t>areas of self-evaluation.</a:t>
            </a:r>
          </a:p>
          <a:p>
            <a:pPr marL="446723" indent="-446723" algn="just">
              <a:buAutoNum type="arabicPeriod"/>
            </a:pPr>
            <a:endParaRPr lang="en-GB" sz="1800" dirty="0" smtClean="0"/>
          </a:p>
          <a:p>
            <a:pPr lvl="0" algn="just"/>
            <a:r>
              <a:rPr lang="en-GB" sz="2400" dirty="0" smtClean="0"/>
              <a:t>Clinicians </a:t>
            </a:r>
            <a:r>
              <a:rPr lang="en-GB" sz="2400" dirty="0"/>
              <a:t>need to be cognisant that treatment can contribute to a sense of loss of control and that there are potential reciprocal relationships between ‘treatment forced upon the individual’, feeling out of control, feeling fat and eating disorder behaviours. Clients should be given a sense of control throughout their treatment and recovery </a:t>
            </a:r>
            <a:r>
              <a:rPr lang="en-GB" sz="2400" dirty="0" smtClean="0"/>
              <a:t>process.</a:t>
            </a:r>
          </a:p>
          <a:p>
            <a:pPr marL="446723" indent="-446723" algn="just">
              <a:buAutoNum type="arabicPeriod"/>
            </a:pPr>
            <a:endParaRPr lang="en-GB" sz="1800" dirty="0" smtClean="0"/>
          </a:p>
          <a:p>
            <a:pPr lvl="0" algn="just"/>
            <a:r>
              <a:rPr lang="en-GB" sz="2400" dirty="0" smtClean="0"/>
              <a:t>Finally, further </a:t>
            </a:r>
            <a:r>
              <a:rPr lang="en-GB" sz="2400" dirty="0"/>
              <a:t>research is indicated to explore the experience of feeling fat and its treatment in larger samples of clients </a:t>
            </a:r>
            <a:r>
              <a:rPr lang="en-GB" sz="2400" dirty="0" smtClean="0"/>
              <a:t>diagnosed with </a:t>
            </a:r>
            <a:r>
              <a:rPr lang="en-GB" sz="2400" dirty="0"/>
              <a:t>eating disorders (including men and for diagnoses such as bulimia nervosa and binge-eating disorder). </a:t>
            </a:r>
          </a:p>
          <a:p>
            <a:pPr defTabSz="796931">
              <a:spcBef>
                <a:spcPct val="10000"/>
              </a:spcBef>
              <a:tabLst>
                <a:tab pos="551509" algn="l"/>
              </a:tabLst>
            </a:pPr>
            <a:endParaRPr lang="en-US" sz="2100" dirty="0" smtClean="0">
              <a:latin typeface="Times New Roman" pitchFamily="18" charset="0"/>
            </a:endParaRPr>
          </a:p>
          <a:p>
            <a:pPr defTabSz="796931">
              <a:spcBef>
                <a:spcPct val="10000"/>
              </a:spcBef>
              <a:tabLst>
                <a:tab pos="551509" algn="l"/>
              </a:tabLst>
            </a:pPr>
            <a:endParaRPr lang="en-US" sz="2300" dirty="0">
              <a:latin typeface="Times New Roman" pitchFamily="18" charset="0"/>
            </a:endParaRPr>
          </a:p>
        </p:txBody>
      </p:sp>
      <p:sp>
        <p:nvSpPr>
          <p:cNvPr id="2056" name="Text Box 14"/>
          <p:cNvSpPr txBox="1">
            <a:spLocks noChangeArrowheads="1"/>
          </p:cNvSpPr>
          <p:nvPr/>
        </p:nvSpPr>
        <p:spPr bwMode="auto">
          <a:xfrm>
            <a:off x="1062291" y="4717511"/>
            <a:ext cx="28203741" cy="1866061"/>
          </a:xfrm>
          <a:prstGeom prst="rect">
            <a:avLst/>
          </a:prstGeom>
          <a:noFill/>
          <a:ln w="12700">
            <a:noFill/>
            <a:miter lim="800000"/>
            <a:headEnd/>
            <a:tailEnd/>
          </a:ln>
        </p:spPr>
        <p:txBody>
          <a:bodyPr lIns="238207" tIns="238207" rIns="238207" bIns="238207">
            <a:spAutoFit/>
          </a:bodyPr>
          <a:lstStyle/>
          <a:p>
            <a:pPr algn="ctr" defTabSz="796931">
              <a:spcBef>
                <a:spcPct val="50000"/>
              </a:spcBef>
            </a:pPr>
            <a:r>
              <a:rPr lang="en-US" sz="5400" b="1" dirty="0" smtClean="0"/>
              <a:t>Laura Major, David Viljoen </a:t>
            </a:r>
            <a:r>
              <a:rPr lang="en-US" sz="5400" b="1" dirty="0"/>
              <a:t>&amp; Pieter W Nel</a:t>
            </a:r>
            <a:r>
              <a:rPr lang="en-US" sz="5000" b="1" dirty="0"/>
              <a:t/>
            </a:r>
            <a:br>
              <a:rPr lang="en-US" sz="5000" b="1" dirty="0"/>
            </a:br>
            <a:r>
              <a:rPr lang="en-US" sz="3600" dirty="0" smtClean="0"/>
              <a:t>Doctorate in Clinical Psychology, University </a:t>
            </a:r>
            <a:r>
              <a:rPr lang="en-US" sz="3600" dirty="0"/>
              <a:t>of </a:t>
            </a:r>
            <a:r>
              <a:rPr lang="en-US" sz="3600" dirty="0" smtClean="0"/>
              <a:t>Hertfordshire</a:t>
            </a:r>
            <a:r>
              <a:rPr lang="en-US" sz="3600" dirty="0"/>
              <a:t> </a:t>
            </a:r>
            <a:r>
              <a:rPr lang="en-US" sz="3600" dirty="0" smtClean="0"/>
              <a:t>&amp; Oxford Health NHS Foundation Trust</a:t>
            </a:r>
            <a:r>
              <a:rPr lang="en-US" sz="3600" dirty="0" smtClean="0"/>
              <a:t> </a:t>
            </a:r>
            <a:endParaRPr lang="en-US" sz="3600" dirty="0"/>
          </a:p>
        </p:txBody>
      </p:sp>
      <p:sp>
        <p:nvSpPr>
          <p:cNvPr id="2057" name="Text Box 15"/>
          <p:cNvSpPr txBox="1">
            <a:spLocks noChangeArrowheads="1"/>
          </p:cNvSpPr>
          <p:nvPr/>
        </p:nvSpPr>
        <p:spPr bwMode="auto">
          <a:xfrm>
            <a:off x="22201823" y="28401149"/>
            <a:ext cx="7032492" cy="13407768"/>
          </a:xfrm>
          <a:prstGeom prst="rect">
            <a:avLst/>
          </a:prstGeom>
          <a:solidFill>
            <a:schemeClr val="bg1"/>
          </a:solidFill>
          <a:ln w="28575">
            <a:solidFill>
              <a:schemeClr val="hlink"/>
            </a:solidFill>
            <a:miter lim="800000"/>
            <a:headEnd/>
            <a:tailEnd/>
          </a:ln>
        </p:spPr>
        <p:txBody>
          <a:bodyPr lIns="794017" tIns="208800" rIns="794017" bIns="794017"/>
          <a:lstStyle/>
          <a:p>
            <a:pPr defTabSz="796931">
              <a:spcBef>
                <a:spcPct val="50000"/>
              </a:spcBef>
              <a:tabLst>
                <a:tab pos="551509" algn="l"/>
              </a:tabLst>
            </a:pPr>
            <a:r>
              <a:rPr lang="en-US" sz="2400" b="1" dirty="0" smtClean="0"/>
              <a:t>References</a:t>
            </a:r>
          </a:p>
          <a:p>
            <a:pPr defTabSz="796931">
              <a:spcBef>
                <a:spcPct val="10000"/>
              </a:spcBef>
              <a:tabLst>
                <a:tab pos="551509" algn="l"/>
              </a:tabLst>
            </a:pPr>
            <a:endParaRPr lang="en-US" sz="1600" dirty="0" smtClean="0">
              <a:latin typeface="Times New Roman" pitchFamily="18" charset="0"/>
            </a:endParaRPr>
          </a:p>
          <a:p>
            <a:pPr algn="just"/>
            <a:r>
              <a:rPr lang="en-US" sz="1750" dirty="0" smtClean="0"/>
              <a:t>American Psychiatric Association. (2013). </a:t>
            </a:r>
            <a:r>
              <a:rPr lang="en-US" sz="1750" i="1" dirty="0" smtClean="0"/>
              <a:t>Diagnostic and statistical manual of mental disorders (DSM-5)</a:t>
            </a:r>
            <a:r>
              <a:rPr lang="en-US" sz="1750" dirty="0" smtClean="0"/>
              <a:t>. American Psychiatric Pub.</a:t>
            </a:r>
            <a:endParaRPr lang="en-GB" sz="1750" dirty="0" smtClean="0"/>
          </a:p>
          <a:p>
            <a:pPr algn="just"/>
            <a:r>
              <a:rPr lang="en-GB" sz="1750" dirty="0" smtClean="0"/>
              <a:t> </a:t>
            </a:r>
          </a:p>
          <a:p>
            <a:pPr algn="just"/>
            <a:r>
              <a:rPr lang="en-GB" sz="1750" dirty="0" smtClean="0"/>
              <a:t>Cooper, M. J., Deepak, K., </a:t>
            </a:r>
            <a:r>
              <a:rPr lang="en-GB" sz="1750" dirty="0" err="1" smtClean="0"/>
              <a:t>Grocutt</a:t>
            </a:r>
            <a:r>
              <a:rPr lang="en-GB" sz="1750" dirty="0" smtClean="0"/>
              <a:t>, E., &amp; Bailey, E. (2007). The experience of ‘feeling fat’ in women with anorexia nervosa, dieting and non‐dieting women: An exploratory study. </a:t>
            </a:r>
            <a:r>
              <a:rPr lang="en-GB" sz="1750" i="1" dirty="0" smtClean="0"/>
              <a:t>European Eating Disorders Review</a:t>
            </a:r>
            <a:r>
              <a:rPr lang="en-GB" sz="1750" dirty="0" smtClean="0"/>
              <a:t>, </a:t>
            </a:r>
            <a:r>
              <a:rPr lang="en-GB" sz="1750" i="1" dirty="0" smtClean="0"/>
              <a:t>15</a:t>
            </a:r>
            <a:r>
              <a:rPr lang="en-GB" sz="1750" dirty="0" smtClean="0"/>
              <a:t>, 366-372.</a:t>
            </a:r>
          </a:p>
          <a:p>
            <a:pPr algn="just"/>
            <a:r>
              <a:rPr lang="en-GB" sz="1750" dirty="0" smtClean="0"/>
              <a:t>   </a:t>
            </a:r>
          </a:p>
          <a:p>
            <a:pPr algn="just"/>
            <a:r>
              <a:rPr lang="en-US" sz="1750" dirty="0" smtClean="0"/>
              <a:t>Fairburn, C. G. (2008). </a:t>
            </a:r>
            <a:r>
              <a:rPr lang="en-US" sz="1750" i="1" dirty="0" smtClean="0"/>
              <a:t>Cognitive Behavior Therapy and Eating Disorders</a:t>
            </a:r>
            <a:r>
              <a:rPr lang="en-US" sz="1750" dirty="0" smtClean="0"/>
              <a:t>. London: Guildford Press.</a:t>
            </a:r>
          </a:p>
          <a:p>
            <a:pPr algn="just"/>
            <a:endParaRPr lang="en-US" sz="1750" dirty="0"/>
          </a:p>
          <a:p>
            <a:pPr algn="just"/>
            <a:r>
              <a:rPr lang="en-GB" sz="1750" dirty="0"/>
              <a:t>Fairburn, C. G. (</a:t>
            </a:r>
            <a:r>
              <a:rPr lang="en-GB" sz="1750" dirty="0" smtClean="0"/>
              <a:t>2013). Overcoming Binge Eating. London: </a:t>
            </a:r>
            <a:r>
              <a:rPr lang="en-GB" sz="1750" dirty="0"/>
              <a:t>Guildford Press</a:t>
            </a:r>
            <a:r>
              <a:rPr lang="en-GB" sz="1750" dirty="0" smtClean="0"/>
              <a:t>.</a:t>
            </a:r>
          </a:p>
          <a:p>
            <a:pPr algn="just"/>
            <a:r>
              <a:rPr lang="en-GB" sz="1750" dirty="0" smtClean="0"/>
              <a:t> </a:t>
            </a:r>
          </a:p>
          <a:p>
            <a:pPr algn="just"/>
            <a:r>
              <a:rPr lang="en-GB" sz="1750" dirty="0" smtClean="0"/>
              <a:t>McFarlane, T., </a:t>
            </a:r>
            <a:r>
              <a:rPr lang="en-GB" sz="1750" dirty="0" err="1" smtClean="0"/>
              <a:t>Urbszat</a:t>
            </a:r>
            <a:r>
              <a:rPr lang="en-GB" sz="1750" dirty="0" smtClean="0"/>
              <a:t>, D., &amp; Olmstead, M. P. (2011). “I feel fat”: An experimental induction of body displacement in disordered eating. </a:t>
            </a:r>
            <a:r>
              <a:rPr lang="en-GB" sz="1750" i="1" dirty="0" smtClean="0"/>
              <a:t>Behaviour Research and Therapy, 49,</a:t>
            </a:r>
            <a:r>
              <a:rPr lang="en-GB" sz="1750" dirty="0" smtClean="0"/>
              <a:t> 289-293.</a:t>
            </a:r>
          </a:p>
          <a:p>
            <a:pPr algn="just"/>
            <a:r>
              <a:rPr lang="en-GB" sz="1750" dirty="0" smtClean="0"/>
              <a:t> </a:t>
            </a:r>
          </a:p>
          <a:p>
            <a:pPr algn="just"/>
            <a:r>
              <a:rPr lang="en-US" sz="1750" dirty="0" smtClean="0"/>
              <a:t>Roth, D., &amp; Armstrong, J. (1993). Feelings of fatness questionnaire: A measure of the cross‐situational variability of body experience. </a:t>
            </a:r>
            <a:r>
              <a:rPr lang="en-US" sz="1750" i="1" dirty="0" smtClean="0"/>
              <a:t>International Journal of Eating Disorders</a:t>
            </a:r>
            <a:r>
              <a:rPr lang="en-US" sz="1750" dirty="0" smtClean="0"/>
              <a:t>, </a:t>
            </a:r>
            <a:r>
              <a:rPr lang="en-US" sz="1750" i="1" dirty="0" smtClean="0"/>
              <a:t>14</a:t>
            </a:r>
            <a:r>
              <a:rPr lang="en-US" sz="1750" dirty="0" smtClean="0"/>
              <a:t>, 349-358.</a:t>
            </a:r>
            <a:endParaRPr lang="en-GB" sz="1750" dirty="0" smtClean="0"/>
          </a:p>
          <a:p>
            <a:pPr algn="just"/>
            <a:r>
              <a:rPr lang="en-GB" sz="1750" dirty="0" smtClean="0"/>
              <a:t> </a:t>
            </a:r>
          </a:p>
          <a:p>
            <a:pPr algn="just"/>
            <a:r>
              <a:rPr lang="en-GB" sz="1750" dirty="0" err="1" smtClean="0"/>
              <a:t>Simlett</a:t>
            </a:r>
            <a:r>
              <a:rPr lang="en-GB" sz="1750" dirty="0" smtClean="0"/>
              <a:t>, M. (2004). Relationship between feeling fat and inhibited emotional expression in women.</a:t>
            </a:r>
            <a:r>
              <a:rPr lang="en-GB" sz="1750" i="1" dirty="0" smtClean="0"/>
              <a:t> </a:t>
            </a:r>
            <a:r>
              <a:rPr lang="en-GB" sz="1750" dirty="0" smtClean="0"/>
              <a:t>(Doctoral dissertation, University of British Columbia). Retrieved from:</a:t>
            </a:r>
          </a:p>
          <a:p>
            <a:pPr algn="just"/>
            <a:r>
              <a:rPr lang="en-GB" sz="1750" u="sng" dirty="0" smtClean="0">
                <a:hlinkClick r:id="rId4"/>
              </a:rPr>
              <a:t>https://circle.ubc.ca/handle/2429/15316</a:t>
            </a:r>
            <a:r>
              <a:rPr lang="en-GB" sz="1750" dirty="0" smtClean="0"/>
              <a:t>. </a:t>
            </a:r>
          </a:p>
          <a:p>
            <a:pPr algn="just"/>
            <a:r>
              <a:rPr lang="en-GB" sz="1750" dirty="0" smtClean="0"/>
              <a:t> </a:t>
            </a:r>
          </a:p>
          <a:p>
            <a:pPr algn="just"/>
            <a:r>
              <a:rPr lang="en-GB" sz="1750" dirty="0" smtClean="0"/>
              <a:t>Smith, J. A., &amp; Osborn, M. (2008). Interpretative Phenomenological Analysis, in Smith, Jonathan, A. (eds.) </a:t>
            </a:r>
            <a:r>
              <a:rPr lang="en-GB" sz="1750" i="1" dirty="0" smtClean="0"/>
              <a:t>Qualitative Psychology: A Practical Guide to Research Methods. </a:t>
            </a:r>
            <a:r>
              <a:rPr lang="en-GB" sz="1750" dirty="0" smtClean="0"/>
              <a:t>London: Sage.</a:t>
            </a:r>
          </a:p>
          <a:p>
            <a:pPr algn="just"/>
            <a:r>
              <a:rPr lang="en-GB" sz="1750" dirty="0" smtClean="0"/>
              <a:t> </a:t>
            </a:r>
          </a:p>
          <a:p>
            <a:pPr algn="just"/>
            <a:r>
              <a:rPr lang="en-GB" sz="1750" dirty="0" smtClean="0"/>
              <a:t>Smith, J. A., Flowers, P. &amp; Larkin, M. (2009</a:t>
            </a:r>
            <a:r>
              <a:rPr lang="en-GB" sz="1750" i="1" dirty="0" smtClean="0"/>
              <a:t>). Interpretative Phenomenological Analysis: Theory Method and Research</a:t>
            </a:r>
            <a:r>
              <a:rPr lang="en-GB" sz="1750" dirty="0" smtClean="0"/>
              <a:t>. London: Sage. </a:t>
            </a:r>
          </a:p>
          <a:p>
            <a:pPr algn="just"/>
            <a:r>
              <a:rPr lang="en-GB" sz="1750" dirty="0" smtClean="0"/>
              <a:t> </a:t>
            </a:r>
          </a:p>
          <a:p>
            <a:pPr algn="just"/>
            <a:r>
              <a:rPr lang="en-GB" sz="1750" dirty="0" err="1" smtClean="0"/>
              <a:t>Striegel</a:t>
            </a:r>
            <a:r>
              <a:rPr lang="en-GB" sz="1750" dirty="0" smtClean="0"/>
              <a:t>-Moore, R. H., </a:t>
            </a:r>
            <a:r>
              <a:rPr lang="en-GB" sz="1750" dirty="0" err="1" smtClean="0"/>
              <a:t>McAvay</a:t>
            </a:r>
            <a:r>
              <a:rPr lang="en-GB" sz="1750" dirty="0" smtClean="0"/>
              <a:t>, M. S., &amp; Rodin, J. (1986). The psychological and </a:t>
            </a:r>
            <a:r>
              <a:rPr lang="en-GB" sz="1750" dirty="0" err="1" smtClean="0"/>
              <a:t>behavioral</a:t>
            </a:r>
            <a:r>
              <a:rPr lang="en-GB" sz="1750" dirty="0" smtClean="0"/>
              <a:t> correlates of feeling fat in women. </a:t>
            </a:r>
            <a:r>
              <a:rPr lang="en-GB" sz="1750" i="1" dirty="0" smtClean="0"/>
              <a:t>International Journal of Eating Disorders, 5</a:t>
            </a:r>
            <a:r>
              <a:rPr lang="en-GB" sz="1750" dirty="0" smtClean="0"/>
              <a:t>, 935-947. </a:t>
            </a:r>
          </a:p>
          <a:p>
            <a:pPr algn="just"/>
            <a:r>
              <a:rPr lang="en-GB" sz="1700" dirty="0" smtClean="0"/>
              <a:t> </a:t>
            </a:r>
            <a:endParaRPr lang="en-GB" sz="1700" dirty="0"/>
          </a:p>
        </p:txBody>
      </p:sp>
      <p:sp>
        <p:nvSpPr>
          <p:cNvPr id="2061" name="Text Box 55"/>
          <p:cNvSpPr txBox="1">
            <a:spLocks noChangeArrowheads="1"/>
          </p:cNvSpPr>
          <p:nvPr/>
        </p:nvSpPr>
        <p:spPr bwMode="auto">
          <a:xfrm>
            <a:off x="8430432" y="32485395"/>
            <a:ext cx="13435000" cy="7670515"/>
          </a:xfrm>
          <a:prstGeom prst="rect">
            <a:avLst/>
          </a:prstGeom>
          <a:noFill/>
          <a:ln w="12700">
            <a:noFill/>
            <a:miter lim="800000"/>
            <a:headEnd/>
            <a:tailEnd/>
          </a:ln>
        </p:spPr>
        <p:txBody>
          <a:bodyPr lIns="794017" tIns="794017" rIns="794017" bIns="794017"/>
          <a:lstStyle/>
          <a:p>
            <a:pPr defTabSz="796931">
              <a:spcBef>
                <a:spcPct val="50000"/>
              </a:spcBef>
              <a:tabLst>
                <a:tab pos="551509" algn="l"/>
              </a:tabLst>
            </a:pPr>
            <a:r>
              <a:rPr lang="en-US" sz="3500" b="1" dirty="0"/>
              <a:t>Discussion</a:t>
            </a:r>
          </a:p>
          <a:p>
            <a:pPr defTabSz="796931">
              <a:spcBef>
                <a:spcPct val="10000"/>
              </a:spcBef>
              <a:tabLst>
                <a:tab pos="551509" algn="l"/>
              </a:tabLst>
            </a:pPr>
            <a:endParaRPr lang="en-US" sz="1400" dirty="0">
              <a:latin typeface="Times New Roman" pitchFamily="18" charset="0"/>
            </a:endParaRPr>
          </a:p>
          <a:p>
            <a:pPr algn="just"/>
            <a:r>
              <a:rPr lang="en-GB" sz="2400" dirty="0"/>
              <a:t>The findings of the study concurred with the existing literature and suggested that feeling fat is a multi-dimensional experience including a negative sense of self, bodily hyperawareness, cognitive distortions and the displacement of negative emotions onto the body. Feeling fat was also associated with feeling out of control for a variety of reasons and a fear of being judged by others. </a:t>
            </a:r>
          </a:p>
          <a:p>
            <a:pPr algn="just"/>
            <a:r>
              <a:rPr lang="en-GB" sz="2400" dirty="0"/>
              <a:t> </a:t>
            </a:r>
          </a:p>
          <a:p>
            <a:pPr algn="just"/>
            <a:r>
              <a:rPr lang="en-GB" sz="2400" dirty="0"/>
              <a:t>Overall, feeling fat appeared to be an all-encompassing experience for participants, which often resulted in a lack of engagement in activities other than those aimed at reducing the experience. Consequently, the experience of feeling fat </a:t>
            </a:r>
            <a:r>
              <a:rPr lang="en-GB" sz="2400" dirty="0" smtClean="0"/>
              <a:t>is </a:t>
            </a:r>
            <a:r>
              <a:rPr lang="en-GB" sz="2400" dirty="0"/>
              <a:t>a maintenance factor in AN and participants reported unhelpful strategies such as eating disorder behaviours to cope with feeling fat. Then again, helpful ways of dealing with feeling fat included distraction and finding self-worth outside of their weight and shape. </a:t>
            </a:r>
          </a:p>
          <a:p>
            <a:pPr algn="just"/>
            <a:r>
              <a:rPr lang="en-GB" sz="2400" dirty="0"/>
              <a:t> </a:t>
            </a:r>
          </a:p>
          <a:p>
            <a:pPr algn="just"/>
            <a:r>
              <a:rPr lang="en-GB" sz="2400" dirty="0"/>
              <a:t>The process of making sense of feeling fat was complex. Feeling fat appeared to be a “catch-all phrase” and participants found it difficult to find the words to articulate the experience.  They often felt misunderstood by others</a:t>
            </a:r>
            <a:r>
              <a:rPr lang="en-GB" sz="2400" dirty="0" smtClean="0"/>
              <a:t>.</a:t>
            </a:r>
            <a:endParaRPr lang="en-GB" sz="2400" dirty="0"/>
          </a:p>
        </p:txBody>
      </p:sp>
      <p:sp>
        <p:nvSpPr>
          <p:cNvPr id="2065" name="Text Box 70"/>
          <p:cNvSpPr txBox="1">
            <a:spLocks noChangeArrowheads="1"/>
          </p:cNvSpPr>
          <p:nvPr/>
        </p:nvSpPr>
        <p:spPr bwMode="auto">
          <a:xfrm>
            <a:off x="8426599" y="40511498"/>
            <a:ext cx="13437343" cy="1297420"/>
          </a:xfrm>
          <a:prstGeom prst="rect">
            <a:avLst/>
          </a:prstGeom>
          <a:solidFill>
            <a:schemeClr val="bg1"/>
          </a:solidFill>
          <a:ln w="28575">
            <a:solidFill>
              <a:schemeClr val="hlink"/>
            </a:solidFill>
            <a:miter lim="800000"/>
            <a:headEnd/>
            <a:tailEnd/>
          </a:ln>
        </p:spPr>
        <p:txBody>
          <a:bodyPr lIns="794017" tIns="162000" rIns="794017" bIns="794017"/>
          <a:lstStyle/>
          <a:p>
            <a:pPr defTabSz="796931"/>
            <a:r>
              <a:rPr lang="en-US" sz="3600" b="1" dirty="0"/>
              <a:t>For further </a:t>
            </a:r>
            <a:r>
              <a:rPr lang="en-US" sz="3600" b="1" dirty="0" smtClean="0"/>
              <a:t>information please contact</a:t>
            </a:r>
            <a:endParaRPr lang="en-US" sz="3600" b="1" dirty="0"/>
          </a:p>
          <a:p>
            <a:pPr defTabSz="796931">
              <a:spcBef>
                <a:spcPct val="10000"/>
              </a:spcBef>
            </a:pPr>
            <a:r>
              <a:rPr lang="en-US" sz="2400" dirty="0" smtClean="0"/>
              <a:t>Laura Major: </a:t>
            </a:r>
            <a:r>
              <a:rPr lang="en-US" sz="2400" dirty="0" smtClean="0">
                <a:hlinkClick r:id="rId5"/>
              </a:rPr>
              <a:t>lauramajordclinpsy@gmail.com</a:t>
            </a:r>
            <a:r>
              <a:rPr lang="en-US" sz="2400" dirty="0" smtClean="0"/>
              <a:t> </a:t>
            </a:r>
            <a:endParaRPr lang="en-US" sz="2400" dirty="0" smtClean="0">
              <a:solidFill>
                <a:srgbClr val="FF0000"/>
              </a:solidFill>
            </a:endParaRPr>
          </a:p>
          <a:p>
            <a:pPr defTabSz="796931">
              <a:spcBef>
                <a:spcPct val="10000"/>
              </a:spcBef>
            </a:pPr>
            <a:r>
              <a:rPr lang="en-US" sz="1800" dirty="0" smtClean="0"/>
              <a:t> </a:t>
            </a:r>
            <a:r>
              <a:rPr lang="en-US" sz="1800" dirty="0"/>
              <a:t/>
            </a:r>
            <a:br>
              <a:rPr lang="en-US" sz="1800" dirty="0"/>
            </a:br>
            <a:endParaRPr lang="en-US" sz="1800" dirty="0"/>
          </a:p>
        </p:txBody>
      </p:sp>
      <p:sp>
        <p:nvSpPr>
          <p:cNvPr id="2103" name="Rectangle 180"/>
          <p:cNvSpPr>
            <a:spLocks noChangeArrowheads="1"/>
          </p:cNvSpPr>
          <p:nvPr/>
        </p:nvSpPr>
        <p:spPr bwMode="auto">
          <a:xfrm>
            <a:off x="1062291" y="1536117"/>
            <a:ext cx="28062113" cy="3034828"/>
          </a:xfrm>
          <a:prstGeom prst="rect">
            <a:avLst/>
          </a:prstGeom>
          <a:noFill/>
          <a:ln w="9525">
            <a:noFill/>
            <a:miter lim="800000"/>
            <a:headEnd/>
            <a:tailEnd/>
          </a:ln>
        </p:spPr>
        <p:txBody>
          <a:bodyPr wrap="square" lIns="79401" tIns="39699" rIns="79401" bIns="39699">
            <a:spAutoFit/>
          </a:bodyPr>
          <a:lstStyle/>
          <a:p>
            <a:pPr algn="ctr" defTabSz="796931"/>
            <a:r>
              <a:rPr lang="en-GB" sz="7200" b="1" dirty="0">
                <a:latin typeface="Arial Black" panose="020B0A04020102020204" pitchFamily="34" charset="0"/>
              </a:rPr>
              <a:t>THE EXPERIENCE OF FEELING FAT FOR WOMEN </a:t>
            </a:r>
            <a:r>
              <a:rPr lang="en-GB" sz="7200" b="1" dirty="0" smtClean="0">
                <a:latin typeface="Arial Black" panose="020B0A04020102020204" pitchFamily="34" charset="0"/>
              </a:rPr>
              <a:t>DIAGNOSED WITH </a:t>
            </a:r>
            <a:r>
              <a:rPr lang="en-GB" sz="7200" b="1" dirty="0">
                <a:latin typeface="Arial Black" panose="020B0A04020102020204" pitchFamily="34" charset="0"/>
              </a:rPr>
              <a:t>ANOREXIA </a:t>
            </a:r>
            <a:r>
              <a:rPr lang="en-GB" sz="7200" b="1" dirty="0" smtClean="0">
                <a:latin typeface="Arial Black" panose="020B0A04020102020204" pitchFamily="34" charset="0"/>
              </a:rPr>
              <a:t>NERVOSA</a:t>
            </a:r>
          </a:p>
          <a:p>
            <a:pPr algn="ctr" defTabSz="796931"/>
            <a:endParaRPr lang="en-GB" sz="800" dirty="0" smtClean="0">
              <a:latin typeface="Arial Black" panose="020B0A04020102020204" pitchFamily="34" charset="0"/>
            </a:endParaRPr>
          </a:p>
          <a:p>
            <a:pPr algn="ctr" defTabSz="796931"/>
            <a:r>
              <a:rPr lang="en-GB" sz="4000" dirty="0" smtClean="0">
                <a:latin typeface="Arial Black" panose="020B0A04020102020204" pitchFamily="34" charset="0"/>
              </a:rPr>
              <a:t>The </a:t>
            </a:r>
            <a:r>
              <a:rPr lang="en-GB" sz="4000" dirty="0">
                <a:latin typeface="Arial Black" panose="020B0A04020102020204" pitchFamily="34" charset="0"/>
              </a:rPr>
              <a:t>4th Eating Disorders International </a:t>
            </a:r>
            <a:r>
              <a:rPr lang="en-GB" sz="4000" dirty="0" smtClean="0">
                <a:latin typeface="Arial Black" panose="020B0A04020102020204" pitchFamily="34" charset="0"/>
              </a:rPr>
              <a:t>Conference</a:t>
            </a:r>
            <a:r>
              <a:rPr lang="en-GB" sz="4000" dirty="0">
                <a:latin typeface="Arial Black" panose="020B0A04020102020204" pitchFamily="34" charset="0"/>
              </a:rPr>
              <a:t>, London, 17 - 19 March 2016</a:t>
            </a:r>
          </a:p>
        </p:txBody>
      </p:sp>
      <p:sp>
        <p:nvSpPr>
          <p:cNvPr id="2198" name="Text Box 7"/>
          <p:cNvSpPr txBox="1">
            <a:spLocks noChangeArrowheads="1"/>
          </p:cNvSpPr>
          <p:nvPr/>
        </p:nvSpPr>
        <p:spPr bwMode="auto">
          <a:xfrm>
            <a:off x="1062289" y="18101312"/>
            <a:ext cx="7028501" cy="4950569"/>
          </a:xfrm>
          <a:prstGeom prst="rect">
            <a:avLst/>
          </a:prstGeom>
          <a:solidFill>
            <a:schemeClr val="bg1"/>
          </a:solidFill>
          <a:ln w="28575">
            <a:solidFill>
              <a:schemeClr val="hlink"/>
            </a:solidFill>
            <a:miter lim="800000"/>
            <a:headEnd/>
            <a:tailEnd/>
          </a:ln>
        </p:spPr>
        <p:txBody>
          <a:bodyPr lIns="794017" tIns="397005" rIns="794017" bIns="794017"/>
          <a:lstStyle/>
          <a:p>
            <a:pPr algn="just" defTabSz="796931">
              <a:spcBef>
                <a:spcPct val="50000"/>
              </a:spcBef>
              <a:tabLst>
                <a:tab pos="434314" algn="l"/>
              </a:tabLst>
            </a:pPr>
            <a:r>
              <a:rPr lang="en-US" sz="3600" b="1" dirty="0" smtClean="0"/>
              <a:t>Aims of the study </a:t>
            </a:r>
          </a:p>
          <a:p>
            <a:endParaRPr lang="en-GB" sz="1600" dirty="0" smtClean="0"/>
          </a:p>
          <a:p>
            <a:pPr algn="just"/>
            <a:r>
              <a:rPr lang="en-GB" sz="2400" dirty="0" smtClean="0"/>
              <a:t>This study </a:t>
            </a:r>
            <a:r>
              <a:rPr lang="en-GB" sz="2400" dirty="0"/>
              <a:t>examined the subjective lived experience of feeling fat for women with a diagnosis of AN. </a:t>
            </a:r>
            <a:endParaRPr lang="en-GB" sz="2400" dirty="0" smtClean="0"/>
          </a:p>
          <a:p>
            <a:pPr algn="just"/>
            <a:endParaRPr lang="en-GB" sz="2400" dirty="0"/>
          </a:p>
          <a:p>
            <a:pPr algn="just"/>
            <a:r>
              <a:rPr lang="en-GB" sz="2400" dirty="0" smtClean="0"/>
              <a:t>The aims were to </a:t>
            </a:r>
            <a:r>
              <a:rPr lang="en-GB" sz="2400" dirty="0"/>
              <a:t>explore:</a:t>
            </a:r>
          </a:p>
          <a:p>
            <a:pPr marL="297815" indent="-297815">
              <a:buFont typeface="Arial" charset="0"/>
              <a:buChar char="•"/>
            </a:pPr>
            <a:r>
              <a:rPr lang="en-GB" sz="2400" dirty="0" smtClean="0"/>
              <a:t>how </a:t>
            </a:r>
            <a:r>
              <a:rPr lang="en-GB" sz="2400" dirty="0"/>
              <a:t>women diagnosed with AN experience feeling </a:t>
            </a:r>
            <a:r>
              <a:rPr lang="en-GB" sz="2400" dirty="0" smtClean="0"/>
              <a:t>fat;</a:t>
            </a:r>
          </a:p>
          <a:p>
            <a:pPr marL="297815" indent="-297815">
              <a:buFont typeface="Arial" charset="0"/>
              <a:buChar char="•"/>
            </a:pPr>
            <a:r>
              <a:rPr lang="en-GB" sz="2400" dirty="0" smtClean="0"/>
              <a:t>what </a:t>
            </a:r>
            <a:r>
              <a:rPr lang="en-GB" sz="2400" dirty="0"/>
              <a:t>feeling fat means to </a:t>
            </a:r>
            <a:r>
              <a:rPr lang="en-GB" sz="2400" dirty="0" smtClean="0"/>
              <a:t>them;</a:t>
            </a:r>
          </a:p>
          <a:p>
            <a:pPr marL="297815" indent="-297815">
              <a:buFont typeface="Arial" charset="0"/>
              <a:buChar char="•"/>
            </a:pPr>
            <a:r>
              <a:rPr lang="en-GB" sz="2400" dirty="0" smtClean="0"/>
              <a:t>the </a:t>
            </a:r>
            <a:r>
              <a:rPr lang="en-GB" sz="2400" dirty="0"/>
              <a:t>consequence of feeling fat. </a:t>
            </a:r>
          </a:p>
          <a:p>
            <a:pPr algn="just" defTabSz="796931">
              <a:spcBef>
                <a:spcPct val="50000"/>
              </a:spcBef>
              <a:tabLst>
                <a:tab pos="434314" algn="l"/>
              </a:tabLst>
            </a:pPr>
            <a:r>
              <a:rPr lang="en-GB" sz="2100" dirty="0" smtClean="0"/>
              <a:t> </a:t>
            </a:r>
            <a:endParaRPr lang="en-GB" sz="2100" dirty="0"/>
          </a:p>
        </p:txBody>
      </p:sp>
      <p:sp>
        <p:nvSpPr>
          <p:cNvPr id="2199" name="Text Box 151"/>
          <p:cNvSpPr txBox="1">
            <a:spLocks noChangeArrowheads="1"/>
          </p:cNvSpPr>
          <p:nvPr/>
        </p:nvSpPr>
        <p:spPr bwMode="auto">
          <a:xfrm>
            <a:off x="9579266" y="21513351"/>
            <a:ext cx="4933238" cy="511081"/>
          </a:xfrm>
          <a:prstGeom prst="rect">
            <a:avLst/>
          </a:prstGeom>
          <a:noFill/>
          <a:ln w="9525">
            <a:noFill/>
            <a:miter lim="800000"/>
            <a:headEnd/>
            <a:tailEnd/>
          </a:ln>
          <a:effectLst>
            <a:prstShdw prst="shdw17" dist="17961" dir="2700000">
              <a:schemeClr val="bg2"/>
            </a:prstShdw>
          </a:effectLst>
        </p:spPr>
        <p:txBody>
          <a:bodyPr lIns="79417" tIns="39709" rIns="79417" bIns="39709">
            <a:spAutoFit/>
          </a:bodyPr>
          <a:lstStyle/>
          <a:p>
            <a:pPr defTabSz="796931">
              <a:spcBef>
                <a:spcPct val="50000"/>
              </a:spcBef>
            </a:pP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23862317"/>
              </p:ext>
            </p:extLst>
          </p:nvPr>
        </p:nvGraphicFramePr>
        <p:xfrm>
          <a:off x="8907601" y="9645496"/>
          <a:ext cx="12440676" cy="23101454"/>
        </p:xfrm>
        <a:graphic>
          <a:graphicData uri="http://schemas.openxmlformats.org/drawingml/2006/table">
            <a:tbl>
              <a:tblPr firstRow="1" bandRow="1">
                <a:tableStyleId>{3C2FFA5D-87B4-456A-9821-1D502468CF0F}</a:tableStyleId>
              </a:tblPr>
              <a:tblGrid>
                <a:gridCol w="3074192"/>
                <a:gridCol w="3752193"/>
                <a:gridCol w="5614291"/>
              </a:tblGrid>
              <a:tr h="584661">
                <a:tc>
                  <a:txBody>
                    <a:bodyPr/>
                    <a:lstStyle/>
                    <a:p>
                      <a:r>
                        <a:rPr lang="en-GB" sz="2700" b="1" dirty="0" smtClean="0">
                          <a:solidFill>
                            <a:schemeClr val="tx1"/>
                          </a:solidFill>
                          <a:latin typeface="Helvetica"/>
                          <a:cs typeface="Helvetica"/>
                        </a:rPr>
                        <a:t>Main themes</a:t>
                      </a:r>
                      <a:endParaRPr lang="en-GB" sz="2700" b="1" dirty="0">
                        <a:solidFill>
                          <a:schemeClr val="tx1"/>
                        </a:solidFill>
                        <a:latin typeface="Helvetica"/>
                        <a:cs typeface="Helvetica"/>
                      </a:endParaRPr>
                    </a:p>
                  </a:txBody>
                  <a:tcPr marL="84098" marR="84098" marT="38218" marB="38218"/>
                </a:tc>
                <a:tc>
                  <a:txBody>
                    <a:bodyPr/>
                    <a:lstStyle/>
                    <a:p>
                      <a:r>
                        <a:rPr lang="en-GB" sz="2700" b="1" dirty="0" smtClean="0">
                          <a:solidFill>
                            <a:schemeClr val="tx1"/>
                          </a:solidFill>
                          <a:latin typeface="Helvetica"/>
                          <a:cs typeface="Helvetica"/>
                        </a:rPr>
                        <a:t>Sub-themes</a:t>
                      </a:r>
                      <a:endParaRPr lang="en-GB" sz="2700" b="1" dirty="0">
                        <a:solidFill>
                          <a:schemeClr val="tx1"/>
                        </a:solidFill>
                        <a:latin typeface="Helvetica"/>
                        <a:cs typeface="Helvetica"/>
                      </a:endParaRPr>
                    </a:p>
                  </a:txBody>
                  <a:tcPr marL="84098" marR="84098" marT="38218" marB="38218"/>
                </a:tc>
                <a:tc>
                  <a:txBody>
                    <a:bodyPr/>
                    <a:lstStyle/>
                    <a:p>
                      <a:r>
                        <a:rPr lang="en-GB" sz="2700" b="1" dirty="0" smtClean="0">
                          <a:solidFill>
                            <a:schemeClr val="tx1"/>
                          </a:solidFill>
                          <a:latin typeface="Helvetica"/>
                          <a:cs typeface="Helvetica"/>
                        </a:rPr>
                        <a:t>Quotes</a:t>
                      </a:r>
                      <a:endParaRPr lang="en-GB" sz="2700" b="1" dirty="0">
                        <a:solidFill>
                          <a:schemeClr val="tx1"/>
                        </a:solidFill>
                        <a:latin typeface="Helvetica"/>
                        <a:cs typeface="Helvetica"/>
                      </a:endParaRPr>
                    </a:p>
                  </a:txBody>
                  <a:tcPr marL="84098" marR="84098" marT="38218" marB="38218"/>
                </a:tc>
              </a:tr>
              <a:tr h="1584854">
                <a:tc rowSpan="3">
                  <a:txBody>
                    <a:bodyPr/>
                    <a:lstStyle/>
                    <a:p>
                      <a:r>
                        <a:rPr lang="en-GB" sz="2700" b="1" dirty="0" smtClean="0">
                          <a:latin typeface="Helvetica"/>
                          <a:cs typeface="Helvetica"/>
                        </a:rPr>
                        <a:t>Negative sense of self</a:t>
                      </a:r>
                      <a:endParaRPr lang="en-GB" sz="2700" b="1" dirty="0">
                        <a:latin typeface="Helvetica"/>
                        <a:cs typeface="Helvetica"/>
                      </a:endParaRPr>
                    </a:p>
                  </a:txBody>
                  <a:tcPr marL="84098" marR="84098" marT="38218" marB="38218" anchor="ctr"/>
                </a:tc>
                <a:tc>
                  <a:txBody>
                    <a:bodyPr/>
                    <a:lstStyle/>
                    <a:p>
                      <a:pPr algn="just">
                        <a:spcAft>
                          <a:spcPts val="0"/>
                        </a:spcAft>
                      </a:pPr>
                      <a:r>
                        <a:rPr lang="en-GB" sz="2200" dirty="0" smtClean="0">
                          <a:effectLst/>
                          <a:latin typeface="Helvetica"/>
                          <a:cs typeface="Helvetica"/>
                        </a:rPr>
                        <a:t>Negative</a:t>
                      </a:r>
                      <a:r>
                        <a:rPr lang="en-GB" sz="2200" baseline="0" dirty="0" smtClean="0">
                          <a:effectLst/>
                          <a:latin typeface="Helvetica"/>
                          <a:cs typeface="Helvetica"/>
                        </a:rPr>
                        <a:t> </a:t>
                      </a:r>
                      <a:r>
                        <a:rPr lang="en-GB" sz="2200" dirty="0" smtClean="0">
                          <a:effectLst/>
                          <a:latin typeface="Helvetica"/>
                          <a:cs typeface="Helvetica"/>
                        </a:rPr>
                        <a:t>hyperawareness of</a:t>
                      </a:r>
                    </a:p>
                    <a:p>
                      <a:pPr algn="just">
                        <a:spcAft>
                          <a:spcPts val="0"/>
                        </a:spcAft>
                      </a:pPr>
                      <a:r>
                        <a:rPr lang="en-GB" sz="2200" dirty="0" smtClean="0">
                          <a:effectLst/>
                          <a:latin typeface="Helvetica"/>
                          <a:cs typeface="Helvetica"/>
                        </a:rPr>
                        <a:t>their </a:t>
                      </a:r>
                      <a:r>
                        <a:rPr lang="en-GB" sz="2200" dirty="0">
                          <a:effectLst/>
                          <a:latin typeface="Helvetica"/>
                          <a:cs typeface="Helvetica"/>
                        </a:rPr>
                        <a:t>bodies</a:t>
                      </a:r>
                      <a:endParaRPr lang="en-GB" sz="2200" dirty="0">
                        <a:effectLst/>
                        <a:latin typeface="Helvetica"/>
                        <a:ea typeface="Cambria"/>
                        <a:cs typeface="Helvetica"/>
                      </a:endParaRPr>
                    </a:p>
                  </a:txBody>
                  <a:tcPr marL="63073" marR="63073" marT="0" marB="0" anchor="ctr"/>
                </a:tc>
                <a:tc>
                  <a:txBody>
                    <a:bodyPr/>
                    <a:lstStyle/>
                    <a:p>
                      <a:pPr marL="21590" marR="635" algn="just">
                        <a:spcAft>
                          <a:spcPts val="0"/>
                        </a:spcAft>
                        <a:tabLst>
                          <a:tab pos="5220970" algn="l"/>
                        </a:tabLst>
                      </a:pPr>
                      <a:r>
                        <a:rPr lang="en-GB" sz="2200" dirty="0" smtClean="0">
                          <a:effectLst/>
                          <a:latin typeface="Helvetica"/>
                          <a:cs typeface="Helvetica"/>
                        </a:rPr>
                        <a:t>…</a:t>
                      </a:r>
                      <a:r>
                        <a:rPr lang="en-GB" sz="2200" dirty="0">
                          <a:effectLst/>
                          <a:latin typeface="Helvetica"/>
                          <a:cs typeface="Helvetica"/>
                        </a:rPr>
                        <a:t>this mere sensation of me eating and it having a slight sensation in my tummy is </a:t>
                      </a:r>
                      <a:r>
                        <a:rPr lang="en-GB" sz="2200" dirty="0" smtClean="0">
                          <a:effectLst/>
                          <a:latin typeface="Helvetica"/>
                          <a:cs typeface="Helvetica"/>
                        </a:rPr>
                        <a:t>horrible </a:t>
                      </a:r>
                      <a:r>
                        <a:rPr lang="en-GB" sz="2200" dirty="0">
                          <a:effectLst/>
                          <a:latin typeface="Helvetica"/>
                          <a:cs typeface="Helvetica"/>
                        </a:rPr>
                        <a:t>(Rachel). </a:t>
                      </a:r>
                      <a:endParaRPr lang="en-GB" sz="2200" dirty="0">
                        <a:effectLst/>
                        <a:latin typeface="Helvetica"/>
                        <a:ea typeface="Cambria"/>
                        <a:cs typeface="Helvetica"/>
                      </a:endParaRPr>
                    </a:p>
                  </a:txBody>
                  <a:tcPr marL="63073" marR="63073" marT="0" marB="0" anchor="ctr"/>
                </a:tc>
              </a:tr>
              <a:tr h="1540042">
                <a:tc vMerge="1">
                  <a:txBody>
                    <a:bodyPr/>
                    <a:lstStyle/>
                    <a:p>
                      <a:endParaRPr lang="en-GB"/>
                    </a:p>
                  </a:txBody>
                  <a:tcPr/>
                </a:tc>
                <a:tc>
                  <a:txBody>
                    <a:bodyPr/>
                    <a:lstStyle/>
                    <a:p>
                      <a:pPr>
                        <a:spcAft>
                          <a:spcPts val="0"/>
                        </a:spcAft>
                      </a:pPr>
                      <a:r>
                        <a:rPr lang="en-GB" sz="2200" dirty="0">
                          <a:effectLst/>
                          <a:latin typeface="Helvetica"/>
                          <a:cs typeface="Helvetica"/>
                        </a:rPr>
                        <a:t>A perceived sense of</a:t>
                      </a:r>
                      <a:r>
                        <a:rPr lang="en-GB" sz="2200" dirty="0" smtClean="0">
                          <a:effectLst/>
                          <a:latin typeface="Helvetica"/>
                          <a:cs typeface="Helvetica"/>
                        </a:rPr>
                        <a:t> </a:t>
                      </a:r>
                    </a:p>
                    <a:p>
                      <a:pPr>
                        <a:spcAft>
                          <a:spcPts val="0"/>
                        </a:spcAft>
                      </a:pPr>
                      <a:r>
                        <a:rPr lang="en-GB" sz="2200" dirty="0" smtClean="0">
                          <a:effectLst/>
                          <a:latin typeface="Helvetica"/>
                          <a:cs typeface="Helvetica"/>
                        </a:rPr>
                        <a:t>inadequacy</a:t>
                      </a:r>
                      <a:endParaRPr lang="en-GB" sz="2200" dirty="0">
                        <a:effectLst/>
                        <a:latin typeface="Helvetica"/>
                        <a:ea typeface="Cambria"/>
                        <a:cs typeface="Helvetica"/>
                      </a:endParaRPr>
                    </a:p>
                  </a:txBody>
                  <a:tcPr marL="63073" marR="63073" marT="0" marB="0" anchor="ctr"/>
                </a:tc>
                <a:tc>
                  <a:txBody>
                    <a:bodyPr/>
                    <a:lstStyle/>
                    <a:p>
                      <a:pPr marL="21590" algn="just">
                        <a:spcAft>
                          <a:spcPts val="0"/>
                        </a:spcAft>
                        <a:tabLst>
                          <a:tab pos="21590" algn="l"/>
                        </a:tabLst>
                      </a:pPr>
                      <a:r>
                        <a:rPr lang="en-GB" sz="2200" dirty="0" smtClean="0">
                          <a:effectLst/>
                          <a:latin typeface="Helvetica"/>
                          <a:cs typeface="Helvetica"/>
                        </a:rPr>
                        <a:t>…I </a:t>
                      </a:r>
                      <a:r>
                        <a:rPr lang="en-GB" sz="2200" dirty="0">
                          <a:effectLst/>
                          <a:latin typeface="Helvetica"/>
                          <a:cs typeface="Helvetica"/>
                        </a:rPr>
                        <a:t>hate myself, I don’t like myself…you're not good enough, you have to be </a:t>
                      </a:r>
                      <a:r>
                        <a:rPr lang="en-GB" sz="2200" dirty="0" smtClean="0">
                          <a:effectLst/>
                          <a:latin typeface="Helvetica"/>
                          <a:cs typeface="Helvetica"/>
                        </a:rPr>
                        <a:t>improved </a:t>
                      </a:r>
                      <a:r>
                        <a:rPr lang="en-GB" sz="2200" dirty="0">
                          <a:effectLst/>
                          <a:latin typeface="Helvetica"/>
                          <a:cs typeface="Helvetica"/>
                        </a:rPr>
                        <a:t>(Lisa)</a:t>
                      </a:r>
                      <a:endParaRPr lang="en-GB" sz="2200" dirty="0">
                        <a:effectLst/>
                        <a:latin typeface="Helvetica"/>
                        <a:ea typeface="Cambria"/>
                        <a:cs typeface="Helvetica"/>
                      </a:endParaRPr>
                    </a:p>
                  </a:txBody>
                  <a:tcPr marL="63073" marR="63073" marT="0" marB="0" anchor="ctr"/>
                </a:tc>
              </a:tr>
              <a:tr h="2069431">
                <a:tc vMerge="1">
                  <a:txBody>
                    <a:bodyPr/>
                    <a:lstStyle/>
                    <a:p>
                      <a:endParaRPr lang="en-GB"/>
                    </a:p>
                  </a:txBody>
                  <a:tcPr/>
                </a:tc>
                <a:tc>
                  <a:txBody>
                    <a:bodyPr/>
                    <a:lstStyle/>
                    <a:p>
                      <a:pPr algn="just">
                        <a:spcAft>
                          <a:spcPts val="0"/>
                        </a:spcAft>
                      </a:pPr>
                      <a:r>
                        <a:rPr lang="en-GB" sz="2200" dirty="0">
                          <a:effectLst/>
                          <a:latin typeface="Helvetica"/>
                          <a:cs typeface="Helvetica"/>
                        </a:rPr>
                        <a:t>Fearing judgement</a:t>
                      </a:r>
                      <a:endParaRPr lang="en-GB" sz="2200" dirty="0">
                        <a:effectLst/>
                        <a:latin typeface="Helvetica"/>
                        <a:ea typeface="Cambria"/>
                        <a:cs typeface="Helvetica"/>
                      </a:endParaRPr>
                    </a:p>
                  </a:txBody>
                  <a:tcPr marL="63073" marR="63073" marT="0" marB="0" anchor="ctr"/>
                </a:tc>
                <a:tc>
                  <a:txBody>
                    <a:bodyPr/>
                    <a:lstStyle/>
                    <a:p>
                      <a:pPr marL="21590" marR="635" algn="just">
                        <a:spcAft>
                          <a:spcPts val="0"/>
                        </a:spcAft>
                        <a:tabLst>
                          <a:tab pos="5311140" algn="l"/>
                        </a:tabLst>
                      </a:pPr>
                      <a:r>
                        <a:rPr lang="en-GB" sz="2200" dirty="0">
                          <a:effectLst/>
                          <a:latin typeface="Helvetica"/>
                          <a:cs typeface="Helvetica"/>
                        </a:rPr>
                        <a:t>I think they’re looking at me, how fat I am and are judging my appearance, how wobbly I am, how much cellulite I've got, how un-toned I am, how yuck I look […] I know they don’t know me but it matters to me what people think (</a:t>
                      </a:r>
                      <a:r>
                        <a:rPr lang="en-GB" sz="2200" dirty="0" err="1">
                          <a:effectLst/>
                          <a:latin typeface="Helvetica"/>
                          <a:cs typeface="Helvetica"/>
                        </a:rPr>
                        <a:t>Mandi</a:t>
                      </a:r>
                      <a:r>
                        <a:rPr lang="en-GB" sz="2200" dirty="0">
                          <a:effectLst/>
                          <a:latin typeface="Helvetica"/>
                          <a:cs typeface="Helvetica"/>
                        </a:rPr>
                        <a:t>).</a:t>
                      </a:r>
                      <a:endParaRPr lang="en-GB" sz="2200" dirty="0">
                        <a:effectLst/>
                        <a:latin typeface="Helvetica"/>
                        <a:ea typeface="Cambria"/>
                        <a:cs typeface="Helvetica"/>
                      </a:endParaRPr>
                    </a:p>
                  </a:txBody>
                  <a:tcPr marL="63073" marR="63073" marT="0" marB="0" anchor="ctr"/>
                </a:tc>
              </a:tr>
              <a:tr h="198038">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r>
              <a:tr h="1494852">
                <a:tc rowSpan="5">
                  <a:txBody>
                    <a:bodyPr/>
                    <a:lstStyle/>
                    <a:p>
                      <a:r>
                        <a:rPr lang="en-GB" sz="2700" b="1" dirty="0" smtClean="0">
                          <a:latin typeface="Helvetica"/>
                          <a:cs typeface="Helvetica"/>
                        </a:rPr>
                        <a:t>Feeling out of control</a:t>
                      </a:r>
                      <a:endParaRPr lang="en-GB" sz="2700" b="1" dirty="0">
                        <a:latin typeface="Helvetica"/>
                        <a:cs typeface="Helvetica"/>
                      </a:endParaRPr>
                    </a:p>
                  </a:txBody>
                  <a:tcPr marL="84098" marR="84098" marT="38218" marB="38218" anchor="ctr"/>
                </a:tc>
                <a:tc>
                  <a:txBody>
                    <a:bodyPr/>
                    <a:lstStyle/>
                    <a:p>
                      <a:pPr algn="just">
                        <a:spcAft>
                          <a:spcPts val="0"/>
                        </a:spcAft>
                      </a:pPr>
                      <a:r>
                        <a:rPr lang="en-GB" sz="2200" dirty="0">
                          <a:effectLst/>
                          <a:latin typeface="Helvetica"/>
                          <a:cs typeface="Helvetica"/>
                        </a:rPr>
                        <a:t>Puberty</a:t>
                      </a:r>
                      <a:endParaRPr lang="en-GB" sz="2200" dirty="0">
                        <a:effectLst/>
                        <a:latin typeface="Helvetica"/>
                        <a:ea typeface="Cambria"/>
                        <a:cs typeface="Helvetica"/>
                      </a:endParaRPr>
                    </a:p>
                  </a:txBody>
                  <a:tcPr marL="63073" marR="63073" marT="0" marB="0" anchor="ctr"/>
                </a:tc>
                <a:tc>
                  <a:txBody>
                    <a:bodyPr/>
                    <a:lstStyle/>
                    <a:p>
                      <a:pPr marL="0" marR="635">
                        <a:spcAft>
                          <a:spcPts val="0"/>
                        </a:spcAft>
                      </a:pPr>
                      <a:r>
                        <a:rPr lang="en-GB" sz="2200" dirty="0">
                          <a:effectLst/>
                          <a:latin typeface="Helvetica"/>
                          <a:cs typeface="Helvetica"/>
                        </a:rPr>
                        <a:t>…it was around this time [puberty] that I started developing and I really remember feeling uncomfortable in my body, just feeling like it [was] a bit alien (Rachel).</a:t>
                      </a:r>
                      <a:endParaRPr lang="en-GB" sz="2200" dirty="0">
                        <a:effectLst/>
                        <a:latin typeface="Helvetica"/>
                        <a:ea typeface="Cambria"/>
                        <a:cs typeface="Helvetica"/>
                      </a:endParaRPr>
                    </a:p>
                  </a:txBody>
                  <a:tcPr marL="63073" marR="63073" marT="0" marB="0" anchor="ctr"/>
                </a:tc>
              </a:tr>
              <a:tr h="1578434">
                <a:tc vMerge="1">
                  <a:txBody>
                    <a:bodyPr/>
                    <a:lstStyle/>
                    <a:p>
                      <a:endParaRPr lang="en-GB"/>
                    </a:p>
                  </a:txBody>
                  <a:tcPr/>
                </a:tc>
                <a:tc>
                  <a:txBody>
                    <a:bodyPr/>
                    <a:lstStyle/>
                    <a:p>
                      <a:pPr algn="just">
                        <a:spcAft>
                          <a:spcPts val="0"/>
                        </a:spcAft>
                      </a:pPr>
                      <a:r>
                        <a:rPr lang="en-GB" sz="2200" dirty="0">
                          <a:effectLst/>
                          <a:latin typeface="Helvetica"/>
                          <a:cs typeface="Helvetica"/>
                        </a:rPr>
                        <a:t>Not losing weight</a:t>
                      </a:r>
                      <a:endParaRPr lang="en-GB" sz="2200" dirty="0">
                        <a:effectLst/>
                        <a:latin typeface="Helvetica"/>
                        <a:ea typeface="Cambria"/>
                        <a:cs typeface="Helvetica"/>
                      </a:endParaRPr>
                    </a:p>
                  </a:txBody>
                  <a:tcPr marL="63073" marR="63073" marT="0" marB="0" anchor="ctr"/>
                </a:tc>
                <a:tc>
                  <a:txBody>
                    <a:bodyPr/>
                    <a:lstStyle/>
                    <a:p>
                      <a:pPr marL="0" marR="635" algn="just">
                        <a:spcAft>
                          <a:spcPts val="0"/>
                        </a:spcAft>
                      </a:pPr>
                      <a:r>
                        <a:rPr lang="en-GB" sz="2200" dirty="0">
                          <a:effectLst/>
                          <a:latin typeface="Helvetica"/>
                          <a:cs typeface="Helvetica"/>
                        </a:rPr>
                        <a:t>…I feel like I have lost control, say I’m doing exercise or I am standing on the scales and for some reason the weight is not going down (Ava).</a:t>
                      </a:r>
                      <a:endParaRPr lang="en-GB" sz="2200" dirty="0">
                        <a:effectLst/>
                        <a:latin typeface="Helvetica"/>
                        <a:ea typeface="Cambria"/>
                        <a:cs typeface="Helvetica"/>
                      </a:endParaRPr>
                    </a:p>
                  </a:txBody>
                  <a:tcPr marL="63073" marR="63073" marT="0" marB="0" anchor="ctr"/>
                </a:tc>
              </a:tr>
              <a:tr h="1904930">
                <a:tc vMerge="1">
                  <a:txBody>
                    <a:bodyPr/>
                    <a:lstStyle/>
                    <a:p>
                      <a:endParaRPr lang="en-GB"/>
                    </a:p>
                  </a:txBody>
                  <a:tcPr/>
                </a:tc>
                <a:tc>
                  <a:txBody>
                    <a:bodyPr/>
                    <a:lstStyle/>
                    <a:p>
                      <a:pPr algn="just">
                        <a:spcAft>
                          <a:spcPts val="0"/>
                        </a:spcAft>
                      </a:pPr>
                      <a:r>
                        <a:rPr lang="en-GB" sz="2200" dirty="0">
                          <a:effectLst/>
                          <a:latin typeface="Helvetica"/>
                          <a:cs typeface="Helvetica"/>
                        </a:rPr>
                        <a:t>Negative emotions</a:t>
                      </a:r>
                      <a:endParaRPr lang="en-GB" sz="2200" dirty="0">
                        <a:effectLst/>
                        <a:latin typeface="Helvetica"/>
                        <a:ea typeface="Cambria"/>
                        <a:cs typeface="Helvetica"/>
                      </a:endParaRPr>
                    </a:p>
                  </a:txBody>
                  <a:tcPr marL="63073" marR="63073" marT="0" marB="0" anchor="ctr"/>
                </a:tc>
                <a:tc>
                  <a:txBody>
                    <a:bodyPr/>
                    <a:lstStyle/>
                    <a:p>
                      <a:pPr marL="0" marR="635" algn="just">
                        <a:spcAft>
                          <a:spcPts val="0"/>
                        </a:spcAft>
                      </a:pPr>
                      <a:r>
                        <a:rPr lang="en-GB" sz="2200" dirty="0">
                          <a:effectLst/>
                          <a:latin typeface="Helvetica"/>
                          <a:cs typeface="Helvetica"/>
                        </a:rPr>
                        <a:t>I'm not very good at … describing my emotions or responding to negative emotions […] sometimes complicated difficult emotions get condensed in my mind into ‘I feel fat’ (Savannah).</a:t>
                      </a:r>
                      <a:endParaRPr lang="en-GB" sz="2200" dirty="0">
                        <a:effectLst/>
                        <a:latin typeface="Helvetica"/>
                        <a:ea typeface="Cambria"/>
                        <a:cs typeface="Helvetica"/>
                      </a:endParaRPr>
                    </a:p>
                  </a:txBody>
                  <a:tcPr marL="63073" marR="63073" marT="0" marB="0" anchor="ctr"/>
                </a:tc>
              </a:tr>
              <a:tr h="1498544">
                <a:tc vMerge="1">
                  <a:txBody>
                    <a:bodyPr/>
                    <a:lstStyle/>
                    <a:p>
                      <a:endParaRPr lang="en-GB"/>
                    </a:p>
                  </a:txBody>
                  <a:tcPr/>
                </a:tc>
                <a:tc>
                  <a:txBody>
                    <a:bodyPr/>
                    <a:lstStyle/>
                    <a:p>
                      <a:pPr algn="just">
                        <a:spcAft>
                          <a:spcPts val="0"/>
                        </a:spcAft>
                      </a:pPr>
                      <a:r>
                        <a:rPr lang="en-GB" sz="2200" dirty="0">
                          <a:effectLst/>
                          <a:latin typeface="Helvetica"/>
                          <a:cs typeface="Helvetica"/>
                        </a:rPr>
                        <a:t>Not being oneself</a:t>
                      </a:r>
                      <a:endParaRPr lang="en-GB" sz="2200" dirty="0">
                        <a:effectLst/>
                        <a:latin typeface="Helvetica"/>
                        <a:ea typeface="Cambria"/>
                        <a:cs typeface="Helvetica"/>
                      </a:endParaRPr>
                    </a:p>
                  </a:txBody>
                  <a:tcPr marL="63073" marR="63073" marT="0" marB="0" anchor="ctr"/>
                </a:tc>
                <a:tc>
                  <a:txBody>
                    <a:bodyPr/>
                    <a:lstStyle/>
                    <a:p>
                      <a:pPr algn="just">
                        <a:spcAft>
                          <a:spcPts val="0"/>
                        </a:spcAft>
                      </a:pPr>
                      <a:r>
                        <a:rPr lang="en-GB" sz="2200" dirty="0">
                          <a:effectLst/>
                          <a:latin typeface="Helvetica"/>
                          <a:cs typeface="Helvetica"/>
                        </a:rPr>
                        <a:t>…it [feeling fat] makes you something that you're not […] some people might say it feels like you're a devil possessed (</a:t>
                      </a:r>
                      <a:r>
                        <a:rPr lang="en-GB" sz="2200" dirty="0" err="1">
                          <a:effectLst/>
                          <a:latin typeface="Helvetica"/>
                          <a:cs typeface="Helvetica"/>
                        </a:rPr>
                        <a:t>Mandi</a:t>
                      </a:r>
                      <a:r>
                        <a:rPr lang="en-GB" sz="2200" dirty="0">
                          <a:effectLst/>
                          <a:latin typeface="Helvetica"/>
                          <a:cs typeface="Helvetica"/>
                        </a:rPr>
                        <a:t>).</a:t>
                      </a:r>
                      <a:endParaRPr lang="en-GB" sz="2200" dirty="0">
                        <a:effectLst/>
                        <a:latin typeface="Helvetica"/>
                        <a:ea typeface="Cambria"/>
                        <a:cs typeface="Helvetica"/>
                      </a:endParaRPr>
                    </a:p>
                  </a:txBody>
                  <a:tcPr marL="63073" marR="63073" marT="0" marB="0" anchor="ctr"/>
                </a:tc>
              </a:tr>
              <a:tr h="1250922">
                <a:tc vMerge="1">
                  <a:txBody>
                    <a:bodyPr/>
                    <a:lstStyle/>
                    <a:p>
                      <a:endParaRPr lang="en-GB"/>
                    </a:p>
                  </a:txBody>
                  <a:tcPr/>
                </a:tc>
                <a:tc>
                  <a:txBody>
                    <a:bodyPr/>
                    <a:lstStyle/>
                    <a:p>
                      <a:pPr algn="just">
                        <a:spcAft>
                          <a:spcPts val="0"/>
                        </a:spcAft>
                      </a:pPr>
                      <a:r>
                        <a:rPr lang="en-GB" sz="2200" dirty="0">
                          <a:effectLst/>
                          <a:latin typeface="Helvetica"/>
                          <a:cs typeface="Helvetica"/>
                        </a:rPr>
                        <a:t>Aspects of treatment </a:t>
                      </a:r>
                      <a:endParaRPr lang="en-GB" sz="2200" dirty="0">
                        <a:effectLst/>
                        <a:latin typeface="Helvetica"/>
                        <a:ea typeface="Cambria"/>
                        <a:cs typeface="Helvetica"/>
                      </a:endParaRPr>
                    </a:p>
                  </a:txBody>
                  <a:tcPr marL="63073" marR="63073" marT="0" marB="0" anchor="ctr"/>
                </a:tc>
                <a:tc>
                  <a:txBody>
                    <a:bodyPr/>
                    <a:lstStyle/>
                    <a:p>
                      <a:pPr algn="just">
                        <a:spcAft>
                          <a:spcPts val="0"/>
                        </a:spcAft>
                      </a:pPr>
                      <a:r>
                        <a:rPr lang="en-GB" sz="2200" dirty="0">
                          <a:effectLst/>
                          <a:latin typeface="Helvetica"/>
                          <a:cs typeface="Helvetica"/>
                        </a:rPr>
                        <a:t>I didn’t decide that I wanted to get help because I didn’t recognise that I had a problem. Everything was basically thrown at me and I didn’t have control of it (Jody).</a:t>
                      </a:r>
                      <a:endParaRPr lang="en-GB" sz="2200" dirty="0">
                        <a:effectLst/>
                        <a:latin typeface="Helvetica"/>
                        <a:ea typeface="Cambria"/>
                        <a:cs typeface="Helvetica"/>
                      </a:endParaRPr>
                    </a:p>
                  </a:txBody>
                  <a:tcPr marL="63073" marR="63073" marT="0" marB="0" anchor="ctr"/>
                </a:tc>
              </a:tr>
              <a:tr h="177731">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r>
              <a:tr h="1256262">
                <a:tc rowSpan="3">
                  <a:txBody>
                    <a:bodyPr/>
                    <a:lstStyle/>
                    <a:p>
                      <a:r>
                        <a:rPr lang="en-GB" sz="2700" b="1" dirty="0" smtClean="0">
                          <a:latin typeface="Helvetica"/>
                          <a:cs typeface="Helvetica"/>
                        </a:rPr>
                        <a:t>Coping with feeling fat</a:t>
                      </a:r>
                      <a:endParaRPr lang="en-GB" sz="2700" b="1" dirty="0">
                        <a:latin typeface="Helvetica"/>
                        <a:cs typeface="Helvetica"/>
                      </a:endParaRPr>
                    </a:p>
                  </a:txBody>
                  <a:tcPr marL="84098" marR="84098" marT="38218" marB="38218" anchor="ctr"/>
                </a:tc>
                <a:tc>
                  <a:txBody>
                    <a:bodyPr/>
                    <a:lstStyle/>
                    <a:p>
                      <a:pPr algn="just">
                        <a:spcAft>
                          <a:spcPts val="0"/>
                        </a:spcAft>
                      </a:pPr>
                      <a:r>
                        <a:rPr lang="en-GB" sz="2200" dirty="0">
                          <a:effectLst/>
                          <a:latin typeface="Helvetica"/>
                          <a:cs typeface="Helvetica"/>
                        </a:rPr>
                        <a:t>Unhelpful strategies</a:t>
                      </a:r>
                      <a:r>
                        <a:rPr lang="en-GB" sz="2200" dirty="0" smtClean="0">
                          <a:effectLst/>
                          <a:latin typeface="Helvetica"/>
                          <a:cs typeface="Helvetica"/>
                        </a:rPr>
                        <a:t>:</a:t>
                      </a:r>
                    </a:p>
                    <a:p>
                      <a:pPr algn="l">
                        <a:spcAft>
                          <a:spcPts val="0"/>
                        </a:spcAft>
                      </a:pPr>
                      <a:r>
                        <a:rPr lang="en-GB" sz="2200" dirty="0" smtClean="0">
                          <a:effectLst/>
                          <a:latin typeface="Helvetica"/>
                          <a:cs typeface="Helvetica"/>
                        </a:rPr>
                        <a:t>Eating</a:t>
                      </a:r>
                      <a:r>
                        <a:rPr lang="en-GB" sz="2200" baseline="0" dirty="0" smtClean="0">
                          <a:effectLst/>
                          <a:latin typeface="Helvetica"/>
                          <a:cs typeface="Helvetica"/>
                        </a:rPr>
                        <a:t> </a:t>
                      </a:r>
                      <a:r>
                        <a:rPr lang="en-GB" sz="2200" dirty="0" smtClean="0">
                          <a:effectLst/>
                          <a:latin typeface="Helvetica"/>
                          <a:cs typeface="Helvetica"/>
                        </a:rPr>
                        <a:t>disorder </a:t>
                      </a:r>
                      <a:r>
                        <a:rPr lang="en-GB" sz="2200" dirty="0">
                          <a:effectLst/>
                          <a:latin typeface="Helvetica"/>
                          <a:cs typeface="Helvetica"/>
                        </a:rPr>
                        <a:t>behaviours</a:t>
                      </a:r>
                      <a:endParaRPr lang="en-GB" sz="2200" dirty="0">
                        <a:effectLst/>
                        <a:latin typeface="Helvetica"/>
                        <a:ea typeface="Cambria"/>
                        <a:cs typeface="Helvetica"/>
                      </a:endParaRPr>
                    </a:p>
                  </a:txBody>
                  <a:tcPr marL="63073" marR="63073" marT="0" marB="0" anchor="ctr"/>
                </a:tc>
                <a:tc>
                  <a:txBody>
                    <a:bodyPr/>
                    <a:lstStyle/>
                    <a:p>
                      <a:pPr marL="21590" algn="just">
                        <a:tabLst>
                          <a:tab pos="21590" algn="l"/>
                          <a:tab pos="3442335" algn="l"/>
                          <a:tab pos="5130800" algn="l"/>
                        </a:tabLst>
                      </a:pPr>
                      <a:r>
                        <a:rPr lang="en-GB" sz="2200" dirty="0">
                          <a:effectLst/>
                          <a:latin typeface="Helvetica"/>
                          <a:cs typeface="Helvetica"/>
                        </a:rPr>
                        <a:t>I’d combat [feeling fat] by starving myself  […] and the only goal I seemed to have was to not eat and be thin (Sarah). </a:t>
                      </a:r>
                    </a:p>
                  </a:txBody>
                  <a:tcPr marL="63073" marR="63073" marT="0" marB="0" anchor="ctr"/>
                </a:tc>
              </a:tr>
              <a:tr h="1828732">
                <a:tc vMerge="1">
                  <a:txBody>
                    <a:bodyPr/>
                    <a:lstStyle/>
                    <a:p>
                      <a:endParaRPr lang="en-GB"/>
                    </a:p>
                  </a:txBody>
                  <a:tcPr/>
                </a:tc>
                <a:tc>
                  <a:txBody>
                    <a:bodyPr/>
                    <a:lstStyle/>
                    <a:p>
                      <a:pPr algn="just">
                        <a:spcAft>
                          <a:spcPts val="0"/>
                        </a:spcAft>
                      </a:pPr>
                      <a:r>
                        <a:rPr lang="en-GB" sz="2200" dirty="0">
                          <a:effectLst/>
                          <a:latin typeface="Helvetica"/>
                          <a:cs typeface="Helvetica"/>
                        </a:rPr>
                        <a:t>Helpful strategies</a:t>
                      </a:r>
                      <a:r>
                        <a:rPr lang="en-GB" sz="2200" dirty="0" smtClean="0">
                          <a:effectLst/>
                          <a:latin typeface="Helvetica"/>
                          <a:cs typeface="Helvetica"/>
                        </a:rPr>
                        <a:t>:</a:t>
                      </a:r>
                    </a:p>
                    <a:p>
                      <a:pPr algn="just">
                        <a:spcAft>
                          <a:spcPts val="0"/>
                        </a:spcAft>
                      </a:pPr>
                      <a:r>
                        <a:rPr lang="en-GB" sz="2200" dirty="0" smtClean="0">
                          <a:effectLst/>
                          <a:latin typeface="Helvetica"/>
                          <a:cs typeface="Helvetica"/>
                        </a:rPr>
                        <a:t>Distraction</a:t>
                      </a:r>
                      <a:endParaRPr lang="en-GB" sz="2200" dirty="0">
                        <a:effectLst/>
                        <a:latin typeface="Helvetica"/>
                        <a:ea typeface="Cambria"/>
                        <a:cs typeface="Helvetica"/>
                      </a:endParaRPr>
                    </a:p>
                  </a:txBody>
                  <a:tcPr marL="63073" marR="63073" marT="0" marB="0" anchor="ctr"/>
                </a:tc>
                <a:tc>
                  <a:txBody>
                    <a:bodyPr/>
                    <a:lstStyle/>
                    <a:p>
                      <a:pPr marL="21590" marR="635" algn="just">
                        <a:spcAft>
                          <a:spcPts val="0"/>
                        </a:spcAft>
                        <a:tabLst>
                          <a:tab pos="21590" algn="l"/>
                          <a:tab pos="3442335" algn="l"/>
                        </a:tabLst>
                      </a:pPr>
                      <a:r>
                        <a:rPr lang="en-GB" sz="2200" dirty="0">
                          <a:effectLst/>
                          <a:latin typeface="Helvetica"/>
                          <a:cs typeface="Helvetica"/>
                        </a:rPr>
                        <a:t>…to distract myself with different things like being busy and keeping myself occupied with other things that are not related to physical appearance or feeling fat or food (Savannah).</a:t>
                      </a:r>
                      <a:endParaRPr lang="en-GB" sz="2200" dirty="0">
                        <a:effectLst/>
                        <a:latin typeface="Helvetica"/>
                        <a:ea typeface="Cambria"/>
                        <a:cs typeface="Helvetica"/>
                      </a:endParaRPr>
                    </a:p>
                  </a:txBody>
                  <a:tcPr marL="63073" marR="63073" marT="0" marB="0" anchor="ctr"/>
                </a:tc>
              </a:tr>
              <a:tr h="1283370">
                <a:tc vMerge="1">
                  <a:txBody>
                    <a:bodyPr/>
                    <a:lstStyle/>
                    <a:p>
                      <a:endParaRPr lang="en-GB"/>
                    </a:p>
                  </a:txBody>
                  <a:tcPr/>
                </a:tc>
                <a:tc>
                  <a:txBody>
                    <a:bodyPr/>
                    <a:lstStyle/>
                    <a:p>
                      <a:pPr>
                        <a:spcAft>
                          <a:spcPts val="0"/>
                        </a:spcAft>
                      </a:pPr>
                      <a:r>
                        <a:rPr lang="en-GB" sz="2200" dirty="0">
                          <a:effectLst/>
                          <a:latin typeface="Helvetica"/>
                          <a:cs typeface="Helvetica"/>
                        </a:rPr>
                        <a:t>Helpful strategies</a:t>
                      </a:r>
                      <a:r>
                        <a:rPr lang="en-GB" sz="2200" dirty="0" smtClean="0">
                          <a:effectLst/>
                          <a:latin typeface="Helvetica"/>
                          <a:cs typeface="Helvetica"/>
                        </a:rPr>
                        <a:t>:</a:t>
                      </a:r>
                    </a:p>
                    <a:p>
                      <a:pPr>
                        <a:spcAft>
                          <a:spcPts val="0"/>
                        </a:spcAft>
                      </a:pPr>
                      <a:r>
                        <a:rPr lang="en-GB" sz="2200" dirty="0" smtClean="0">
                          <a:effectLst/>
                          <a:latin typeface="Helvetica"/>
                          <a:cs typeface="Helvetica"/>
                        </a:rPr>
                        <a:t>Finding </a:t>
                      </a:r>
                      <a:r>
                        <a:rPr lang="en-GB" sz="2200" dirty="0">
                          <a:effectLst/>
                          <a:latin typeface="Helvetica"/>
                          <a:cs typeface="Helvetica"/>
                        </a:rPr>
                        <a:t>self-worth outside of weight and shape</a:t>
                      </a:r>
                      <a:endParaRPr lang="en-GB" sz="2200" dirty="0">
                        <a:effectLst/>
                        <a:latin typeface="Helvetica"/>
                        <a:ea typeface="Cambria"/>
                        <a:cs typeface="Helvetica"/>
                      </a:endParaRPr>
                    </a:p>
                  </a:txBody>
                  <a:tcPr marL="63073" marR="63073" marT="0" marB="0" anchor="ctr"/>
                </a:tc>
                <a:tc>
                  <a:txBody>
                    <a:bodyPr/>
                    <a:lstStyle/>
                    <a:p>
                      <a:pPr marL="21590" marR="635" algn="just">
                        <a:spcAft>
                          <a:spcPts val="0"/>
                        </a:spcAft>
                        <a:tabLst>
                          <a:tab pos="5220970" algn="l"/>
                        </a:tabLst>
                      </a:pPr>
                      <a:r>
                        <a:rPr lang="en-GB" sz="2200" dirty="0" smtClean="0">
                          <a:effectLst/>
                          <a:latin typeface="Helvetica"/>
                          <a:cs typeface="Helvetica"/>
                        </a:rPr>
                        <a:t>…focusing </a:t>
                      </a:r>
                      <a:r>
                        <a:rPr lang="en-GB" sz="2200" dirty="0">
                          <a:effectLst/>
                          <a:latin typeface="Helvetica"/>
                          <a:cs typeface="Helvetica"/>
                        </a:rPr>
                        <a:t>upon </a:t>
                      </a:r>
                      <a:r>
                        <a:rPr lang="en-GB" sz="2200" dirty="0" smtClean="0">
                          <a:effectLst/>
                          <a:latin typeface="Helvetica"/>
                          <a:cs typeface="Helvetica"/>
                        </a:rPr>
                        <a:t>the </a:t>
                      </a:r>
                      <a:r>
                        <a:rPr lang="en-GB" sz="2200" dirty="0">
                          <a:effectLst/>
                          <a:latin typeface="Helvetica"/>
                          <a:cs typeface="Helvetica"/>
                        </a:rPr>
                        <a:t>bigger picture i.e. exams, </a:t>
                      </a:r>
                      <a:r>
                        <a:rPr lang="en-GB" sz="2200" dirty="0" err="1">
                          <a:effectLst/>
                          <a:latin typeface="Helvetica"/>
                          <a:cs typeface="Helvetica"/>
                        </a:rPr>
                        <a:t>uni</a:t>
                      </a:r>
                      <a:r>
                        <a:rPr lang="en-GB" sz="2200" dirty="0">
                          <a:effectLst/>
                          <a:latin typeface="Helvetica"/>
                          <a:cs typeface="Helvetica"/>
                        </a:rPr>
                        <a:t>, life </a:t>
                      </a:r>
                      <a:r>
                        <a:rPr lang="en-GB" sz="2200" dirty="0" smtClean="0">
                          <a:effectLst/>
                          <a:latin typeface="Helvetica"/>
                          <a:cs typeface="Helvetica"/>
                        </a:rPr>
                        <a:t>… made </a:t>
                      </a:r>
                      <a:r>
                        <a:rPr lang="en-GB" sz="2200" dirty="0">
                          <a:effectLst/>
                          <a:latin typeface="Helvetica"/>
                          <a:cs typeface="Helvetica"/>
                        </a:rPr>
                        <a:t>me realise how </a:t>
                      </a:r>
                      <a:r>
                        <a:rPr lang="en-GB" sz="2200" dirty="0" smtClean="0">
                          <a:effectLst/>
                          <a:latin typeface="Helvetica"/>
                          <a:cs typeface="Helvetica"/>
                        </a:rPr>
                        <a:t>insignificant [feeling </a:t>
                      </a:r>
                      <a:r>
                        <a:rPr lang="en-GB" sz="2200" dirty="0">
                          <a:effectLst/>
                          <a:latin typeface="Helvetica"/>
                          <a:cs typeface="Helvetica"/>
                        </a:rPr>
                        <a:t>fat] was (Sarah).</a:t>
                      </a:r>
                      <a:endParaRPr lang="en-GB" sz="2200" dirty="0">
                        <a:effectLst/>
                        <a:latin typeface="Helvetica"/>
                        <a:ea typeface="Cambria"/>
                        <a:cs typeface="Helvetica"/>
                      </a:endParaRPr>
                    </a:p>
                  </a:txBody>
                  <a:tcPr marL="63073" marR="63073" marT="0" marB="0" anchor="ctr"/>
                </a:tc>
              </a:tr>
              <a:tr h="189776">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c>
                  <a:txBody>
                    <a:bodyPr/>
                    <a:lstStyle/>
                    <a:p>
                      <a:endParaRPr lang="en-GB" sz="800" dirty="0">
                        <a:latin typeface="Helvetica"/>
                        <a:cs typeface="Helvetica"/>
                      </a:endParaRPr>
                    </a:p>
                  </a:txBody>
                  <a:tcPr marL="84098" marR="84098" marT="38218" marB="38218" anchor="ctr"/>
                </a:tc>
              </a:tr>
              <a:tr h="2216366">
                <a:tc rowSpan="2">
                  <a:txBody>
                    <a:bodyPr/>
                    <a:lstStyle/>
                    <a:p>
                      <a:r>
                        <a:rPr lang="en-GB" sz="2700" b="1" dirty="0" smtClean="0">
                          <a:latin typeface="Helvetica"/>
                          <a:cs typeface="Helvetica"/>
                        </a:rPr>
                        <a:t>Making sense of</a:t>
                      </a:r>
                    </a:p>
                    <a:p>
                      <a:r>
                        <a:rPr lang="en-GB" sz="2700" b="1" dirty="0" smtClean="0">
                          <a:latin typeface="Helvetica"/>
                          <a:cs typeface="Helvetica"/>
                        </a:rPr>
                        <a:t>feeling fat is complex</a:t>
                      </a:r>
                      <a:endParaRPr lang="en-GB" sz="2700" b="1" dirty="0">
                        <a:latin typeface="Helvetica"/>
                        <a:cs typeface="Helvetica"/>
                      </a:endParaRPr>
                    </a:p>
                  </a:txBody>
                  <a:tcPr marL="84098" marR="84098" marT="38218" marB="38218" anchor="ctr"/>
                </a:tc>
                <a:tc>
                  <a:txBody>
                    <a:bodyPr/>
                    <a:lstStyle/>
                    <a:p>
                      <a:r>
                        <a:rPr lang="en-GB" sz="2200" dirty="0" smtClean="0">
                          <a:latin typeface="Helvetica"/>
                          <a:cs typeface="Helvetica"/>
                        </a:rPr>
                        <a:t>Difficulty</a:t>
                      </a:r>
                      <a:r>
                        <a:rPr lang="en-GB" sz="2200" baseline="0" dirty="0" smtClean="0">
                          <a:latin typeface="Helvetica"/>
                          <a:cs typeface="Helvetica"/>
                        </a:rPr>
                        <a:t> in verbalising the experience</a:t>
                      </a:r>
                      <a:endParaRPr lang="en-GB" sz="2200" dirty="0">
                        <a:latin typeface="Helvetica"/>
                        <a:cs typeface="Helvetica"/>
                      </a:endParaRPr>
                    </a:p>
                  </a:txBody>
                  <a:tcPr marL="84098" marR="84098" marT="38218" marB="38218" anchor="ctr"/>
                </a:tc>
                <a:tc>
                  <a:txBody>
                    <a:bodyPr/>
                    <a:lstStyle/>
                    <a:p>
                      <a:pPr marL="21590" algn="just">
                        <a:tabLst>
                          <a:tab pos="3442335" algn="l"/>
                        </a:tabLst>
                      </a:pPr>
                      <a:r>
                        <a:rPr lang="en-GB" sz="2200" dirty="0">
                          <a:effectLst/>
                          <a:latin typeface="Helvetica"/>
                          <a:cs typeface="Helvetica"/>
                        </a:rPr>
                        <a:t>…it is something for me that is quite vague that I tend to [pause] it kind of bleeds into a lot of other things […] I think I sort of attach it to a lot of different things [long pause] so it’s difficult to pin down exactly what it is… (Savannah).</a:t>
                      </a:r>
                    </a:p>
                  </a:txBody>
                  <a:tcPr marL="63073" marR="63073" marT="0" marB="0" anchor="ctr"/>
                </a:tc>
              </a:tr>
              <a:tr h="2324788">
                <a:tc vMerge="1">
                  <a:txBody>
                    <a:bodyPr/>
                    <a:lstStyle/>
                    <a:p>
                      <a:endParaRPr lang="en-GB"/>
                    </a:p>
                  </a:txBody>
                  <a:tcPr/>
                </a:tc>
                <a:tc>
                  <a:txBody>
                    <a:bodyPr/>
                    <a:lstStyle/>
                    <a:p>
                      <a:r>
                        <a:rPr lang="en-GB" sz="2200" dirty="0" smtClean="0">
                          <a:latin typeface="Helvetica"/>
                          <a:cs typeface="Helvetica"/>
                        </a:rPr>
                        <a:t>Feeling misunderstood by others</a:t>
                      </a:r>
                      <a:endParaRPr lang="en-GB" sz="2200" dirty="0">
                        <a:latin typeface="Helvetica"/>
                        <a:cs typeface="Helvetica"/>
                      </a:endParaRPr>
                    </a:p>
                  </a:txBody>
                  <a:tcPr marL="84098" marR="84098" marT="38218" marB="38218" anchor="ctr"/>
                </a:tc>
                <a:tc>
                  <a:txBody>
                    <a:bodyPr/>
                    <a:lstStyle/>
                    <a:p>
                      <a:pPr marL="21590" algn="just">
                        <a:tabLst>
                          <a:tab pos="21590" algn="l"/>
                          <a:tab pos="3442970" algn="l"/>
                        </a:tabLst>
                      </a:pPr>
                      <a:r>
                        <a:rPr lang="en-GB" sz="2200" dirty="0">
                          <a:effectLst/>
                          <a:latin typeface="Helvetica"/>
                          <a:cs typeface="Helvetica"/>
                        </a:rPr>
                        <a:t>I found it really unhelpful in the past when I've been quite upset or tried to speak to somebody about feeling fat and the response is just “yeah but you're not fat” or being dismissive (Savannah).</a:t>
                      </a:r>
                    </a:p>
                  </a:txBody>
                  <a:tcPr marL="63073" marR="63073" marT="0" marB="0" anchor="ctr"/>
                </a:tc>
              </a:tr>
            </a:tbl>
          </a:graphicData>
        </a:graphic>
      </p:graphicFrame>
      <p:pic>
        <p:nvPicPr>
          <p:cNvPr id="1026" name="Picture 2" descr="Herts_logo_endorse_black"/>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585153" y="235728"/>
            <a:ext cx="4451937" cy="112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Logo.jpeg" descr="Logo.jpg"/>
          <p:cNvPicPr>
            <a:picLocks noChangeAspect="1"/>
          </p:cNvPicPr>
          <p:nvPr/>
        </p:nvPicPr>
        <p:blipFill>
          <a:blip r:embed="rId7">
            <a:extLst/>
          </a:blip>
          <a:stretch>
            <a:fillRect/>
          </a:stretch>
        </p:blipFill>
        <p:spPr>
          <a:xfrm>
            <a:off x="211424" y="188912"/>
            <a:ext cx="4479889" cy="1220546"/>
          </a:xfrm>
          <a:prstGeom prst="rect">
            <a:avLst/>
          </a:prstGeom>
          <a:ln w="12700">
            <a:miter lim="400000"/>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emplate>Blends</Template>
  <TotalTime>3237</TotalTime>
  <Words>1192</Words>
  <Application>Microsoft Office PowerPoint</Application>
  <PresentationFormat>Custom</PresentationFormat>
  <Paragraphs>120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Swarthmore College</Company>
  <LinksUpToDate>false</LinksUpToDate>
  <SharedDoc>false</SharedDoc>
  <HyperlinkBase>http://www.swarthmore.edu/NatSci/cpurrin1/posteradvice.htm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posters (Swarthmore College)</dc:title>
  <dc:creator>Colin Purrington</dc:creator>
  <dc:description>Suggestions and gripes to: cpurrin1@swarthmore.edu</dc:description>
  <cp:lastModifiedBy>hhwin7setup</cp:lastModifiedBy>
  <cp:revision>471</cp:revision>
  <cp:lastPrinted>2016-03-04T12:33:31Z</cp:lastPrinted>
  <dcterms:created xsi:type="dcterms:W3CDTF">2016-02-25T23:14:17Z</dcterms:created>
  <dcterms:modified xsi:type="dcterms:W3CDTF">2016-03-15T09:23:44Z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