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Lst>
  <p:sldSz cx="6858000" cy="9906000" type="A4"/>
  <p:notesSz cx="6858000" cy="9144000"/>
  <p:defaultTextStyle>
    <a:defPPr>
      <a:defRPr lang="en-US"/>
    </a:defPPr>
    <a:lvl1pPr marL="0" algn="l" defTabSz="957656" rtl="0" eaLnBrk="1" latinLnBrk="0" hangingPunct="1">
      <a:defRPr sz="1900" kern="1200">
        <a:solidFill>
          <a:schemeClr val="tx1"/>
        </a:solidFill>
        <a:latin typeface="+mn-lt"/>
        <a:ea typeface="+mn-ea"/>
        <a:cs typeface="+mn-cs"/>
      </a:defRPr>
    </a:lvl1pPr>
    <a:lvl2pPr marL="478828" algn="l" defTabSz="957656" rtl="0" eaLnBrk="1" latinLnBrk="0" hangingPunct="1">
      <a:defRPr sz="1900" kern="1200">
        <a:solidFill>
          <a:schemeClr val="tx1"/>
        </a:solidFill>
        <a:latin typeface="+mn-lt"/>
        <a:ea typeface="+mn-ea"/>
        <a:cs typeface="+mn-cs"/>
      </a:defRPr>
    </a:lvl2pPr>
    <a:lvl3pPr marL="957656" algn="l" defTabSz="957656" rtl="0" eaLnBrk="1" latinLnBrk="0" hangingPunct="1">
      <a:defRPr sz="1900" kern="1200">
        <a:solidFill>
          <a:schemeClr val="tx1"/>
        </a:solidFill>
        <a:latin typeface="+mn-lt"/>
        <a:ea typeface="+mn-ea"/>
        <a:cs typeface="+mn-cs"/>
      </a:defRPr>
    </a:lvl3pPr>
    <a:lvl4pPr marL="1436483" algn="l" defTabSz="957656" rtl="0" eaLnBrk="1" latinLnBrk="0" hangingPunct="1">
      <a:defRPr sz="1900" kern="1200">
        <a:solidFill>
          <a:schemeClr val="tx1"/>
        </a:solidFill>
        <a:latin typeface="+mn-lt"/>
        <a:ea typeface="+mn-ea"/>
        <a:cs typeface="+mn-cs"/>
      </a:defRPr>
    </a:lvl4pPr>
    <a:lvl5pPr marL="1915311" algn="l" defTabSz="957656" rtl="0" eaLnBrk="1" latinLnBrk="0" hangingPunct="1">
      <a:defRPr sz="1900" kern="1200">
        <a:solidFill>
          <a:schemeClr val="tx1"/>
        </a:solidFill>
        <a:latin typeface="+mn-lt"/>
        <a:ea typeface="+mn-ea"/>
        <a:cs typeface="+mn-cs"/>
      </a:defRPr>
    </a:lvl5pPr>
    <a:lvl6pPr marL="2394139" algn="l" defTabSz="957656" rtl="0" eaLnBrk="1" latinLnBrk="0" hangingPunct="1">
      <a:defRPr sz="1900" kern="1200">
        <a:solidFill>
          <a:schemeClr val="tx1"/>
        </a:solidFill>
        <a:latin typeface="+mn-lt"/>
        <a:ea typeface="+mn-ea"/>
        <a:cs typeface="+mn-cs"/>
      </a:defRPr>
    </a:lvl6pPr>
    <a:lvl7pPr marL="2872967" algn="l" defTabSz="957656" rtl="0" eaLnBrk="1" latinLnBrk="0" hangingPunct="1">
      <a:defRPr sz="1900" kern="1200">
        <a:solidFill>
          <a:schemeClr val="tx1"/>
        </a:solidFill>
        <a:latin typeface="+mn-lt"/>
        <a:ea typeface="+mn-ea"/>
        <a:cs typeface="+mn-cs"/>
      </a:defRPr>
    </a:lvl7pPr>
    <a:lvl8pPr marL="3351794" algn="l" defTabSz="957656" rtl="0" eaLnBrk="1" latinLnBrk="0" hangingPunct="1">
      <a:defRPr sz="1900" kern="1200">
        <a:solidFill>
          <a:schemeClr val="tx1"/>
        </a:solidFill>
        <a:latin typeface="+mn-lt"/>
        <a:ea typeface="+mn-ea"/>
        <a:cs typeface="+mn-cs"/>
      </a:defRPr>
    </a:lvl8pPr>
    <a:lvl9pPr marL="3830622" algn="l" defTabSz="957656" rtl="0" eaLnBrk="1" latinLnBrk="0" hangingPunct="1">
      <a:defRPr sz="1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1" autoAdjust="0"/>
    <p:restoredTop sz="99568" autoAdjust="0"/>
  </p:normalViewPr>
  <p:slideViewPr>
    <p:cSldViewPr>
      <p:cViewPr>
        <p:scale>
          <a:sx n="140" d="100"/>
          <a:sy n="140" d="100"/>
        </p:scale>
        <p:origin x="-1158" y="4296"/>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7286"/>
            <a:ext cx="5829300" cy="2123370"/>
          </a:xfrm>
        </p:spPr>
        <p:txBody>
          <a:bodyPr/>
          <a:lstStyle/>
          <a:p>
            <a:r>
              <a:rPr lang="en-US" smtClean="0"/>
              <a:t>Click to edit Master title style</a:t>
            </a:r>
            <a:endParaRPr lang="en-GB"/>
          </a:p>
        </p:txBody>
      </p:sp>
      <p:sp>
        <p:nvSpPr>
          <p:cNvPr id="3" name="Subtitle 2"/>
          <p:cNvSpPr>
            <a:spLocks noGrp="1"/>
          </p:cNvSpPr>
          <p:nvPr>
            <p:ph type="subTitle" idx="1"/>
          </p:nvPr>
        </p:nvSpPr>
        <p:spPr>
          <a:xfrm>
            <a:off x="1028700" y="5613400"/>
            <a:ext cx="4800600" cy="2531533"/>
          </a:xfrm>
        </p:spPr>
        <p:txBody>
          <a:bodyPr/>
          <a:lstStyle>
            <a:lvl1pPr marL="0" indent="0" algn="ctr">
              <a:buNone/>
              <a:defRPr>
                <a:solidFill>
                  <a:schemeClr val="tx1">
                    <a:tint val="75000"/>
                  </a:schemeClr>
                </a:solidFill>
              </a:defRPr>
            </a:lvl1pPr>
            <a:lvl2pPr marL="478545" indent="0" algn="ctr">
              <a:buNone/>
              <a:defRPr>
                <a:solidFill>
                  <a:schemeClr val="tx1">
                    <a:tint val="75000"/>
                  </a:schemeClr>
                </a:solidFill>
              </a:defRPr>
            </a:lvl2pPr>
            <a:lvl3pPr marL="957093" indent="0" algn="ctr">
              <a:buNone/>
              <a:defRPr>
                <a:solidFill>
                  <a:schemeClr val="tx1">
                    <a:tint val="75000"/>
                  </a:schemeClr>
                </a:solidFill>
              </a:defRPr>
            </a:lvl3pPr>
            <a:lvl4pPr marL="1435638" indent="0" algn="ctr">
              <a:buNone/>
              <a:defRPr>
                <a:solidFill>
                  <a:schemeClr val="tx1">
                    <a:tint val="75000"/>
                  </a:schemeClr>
                </a:solidFill>
              </a:defRPr>
            </a:lvl4pPr>
            <a:lvl5pPr marL="1914183" indent="0" algn="ctr">
              <a:buNone/>
              <a:defRPr>
                <a:solidFill>
                  <a:schemeClr val="tx1">
                    <a:tint val="75000"/>
                  </a:schemeClr>
                </a:solidFill>
              </a:defRPr>
            </a:lvl5pPr>
            <a:lvl6pPr marL="2392731" indent="0" algn="ctr">
              <a:buNone/>
              <a:defRPr>
                <a:solidFill>
                  <a:schemeClr val="tx1">
                    <a:tint val="75000"/>
                  </a:schemeClr>
                </a:solidFill>
              </a:defRPr>
            </a:lvl6pPr>
            <a:lvl7pPr marL="2871276" indent="0" algn="ctr">
              <a:buNone/>
              <a:defRPr>
                <a:solidFill>
                  <a:schemeClr val="tx1">
                    <a:tint val="75000"/>
                  </a:schemeClr>
                </a:solidFill>
              </a:defRPr>
            </a:lvl7pPr>
            <a:lvl8pPr marL="3349821" indent="0" algn="ctr">
              <a:buNone/>
              <a:defRPr>
                <a:solidFill>
                  <a:schemeClr val="tx1">
                    <a:tint val="75000"/>
                  </a:schemeClr>
                </a:solidFill>
              </a:defRPr>
            </a:lvl8pPr>
            <a:lvl9pPr marL="3828369"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0D21B0D4-5A98-4540-91E9-EF5F5A4BD81B}"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20264709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21B0D4-5A98-4540-91E9-EF5F5A4BD81B}"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22154665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6465154" y="2476500"/>
            <a:ext cx="5108971" cy="52758622"/>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135859" y="2476500"/>
            <a:ext cx="15214997" cy="52758622"/>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21B0D4-5A98-4540-91E9-EF5F5A4BD81B}"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42226000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0D21B0D4-5A98-4540-91E9-EF5F5A4BD81B}"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34031524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6365527"/>
            <a:ext cx="5829300" cy="1967442"/>
          </a:xfrm>
        </p:spPr>
        <p:txBody>
          <a:bodyPr anchor="t"/>
          <a:lstStyle>
            <a:lvl1pPr algn="l">
              <a:defRPr sz="4200" b="1" cap="all"/>
            </a:lvl1pPr>
          </a:lstStyle>
          <a:p>
            <a:r>
              <a:rPr lang="en-US" smtClean="0"/>
              <a:t>Click to edit Master title style</a:t>
            </a:r>
            <a:endParaRPr lang="en-GB"/>
          </a:p>
        </p:txBody>
      </p:sp>
      <p:sp>
        <p:nvSpPr>
          <p:cNvPr id="3" name="Text Placeholder 2"/>
          <p:cNvSpPr>
            <a:spLocks noGrp="1"/>
          </p:cNvSpPr>
          <p:nvPr>
            <p:ph type="body" idx="1"/>
          </p:nvPr>
        </p:nvSpPr>
        <p:spPr>
          <a:xfrm>
            <a:off x="541735" y="4198586"/>
            <a:ext cx="5829300" cy="2166937"/>
          </a:xfrm>
        </p:spPr>
        <p:txBody>
          <a:bodyPr anchor="b"/>
          <a:lstStyle>
            <a:lvl1pPr marL="0" indent="0">
              <a:buNone/>
              <a:defRPr sz="2100">
                <a:solidFill>
                  <a:schemeClr val="tx1">
                    <a:tint val="75000"/>
                  </a:schemeClr>
                </a:solidFill>
              </a:defRPr>
            </a:lvl1pPr>
            <a:lvl2pPr marL="478545" indent="0">
              <a:buNone/>
              <a:defRPr sz="1900">
                <a:solidFill>
                  <a:schemeClr val="tx1">
                    <a:tint val="75000"/>
                  </a:schemeClr>
                </a:solidFill>
              </a:defRPr>
            </a:lvl2pPr>
            <a:lvl3pPr marL="957093" indent="0">
              <a:buNone/>
              <a:defRPr sz="1700">
                <a:solidFill>
                  <a:schemeClr val="tx1">
                    <a:tint val="75000"/>
                  </a:schemeClr>
                </a:solidFill>
              </a:defRPr>
            </a:lvl3pPr>
            <a:lvl4pPr marL="1435638" indent="0">
              <a:buNone/>
              <a:defRPr sz="1500">
                <a:solidFill>
                  <a:schemeClr val="tx1">
                    <a:tint val="75000"/>
                  </a:schemeClr>
                </a:solidFill>
              </a:defRPr>
            </a:lvl4pPr>
            <a:lvl5pPr marL="1914183" indent="0">
              <a:buNone/>
              <a:defRPr sz="1500">
                <a:solidFill>
                  <a:schemeClr val="tx1">
                    <a:tint val="75000"/>
                  </a:schemeClr>
                </a:solidFill>
              </a:defRPr>
            </a:lvl5pPr>
            <a:lvl6pPr marL="2392731" indent="0">
              <a:buNone/>
              <a:defRPr sz="1500">
                <a:solidFill>
                  <a:schemeClr val="tx1">
                    <a:tint val="75000"/>
                  </a:schemeClr>
                </a:solidFill>
              </a:defRPr>
            </a:lvl6pPr>
            <a:lvl7pPr marL="2871276" indent="0">
              <a:buNone/>
              <a:defRPr sz="1500">
                <a:solidFill>
                  <a:schemeClr val="tx1">
                    <a:tint val="75000"/>
                  </a:schemeClr>
                </a:solidFill>
              </a:defRPr>
            </a:lvl7pPr>
            <a:lvl8pPr marL="3349821" indent="0">
              <a:buNone/>
              <a:defRPr sz="1500">
                <a:solidFill>
                  <a:schemeClr val="tx1">
                    <a:tint val="75000"/>
                  </a:schemeClr>
                </a:solidFill>
              </a:defRPr>
            </a:lvl8pPr>
            <a:lvl9pPr marL="3828369"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D21B0D4-5A98-4540-91E9-EF5F5A4BD81B}" type="datetimeFigureOut">
              <a:rPr lang="en-GB" smtClean="0"/>
              <a:t>14/09/2015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31789755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135859" y="14427905"/>
            <a:ext cx="10161985" cy="4080721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1412141" y="14427905"/>
            <a:ext cx="10161984" cy="40807217"/>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0D21B0D4-5A98-4540-91E9-EF5F5A4BD81B}"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36688788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699"/>
            <a:ext cx="6172200" cy="1651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342900" y="2217386"/>
            <a:ext cx="3030141" cy="924101"/>
          </a:xfrm>
        </p:spPr>
        <p:txBody>
          <a:bodyPr anchor="b"/>
          <a:lstStyle>
            <a:lvl1pPr marL="0" indent="0">
              <a:buNone/>
              <a:defRPr sz="2500" b="1"/>
            </a:lvl1pPr>
            <a:lvl2pPr marL="478545" indent="0">
              <a:buNone/>
              <a:defRPr sz="2100" b="1"/>
            </a:lvl2pPr>
            <a:lvl3pPr marL="957093" indent="0">
              <a:buNone/>
              <a:defRPr sz="1900" b="1"/>
            </a:lvl3pPr>
            <a:lvl4pPr marL="1435638" indent="0">
              <a:buNone/>
              <a:defRPr sz="1700" b="1"/>
            </a:lvl4pPr>
            <a:lvl5pPr marL="1914183" indent="0">
              <a:buNone/>
              <a:defRPr sz="1700" b="1"/>
            </a:lvl5pPr>
            <a:lvl6pPr marL="2392731" indent="0">
              <a:buNone/>
              <a:defRPr sz="1700" b="1"/>
            </a:lvl6pPr>
            <a:lvl7pPr marL="2871276" indent="0">
              <a:buNone/>
              <a:defRPr sz="1700" b="1"/>
            </a:lvl7pPr>
            <a:lvl8pPr marL="3349821" indent="0">
              <a:buNone/>
              <a:defRPr sz="1700" b="1"/>
            </a:lvl8pPr>
            <a:lvl9pPr marL="3828369"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342900" y="3141486"/>
            <a:ext cx="303014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3483769" y="2217386"/>
            <a:ext cx="3031331" cy="924101"/>
          </a:xfrm>
        </p:spPr>
        <p:txBody>
          <a:bodyPr anchor="b"/>
          <a:lstStyle>
            <a:lvl1pPr marL="0" indent="0">
              <a:buNone/>
              <a:defRPr sz="2500" b="1"/>
            </a:lvl1pPr>
            <a:lvl2pPr marL="478545" indent="0">
              <a:buNone/>
              <a:defRPr sz="2100" b="1"/>
            </a:lvl2pPr>
            <a:lvl3pPr marL="957093" indent="0">
              <a:buNone/>
              <a:defRPr sz="1900" b="1"/>
            </a:lvl3pPr>
            <a:lvl4pPr marL="1435638" indent="0">
              <a:buNone/>
              <a:defRPr sz="1700" b="1"/>
            </a:lvl4pPr>
            <a:lvl5pPr marL="1914183" indent="0">
              <a:buNone/>
              <a:defRPr sz="1700" b="1"/>
            </a:lvl5pPr>
            <a:lvl6pPr marL="2392731" indent="0">
              <a:buNone/>
              <a:defRPr sz="1700" b="1"/>
            </a:lvl6pPr>
            <a:lvl7pPr marL="2871276" indent="0">
              <a:buNone/>
              <a:defRPr sz="1700" b="1"/>
            </a:lvl7pPr>
            <a:lvl8pPr marL="3349821" indent="0">
              <a:buNone/>
              <a:defRPr sz="1700" b="1"/>
            </a:lvl8pPr>
            <a:lvl9pPr marL="3828369"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3483769" y="3141486"/>
            <a:ext cx="3031331" cy="5707416"/>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0D21B0D4-5A98-4540-91E9-EF5F5A4BD81B}" type="datetimeFigureOut">
              <a:rPr lang="en-GB" smtClean="0"/>
              <a:t>14/09/2015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33020170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0D21B0D4-5A98-4540-91E9-EF5F5A4BD81B}" type="datetimeFigureOut">
              <a:rPr lang="en-GB" smtClean="0"/>
              <a:t>14/09/2015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360925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D21B0D4-5A98-4540-91E9-EF5F5A4BD81B}" type="datetimeFigureOut">
              <a:rPr lang="en-GB" smtClean="0"/>
              <a:t>14/09/2015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152051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394405"/>
            <a:ext cx="2256235" cy="1678517"/>
          </a:xfrm>
        </p:spPr>
        <p:txBody>
          <a:bodyPr anchor="b"/>
          <a:lstStyle>
            <a:lvl1pPr algn="l">
              <a:defRPr sz="2100" b="1"/>
            </a:lvl1pPr>
          </a:lstStyle>
          <a:p>
            <a:r>
              <a:rPr lang="en-US" smtClean="0"/>
              <a:t>Click to edit Master title style</a:t>
            </a:r>
            <a:endParaRPr lang="en-GB"/>
          </a:p>
        </p:txBody>
      </p:sp>
      <p:sp>
        <p:nvSpPr>
          <p:cNvPr id="3" name="Content Placeholder 2"/>
          <p:cNvSpPr>
            <a:spLocks noGrp="1"/>
          </p:cNvSpPr>
          <p:nvPr>
            <p:ph idx="1"/>
          </p:nvPr>
        </p:nvSpPr>
        <p:spPr>
          <a:xfrm>
            <a:off x="2681288" y="394409"/>
            <a:ext cx="3833812" cy="8454497"/>
          </a:xfrm>
        </p:spPr>
        <p:txBody>
          <a:bodyPr/>
          <a:lstStyle>
            <a:lvl1pPr>
              <a:defRPr sz="33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342903" y="2072927"/>
            <a:ext cx="2256235" cy="6775980"/>
          </a:xfrm>
        </p:spPr>
        <p:txBody>
          <a:bodyPr/>
          <a:lstStyle>
            <a:lvl1pPr marL="0" indent="0">
              <a:buNone/>
              <a:defRPr sz="1500"/>
            </a:lvl1pPr>
            <a:lvl2pPr marL="478545" indent="0">
              <a:buNone/>
              <a:defRPr sz="1300"/>
            </a:lvl2pPr>
            <a:lvl3pPr marL="957093" indent="0">
              <a:buNone/>
              <a:defRPr sz="1100"/>
            </a:lvl3pPr>
            <a:lvl4pPr marL="1435638" indent="0">
              <a:buNone/>
              <a:defRPr sz="900"/>
            </a:lvl4pPr>
            <a:lvl5pPr marL="1914183" indent="0">
              <a:buNone/>
              <a:defRPr sz="900"/>
            </a:lvl5pPr>
            <a:lvl6pPr marL="2392731" indent="0">
              <a:buNone/>
              <a:defRPr sz="900"/>
            </a:lvl6pPr>
            <a:lvl7pPr marL="2871276" indent="0">
              <a:buNone/>
              <a:defRPr sz="900"/>
            </a:lvl7pPr>
            <a:lvl8pPr marL="3349821" indent="0">
              <a:buNone/>
              <a:defRPr sz="900"/>
            </a:lvl8pPr>
            <a:lvl9pPr marL="382836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1B0D4-5A98-4540-91E9-EF5F5A4BD81B}"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40336572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934200"/>
            <a:ext cx="4114800" cy="818622"/>
          </a:xfrm>
        </p:spPr>
        <p:txBody>
          <a:bodyPr anchor="b"/>
          <a:lstStyle>
            <a:lvl1pPr algn="l">
              <a:defRPr sz="2100" b="1"/>
            </a:lvl1pPr>
          </a:lstStyle>
          <a:p>
            <a:r>
              <a:rPr lang="en-US" smtClean="0"/>
              <a:t>Click to edit Master title style</a:t>
            </a:r>
            <a:endParaRPr lang="en-GB"/>
          </a:p>
        </p:txBody>
      </p:sp>
      <p:sp>
        <p:nvSpPr>
          <p:cNvPr id="3" name="Picture Placeholder 2"/>
          <p:cNvSpPr>
            <a:spLocks noGrp="1"/>
          </p:cNvSpPr>
          <p:nvPr>
            <p:ph type="pic" idx="1"/>
          </p:nvPr>
        </p:nvSpPr>
        <p:spPr>
          <a:xfrm>
            <a:off x="1344216" y="885120"/>
            <a:ext cx="4114800" cy="5943600"/>
          </a:xfrm>
        </p:spPr>
        <p:txBody>
          <a:bodyPr/>
          <a:lstStyle>
            <a:lvl1pPr marL="0" indent="0">
              <a:buNone/>
              <a:defRPr sz="3300"/>
            </a:lvl1pPr>
            <a:lvl2pPr marL="478545" indent="0">
              <a:buNone/>
              <a:defRPr sz="2900"/>
            </a:lvl2pPr>
            <a:lvl3pPr marL="957093" indent="0">
              <a:buNone/>
              <a:defRPr sz="2500"/>
            </a:lvl3pPr>
            <a:lvl4pPr marL="1435638" indent="0">
              <a:buNone/>
              <a:defRPr sz="2100"/>
            </a:lvl4pPr>
            <a:lvl5pPr marL="1914183" indent="0">
              <a:buNone/>
              <a:defRPr sz="2100"/>
            </a:lvl5pPr>
            <a:lvl6pPr marL="2392731" indent="0">
              <a:buNone/>
              <a:defRPr sz="2100"/>
            </a:lvl6pPr>
            <a:lvl7pPr marL="2871276" indent="0">
              <a:buNone/>
              <a:defRPr sz="2100"/>
            </a:lvl7pPr>
            <a:lvl8pPr marL="3349821" indent="0">
              <a:buNone/>
              <a:defRPr sz="2100"/>
            </a:lvl8pPr>
            <a:lvl9pPr marL="3828369" indent="0">
              <a:buNone/>
              <a:defRPr sz="2100"/>
            </a:lvl9pPr>
          </a:lstStyle>
          <a:p>
            <a:endParaRPr lang="en-GB"/>
          </a:p>
        </p:txBody>
      </p:sp>
      <p:sp>
        <p:nvSpPr>
          <p:cNvPr id="4" name="Text Placeholder 3"/>
          <p:cNvSpPr>
            <a:spLocks noGrp="1"/>
          </p:cNvSpPr>
          <p:nvPr>
            <p:ph type="body" sz="half" idx="2"/>
          </p:nvPr>
        </p:nvSpPr>
        <p:spPr>
          <a:xfrm>
            <a:off x="1344216" y="7752822"/>
            <a:ext cx="4114800" cy="1162578"/>
          </a:xfrm>
        </p:spPr>
        <p:txBody>
          <a:bodyPr/>
          <a:lstStyle>
            <a:lvl1pPr marL="0" indent="0">
              <a:buNone/>
              <a:defRPr sz="1500"/>
            </a:lvl1pPr>
            <a:lvl2pPr marL="478545" indent="0">
              <a:buNone/>
              <a:defRPr sz="1300"/>
            </a:lvl2pPr>
            <a:lvl3pPr marL="957093" indent="0">
              <a:buNone/>
              <a:defRPr sz="1100"/>
            </a:lvl3pPr>
            <a:lvl4pPr marL="1435638" indent="0">
              <a:buNone/>
              <a:defRPr sz="900"/>
            </a:lvl4pPr>
            <a:lvl5pPr marL="1914183" indent="0">
              <a:buNone/>
              <a:defRPr sz="900"/>
            </a:lvl5pPr>
            <a:lvl6pPr marL="2392731" indent="0">
              <a:buNone/>
              <a:defRPr sz="900"/>
            </a:lvl6pPr>
            <a:lvl7pPr marL="2871276" indent="0">
              <a:buNone/>
              <a:defRPr sz="900"/>
            </a:lvl7pPr>
            <a:lvl8pPr marL="3349821" indent="0">
              <a:buNone/>
              <a:defRPr sz="900"/>
            </a:lvl8pPr>
            <a:lvl9pPr marL="3828369"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D21B0D4-5A98-4540-91E9-EF5F5A4BD81B}" type="datetimeFigureOut">
              <a:rPr lang="en-GB" smtClean="0"/>
              <a:t>14/09/2015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DD1B4BA9-C5F8-43F1-8CA2-24C3B7BC450A}" type="slidenum">
              <a:rPr lang="en-GB" smtClean="0"/>
              <a:t>‹#›</a:t>
            </a:fld>
            <a:endParaRPr lang="en-GB"/>
          </a:p>
        </p:txBody>
      </p:sp>
    </p:spTree>
    <p:extLst>
      <p:ext uri="{BB962C8B-B14F-4D97-AF65-F5344CB8AC3E}">
        <p14:creationId xmlns:p14="http://schemas.microsoft.com/office/powerpoint/2010/main" val="443609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2">
                <a:lumMod val="40000"/>
                <a:lumOff val="60000"/>
              </a:schemeClr>
            </a:gs>
            <a:gs pos="0">
              <a:srgbClr val="21D6E0"/>
            </a:gs>
            <a:gs pos="70000">
              <a:schemeClr val="bg2">
                <a:lumMod val="40000"/>
                <a:lumOff val="60000"/>
              </a:schemeClr>
            </a:gs>
            <a:gs pos="100000">
              <a:schemeClr val="bg2">
                <a:lumMod val="40000"/>
                <a:lumOff val="60000"/>
              </a:schemeClr>
            </a:gs>
          </a:gsLst>
          <a:lin ang="162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96699"/>
            <a:ext cx="6172200" cy="1651000"/>
          </a:xfrm>
          <a:prstGeom prst="rect">
            <a:avLst/>
          </a:prstGeom>
        </p:spPr>
        <p:txBody>
          <a:bodyPr vert="horz" lIns="95709" tIns="47854" rIns="95709" bIns="47854"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342900" y="2311402"/>
            <a:ext cx="6172200" cy="6537502"/>
          </a:xfrm>
          <a:prstGeom prst="rect">
            <a:avLst/>
          </a:prstGeom>
        </p:spPr>
        <p:txBody>
          <a:bodyPr vert="horz" lIns="95709" tIns="47854" rIns="95709" bIns="47854"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342900" y="9181398"/>
            <a:ext cx="1600200" cy="527403"/>
          </a:xfrm>
          <a:prstGeom prst="rect">
            <a:avLst/>
          </a:prstGeom>
        </p:spPr>
        <p:txBody>
          <a:bodyPr vert="horz" lIns="95709" tIns="47854" rIns="95709" bIns="47854" rtlCol="0" anchor="ctr"/>
          <a:lstStyle>
            <a:lvl1pPr algn="l">
              <a:defRPr sz="1300">
                <a:solidFill>
                  <a:schemeClr val="tx1">
                    <a:tint val="75000"/>
                  </a:schemeClr>
                </a:solidFill>
              </a:defRPr>
            </a:lvl1pPr>
          </a:lstStyle>
          <a:p>
            <a:fld id="{0D21B0D4-5A98-4540-91E9-EF5F5A4BD81B}" type="datetimeFigureOut">
              <a:rPr lang="en-GB" smtClean="0"/>
              <a:t>14/09/2015</a:t>
            </a:fld>
            <a:endParaRPr lang="en-GB"/>
          </a:p>
        </p:txBody>
      </p:sp>
      <p:sp>
        <p:nvSpPr>
          <p:cNvPr id="5" name="Footer Placeholder 4"/>
          <p:cNvSpPr>
            <a:spLocks noGrp="1"/>
          </p:cNvSpPr>
          <p:nvPr>
            <p:ph type="ftr" sz="quarter" idx="3"/>
          </p:nvPr>
        </p:nvSpPr>
        <p:spPr>
          <a:xfrm>
            <a:off x="2343150" y="9181398"/>
            <a:ext cx="2171700" cy="527403"/>
          </a:xfrm>
          <a:prstGeom prst="rect">
            <a:avLst/>
          </a:prstGeom>
        </p:spPr>
        <p:txBody>
          <a:bodyPr vert="horz" lIns="95709" tIns="47854" rIns="95709" bIns="47854" rtlCol="0" anchor="ctr"/>
          <a:lstStyle>
            <a:lvl1pPr algn="ctr">
              <a:defRPr sz="13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914900" y="9181398"/>
            <a:ext cx="1600200" cy="527403"/>
          </a:xfrm>
          <a:prstGeom prst="rect">
            <a:avLst/>
          </a:prstGeom>
        </p:spPr>
        <p:txBody>
          <a:bodyPr vert="horz" lIns="95709" tIns="47854" rIns="95709" bIns="47854" rtlCol="0" anchor="ctr"/>
          <a:lstStyle>
            <a:lvl1pPr algn="r">
              <a:defRPr sz="1300">
                <a:solidFill>
                  <a:schemeClr val="tx1">
                    <a:tint val="75000"/>
                  </a:schemeClr>
                </a:solidFill>
              </a:defRPr>
            </a:lvl1pPr>
          </a:lstStyle>
          <a:p>
            <a:fld id="{DD1B4BA9-C5F8-43F1-8CA2-24C3B7BC450A}" type="slidenum">
              <a:rPr lang="en-GB" smtClean="0"/>
              <a:t>‹#›</a:t>
            </a:fld>
            <a:endParaRPr lang="en-GB"/>
          </a:p>
        </p:txBody>
      </p:sp>
    </p:spTree>
    <p:extLst>
      <p:ext uri="{BB962C8B-B14F-4D97-AF65-F5344CB8AC3E}">
        <p14:creationId xmlns:p14="http://schemas.microsoft.com/office/powerpoint/2010/main" val="1877960031"/>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57093" rtl="0" eaLnBrk="1" latinLnBrk="0" hangingPunct="1">
        <a:spcBef>
          <a:spcPct val="0"/>
        </a:spcBef>
        <a:buNone/>
        <a:defRPr sz="4600" kern="1200">
          <a:solidFill>
            <a:schemeClr val="tx1"/>
          </a:solidFill>
          <a:latin typeface="+mj-lt"/>
          <a:ea typeface="+mj-ea"/>
          <a:cs typeface="+mj-cs"/>
        </a:defRPr>
      </a:lvl1pPr>
    </p:titleStyle>
    <p:bodyStyle>
      <a:lvl1pPr marL="358910" indent="-358910" algn="l" defTabSz="957093"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1pPr>
      <a:lvl2pPr marL="777636" indent="-299091" algn="l" defTabSz="95709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2pPr>
      <a:lvl3pPr marL="1196366" indent="-239272" algn="l" defTabSz="957093"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3pPr>
      <a:lvl4pPr marL="1674911"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53459"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32004"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10549"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589097"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67642"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p:bodyStyle>
    <p:otherStyle>
      <a:defPPr>
        <a:defRPr lang="en-US"/>
      </a:defPPr>
      <a:lvl1pPr marL="0" algn="l" defTabSz="957093" rtl="0" eaLnBrk="1" latinLnBrk="0" hangingPunct="1">
        <a:defRPr sz="1900" kern="1200">
          <a:solidFill>
            <a:schemeClr val="tx1"/>
          </a:solidFill>
          <a:latin typeface="+mn-lt"/>
          <a:ea typeface="+mn-ea"/>
          <a:cs typeface="+mn-cs"/>
        </a:defRPr>
      </a:lvl1pPr>
      <a:lvl2pPr marL="478545" algn="l" defTabSz="957093" rtl="0" eaLnBrk="1" latinLnBrk="0" hangingPunct="1">
        <a:defRPr sz="1900" kern="1200">
          <a:solidFill>
            <a:schemeClr val="tx1"/>
          </a:solidFill>
          <a:latin typeface="+mn-lt"/>
          <a:ea typeface="+mn-ea"/>
          <a:cs typeface="+mn-cs"/>
        </a:defRPr>
      </a:lvl2pPr>
      <a:lvl3pPr marL="957093" algn="l" defTabSz="957093" rtl="0" eaLnBrk="1" latinLnBrk="0" hangingPunct="1">
        <a:defRPr sz="1900" kern="1200">
          <a:solidFill>
            <a:schemeClr val="tx1"/>
          </a:solidFill>
          <a:latin typeface="+mn-lt"/>
          <a:ea typeface="+mn-ea"/>
          <a:cs typeface="+mn-cs"/>
        </a:defRPr>
      </a:lvl3pPr>
      <a:lvl4pPr marL="1435638" algn="l" defTabSz="957093" rtl="0" eaLnBrk="1" latinLnBrk="0" hangingPunct="1">
        <a:defRPr sz="1900" kern="1200">
          <a:solidFill>
            <a:schemeClr val="tx1"/>
          </a:solidFill>
          <a:latin typeface="+mn-lt"/>
          <a:ea typeface="+mn-ea"/>
          <a:cs typeface="+mn-cs"/>
        </a:defRPr>
      </a:lvl4pPr>
      <a:lvl5pPr marL="1914183" algn="l" defTabSz="957093" rtl="0" eaLnBrk="1" latinLnBrk="0" hangingPunct="1">
        <a:defRPr sz="1900" kern="1200">
          <a:solidFill>
            <a:schemeClr val="tx1"/>
          </a:solidFill>
          <a:latin typeface="+mn-lt"/>
          <a:ea typeface="+mn-ea"/>
          <a:cs typeface="+mn-cs"/>
        </a:defRPr>
      </a:lvl5pPr>
      <a:lvl6pPr marL="2392731" algn="l" defTabSz="957093" rtl="0" eaLnBrk="1" latinLnBrk="0" hangingPunct="1">
        <a:defRPr sz="1900" kern="1200">
          <a:solidFill>
            <a:schemeClr val="tx1"/>
          </a:solidFill>
          <a:latin typeface="+mn-lt"/>
          <a:ea typeface="+mn-ea"/>
          <a:cs typeface="+mn-cs"/>
        </a:defRPr>
      </a:lvl6pPr>
      <a:lvl7pPr marL="2871276" algn="l" defTabSz="957093" rtl="0" eaLnBrk="1" latinLnBrk="0" hangingPunct="1">
        <a:defRPr sz="1900" kern="1200">
          <a:solidFill>
            <a:schemeClr val="tx1"/>
          </a:solidFill>
          <a:latin typeface="+mn-lt"/>
          <a:ea typeface="+mn-ea"/>
          <a:cs typeface="+mn-cs"/>
        </a:defRPr>
      </a:lvl7pPr>
      <a:lvl8pPr marL="3349821" algn="l" defTabSz="957093" rtl="0" eaLnBrk="1" latinLnBrk="0" hangingPunct="1">
        <a:defRPr sz="1900" kern="1200">
          <a:solidFill>
            <a:schemeClr val="tx1"/>
          </a:solidFill>
          <a:latin typeface="+mn-lt"/>
          <a:ea typeface="+mn-ea"/>
          <a:cs typeface="+mn-cs"/>
        </a:defRPr>
      </a:lvl8pPr>
      <a:lvl9pPr marL="3828369" algn="l" defTabSz="957093"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hyperlink" Target="http://www.cdc.gov/physicalactivity/data/fact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65986" y="737304"/>
            <a:ext cx="3232543" cy="3423608"/>
          </a:xfrm>
          <a:solidFill>
            <a:schemeClr val="tx1">
              <a:alpha val="50000"/>
            </a:schemeClr>
          </a:solidFill>
        </p:spPr>
        <p:txBody>
          <a:bodyPr>
            <a:noAutofit/>
          </a:bodyPr>
          <a:lstStyle/>
          <a:p>
            <a:pPr algn="ctr">
              <a:lnSpc>
                <a:spcPct val="120000"/>
              </a:lnSpc>
            </a:pPr>
            <a:r>
              <a:rPr lang="en-GB" sz="700" b="1" dirty="0">
                <a:solidFill>
                  <a:schemeClr val="bg1"/>
                </a:solidFill>
              </a:rPr>
              <a:t>Introduction</a:t>
            </a:r>
          </a:p>
          <a:p>
            <a:pPr algn="l">
              <a:lnSpc>
                <a:spcPct val="150000"/>
              </a:lnSpc>
            </a:pPr>
            <a:r>
              <a:rPr lang="en-GB" sz="600" dirty="0">
                <a:solidFill>
                  <a:schemeClr val="bg1"/>
                </a:solidFill>
              </a:rPr>
              <a:t>Physical activity (PA) has a beneficial effect on the risk factors associated with cardiovascular disease (CVD), type 2 diabetes, and cancer (Baumann, 2004). However, only 67% of men and 55% of women in England report participating in the recommended levels (HSCIC, 2014). Sedentary behaviour (SB) is an independent risk factor related to all-cause mortality (Chau et al., 2013). Despite this, sedentary activities comprise 52-67% of daily behaviour in US adults (CDC, 2015).</a:t>
            </a:r>
          </a:p>
          <a:p>
            <a:pPr algn="l">
              <a:lnSpc>
                <a:spcPct val="150000"/>
              </a:lnSpc>
            </a:pPr>
            <a:r>
              <a:rPr lang="en-GB" sz="600" dirty="0" smtClean="0">
                <a:solidFill>
                  <a:schemeClr val="bg1"/>
                </a:solidFill>
              </a:rPr>
              <a:t>There </a:t>
            </a:r>
            <a:r>
              <a:rPr lang="en-GB" sz="600" dirty="0">
                <a:solidFill>
                  <a:schemeClr val="bg1"/>
                </a:solidFill>
              </a:rPr>
              <a:t>have been a range of systematic reviews in this area but they have included non-randomised designs (Wilcox, Parra-Medina, Thompson-Robinson, &amp; Will, 2001), both inactive and active populations (Martin et al., 2015), or did not analyse behaviour change techniques (BCTs) (</a:t>
            </a:r>
            <a:r>
              <a:rPr lang="en-GB" sz="600" dirty="0" err="1">
                <a:solidFill>
                  <a:schemeClr val="bg1"/>
                </a:solidFill>
              </a:rPr>
              <a:t>Pavey</a:t>
            </a:r>
            <a:r>
              <a:rPr lang="en-GB" sz="600" dirty="0">
                <a:solidFill>
                  <a:schemeClr val="bg1"/>
                </a:solidFill>
              </a:rPr>
              <a:t> et al., 2011). Even those that have included randomised controlled trials (RCT) have not analysed BCTs (</a:t>
            </a:r>
            <a:r>
              <a:rPr lang="en-GB" sz="600" dirty="0" err="1">
                <a:solidFill>
                  <a:schemeClr val="bg1"/>
                </a:solidFill>
              </a:rPr>
              <a:t>Orrow</a:t>
            </a:r>
            <a:r>
              <a:rPr lang="en-GB" sz="600" dirty="0">
                <a:solidFill>
                  <a:schemeClr val="bg1"/>
                </a:solidFill>
              </a:rPr>
              <a:t>, </a:t>
            </a:r>
            <a:r>
              <a:rPr lang="en-GB" sz="600" dirty="0" err="1">
                <a:solidFill>
                  <a:schemeClr val="bg1"/>
                </a:solidFill>
              </a:rPr>
              <a:t>Kinmonth</a:t>
            </a:r>
            <a:r>
              <a:rPr lang="en-GB" sz="600" dirty="0">
                <a:solidFill>
                  <a:schemeClr val="bg1"/>
                </a:solidFill>
              </a:rPr>
              <a:t>, Sanderson, &amp; Sutton, 2012) or included non-RCTs (Greaves et al., 2011). Reviews have also included heterogeneous samples (e.g. diabetes and cancer patients). Therefore, only inactive participants not suffering from serious conditions are included in this review.</a:t>
            </a:r>
          </a:p>
          <a:p>
            <a:pPr algn="l">
              <a:lnSpc>
                <a:spcPct val="150000"/>
              </a:lnSpc>
            </a:pPr>
            <a:r>
              <a:rPr lang="en-GB" sz="600" dirty="0" smtClean="0">
                <a:solidFill>
                  <a:schemeClr val="bg1"/>
                </a:solidFill>
              </a:rPr>
              <a:t>Another </a:t>
            </a:r>
            <a:r>
              <a:rPr lang="en-GB" sz="600" dirty="0">
                <a:solidFill>
                  <a:schemeClr val="bg1"/>
                </a:solidFill>
              </a:rPr>
              <a:t>problem is imprecise BCT descriptions and vague descriptions of key intervention details such as materials, providers, or fidelity. Two methodological aids have made this a more robust process. Firstly, the BCT taxonomy v1 is a 93 item list which allows interventions to be systematically described, reviewed, and replicated (</a:t>
            </a:r>
            <a:r>
              <a:rPr lang="en-GB" sz="600" dirty="0" err="1">
                <a:solidFill>
                  <a:schemeClr val="bg1"/>
                </a:solidFill>
              </a:rPr>
              <a:t>Michie</a:t>
            </a:r>
            <a:r>
              <a:rPr lang="en-GB" sz="600" dirty="0">
                <a:solidFill>
                  <a:schemeClr val="bg1"/>
                </a:solidFill>
              </a:rPr>
              <a:t> et al., 2013). Secondly, the ‘Template for Intervention Description and Replication’ (</a:t>
            </a:r>
            <a:r>
              <a:rPr lang="en-GB" sz="600" dirty="0" err="1">
                <a:solidFill>
                  <a:schemeClr val="bg1"/>
                </a:solidFill>
              </a:rPr>
              <a:t>TIDieR</a:t>
            </a:r>
            <a:r>
              <a:rPr lang="en-GB" sz="600" dirty="0">
                <a:solidFill>
                  <a:schemeClr val="bg1"/>
                </a:solidFill>
              </a:rPr>
              <a:t>; Hoffman et al., 2014) - a 12 item checklist detailing how to report the why, what, who, and where of intervention delivery. This review will code interventions using the BCT taxonomy v1 and the </a:t>
            </a:r>
            <a:r>
              <a:rPr lang="en-GB" sz="600" dirty="0" err="1">
                <a:solidFill>
                  <a:schemeClr val="bg1"/>
                </a:solidFill>
              </a:rPr>
              <a:t>TIDieR</a:t>
            </a:r>
            <a:r>
              <a:rPr lang="en-GB" sz="600" dirty="0">
                <a:solidFill>
                  <a:schemeClr val="bg1"/>
                </a:solidFill>
              </a:rPr>
              <a:t> checklist. The aim of this systematic review is to answer:</a:t>
            </a:r>
          </a:p>
          <a:p>
            <a:pPr marL="61154" indent="-61154" algn="l">
              <a:lnSpc>
                <a:spcPct val="150000"/>
              </a:lnSpc>
              <a:buFont typeface="Arial" panose="020B0604020202020204" pitchFamily="34" charset="0"/>
              <a:buChar char="•"/>
            </a:pPr>
            <a:r>
              <a:rPr lang="en-GB" sz="600" dirty="0">
                <a:solidFill>
                  <a:schemeClr val="bg1"/>
                </a:solidFill>
              </a:rPr>
              <a:t>What are the most effective BCTs in RCTs to increase PA or reduce SB in inactive adults?</a:t>
            </a:r>
            <a:r>
              <a:rPr lang="en-GB" sz="600" u="sng" dirty="0">
                <a:solidFill>
                  <a:schemeClr val="bg1"/>
                </a:solidFill>
              </a:rPr>
              <a:t> </a:t>
            </a:r>
            <a:r>
              <a:rPr lang="en-GB" sz="600" dirty="0">
                <a:solidFill>
                  <a:schemeClr val="bg1"/>
                </a:solidFill>
              </a:rPr>
              <a:t> </a:t>
            </a:r>
          </a:p>
          <a:p>
            <a:pPr marL="61154" indent="-61154" algn="l">
              <a:lnSpc>
                <a:spcPct val="150000"/>
              </a:lnSpc>
              <a:buFont typeface="Arial" panose="020B0604020202020204" pitchFamily="34" charset="0"/>
              <a:buChar char="•"/>
            </a:pPr>
            <a:r>
              <a:rPr lang="en-GB" sz="600" dirty="0">
                <a:solidFill>
                  <a:schemeClr val="bg1"/>
                </a:solidFill>
              </a:rPr>
              <a:t>Which intervention features are associated with intervention effectiveness?</a:t>
            </a:r>
          </a:p>
        </p:txBody>
      </p:sp>
      <p:sp>
        <p:nvSpPr>
          <p:cNvPr id="4" name="Subtitle 2"/>
          <p:cNvSpPr txBox="1">
            <a:spLocks/>
          </p:cNvSpPr>
          <p:nvPr/>
        </p:nvSpPr>
        <p:spPr>
          <a:xfrm>
            <a:off x="3386172" y="887269"/>
            <a:ext cx="2982182" cy="4648930"/>
          </a:xfrm>
          <a:prstGeom prst="rect">
            <a:avLst/>
          </a:prstGeom>
        </p:spPr>
        <p:txBody>
          <a:bodyPr vert="horz" lIns="95766" tIns="47883" rIns="95766" bIns="47883" rtlCol="0">
            <a:normAutofit/>
          </a:bodyPr>
          <a:lstStyle>
            <a:lvl1pPr marL="0" indent="0" algn="ctr" defTabSz="4176431" rtl="0" eaLnBrk="1" latinLnBrk="0" hangingPunct="1">
              <a:spcBef>
                <a:spcPct val="20000"/>
              </a:spcBef>
              <a:buFont typeface="Arial" panose="020B0604020202020204" pitchFamily="34" charset="0"/>
              <a:buNone/>
              <a:defRPr sz="14600" kern="1200">
                <a:solidFill>
                  <a:schemeClr val="tx1">
                    <a:tint val="75000"/>
                  </a:schemeClr>
                </a:solidFill>
                <a:latin typeface="+mn-lt"/>
                <a:ea typeface="+mn-ea"/>
                <a:cs typeface="+mn-cs"/>
              </a:defRPr>
            </a:lvl1pPr>
            <a:lvl2pPr marL="2088215" indent="0" algn="ctr" defTabSz="4176431" rtl="0" eaLnBrk="1" latinLnBrk="0" hangingPunct="1">
              <a:spcBef>
                <a:spcPct val="20000"/>
              </a:spcBef>
              <a:buFont typeface="Arial" panose="020B0604020202020204" pitchFamily="34" charset="0"/>
              <a:buNone/>
              <a:defRPr sz="12800" kern="1200">
                <a:solidFill>
                  <a:schemeClr val="tx1">
                    <a:tint val="75000"/>
                  </a:schemeClr>
                </a:solidFill>
                <a:latin typeface="+mn-lt"/>
                <a:ea typeface="+mn-ea"/>
                <a:cs typeface="+mn-cs"/>
              </a:defRPr>
            </a:lvl2pPr>
            <a:lvl3pPr marL="4176431" indent="0" algn="ctr" defTabSz="4176431" rtl="0" eaLnBrk="1" latinLnBrk="0" hangingPunct="1">
              <a:spcBef>
                <a:spcPct val="20000"/>
              </a:spcBef>
              <a:buFont typeface="Arial" panose="020B0604020202020204" pitchFamily="34" charset="0"/>
              <a:buNone/>
              <a:defRPr sz="11000" kern="1200">
                <a:solidFill>
                  <a:schemeClr val="tx1">
                    <a:tint val="75000"/>
                  </a:schemeClr>
                </a:solidFill>
                <a:latin typeface="+mn-lt"/>
                <a:ea typeface="+mn-ea"/>
                <a:cs typeface="+mn-cs"/>
              </a:defRPr>
            </a:lvl3pPr>
            <a:lvl4pPr marL="6264646"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4pPr>
            <a:lvl5pPr marL="8352861"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5pPr>
            <a:lvl6pPr marL="10441076"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6pPr>
            <a:lvl7pPr marL="12529292"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7pPr>
            <a:lvl8pPr marL="14617507"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8pPr>
            <a:lvl9pPr marL="16705722" indent="0" algn="ctr" defTabSz="4176431" rtl="0" eaLnBrk="1" latinLnBrk="0" hangingPunct="1">
              <a:spcBef>
                <a:spcPct val="20000"/>
              </a:spcBef>
              <a:buFont typeface="Arial" panose="020B0604020202020204" pitchFamily="34" charset="0"/>
              <a:buNone/>
              <a:defRPr sz="9100" kern="1200">
                <a:solidFill>
                  <a:schemeClr val="tx1">
                    <a:tint val="75000"/>
                  </a:schemeClr>
                </a:solidFill>
                <a:latin typeface="+mn-lt"/>
                <a:ea typeface="+mn-ea"/>
                <a:cs typeface="+mn-cs"/>
              </a:defRPr>
            </a:lvl9pPr>
          </a:lstStyle>
          <a:p>
            <a:endParaRPr lang="en-GB" sz="800" dirty="0"/>
          </a:p>
        </p:txBody>
      </p:sp>
      <p:sp>
        <p:nvSpPr>
          <p:cNvPr id="10" name="TextBox 9"/>
          <p:cNvSpPr txBox="1"/>
          <p:nvPr/>
        </p:nvSpPr>
        <p:spPr>
          <a:xfrm>
            <a:off x="67684" y="6033120"/>
            <a:ext cx="3232543" cy="3799130"/>
          </a:xfrm>
          <a:prstGeom prst="rect">
            <a:avLst/>
          </a:prstGeom>
          <a:solidFill>
            <a:schemeClr val="tx1">
              <a:alpha val="50000"/>
            </a:schemeClr>
          </a:solidFill>
        </p:spPr>
        <p:txBody>
          <a:bodyPr wrap="square" lIns="20967" tIns="10484" rIns="20967" bIns="10484" rtlCol="0">
            <a:spAutoFit/>
          </a:bodyPr>
          <a:lstStyle/>
          <a:p>
            <a:pPr algn="ctr"/>
            <a:r>
              <a:rPr lang="en-GB" sz="700" b="1" dirty="0">
                <a:solidFill>
                  <a:schemeClr val="bg1"/>
                </a:solidFill>
              </a:rPr>
              <a:t>Methods and Analysis</a:t>
            </a:r>
            <a:endParaRPr lang="en-GB" sz="700" dirty="0">
              <a:solidFill>
                <a:schemeClr val="bg1"/>
              </a:solidFill>
            </a:endParaRPr>
          </a:p>
          <a:p>
            <a:pPr>
              <a:lnSpc>
                <a:spcPct val="150000"/>
              </a:lnSpc>
            </a:pPr>
            <a:r>
              <a:rPr lang="en-GB" sz="600" b="1" dirty="0">
                <a:solidFill>
                  <a:schemeClr val="bg1"/>
                </a:solidFill>
              </a:rPr>
              <a:t>Eligibility criteria</a:t>
            </a:r>
            <a:r>
              <a:rPr lang="en-GB" sz="600" dirty="0">
                <a:solidFill>
                  <a:schemeClr val="bg1"/>
                </a:solidFill>
              </a:rPr>
              <a:t>: </a:t>
            </a:r>
            <a:r>
              <a:rPr lang="en-GB" sz="600" i="1" dirty="0">
                <a:solidFill>
                  <a:schemeClr val="bg1"/>
                </a:solidFill>
              </a:rPr>
              <a:t>Study characteristics</a:t>
            </a:r>
            <a:r>
              <a:rPr lang="en-GB" sz="600" dirty="0">
                <a:solidFill>
                  <a:schemeClr val="bg1"/>
                </a:solidFill>
              </a:rPr>
              <a:t>:</a:t>
            </a:r>
            <a:r>
              <a:rPr lang="en-GB" sz="600" i="1" dirty="0">
                <a:solidFill>
                  <a:schemeClr val="bg1"/>
                </a:solidFill>
              </a:rPr>
              <a:t> </a:t>
            </a:r>
            <a:r>
              <a:rPr lang="en-GB" sz="600" dirty="0">
                <a:solidFill>
                  <a:schemeClr val="bg1"/>
                </a:solidFill>
              </a:rPr>
              <a:t>Published and unpublished interventions from January 1990 to December 2014, in English language only. </a:t>
            </a:r>
            <a:r>
              <a:rPr lang="en-GB" sz="600" i="1" dirty="0">
                <a:solidFill>
                  <a:schemeClr val="bg1"/>
                </a:solidFill>
              </a:rPr>
              <a:t>Participants</a:t>
            </a:r>
            <a:r>
              <a:rPr lang="en-GB" sz="600" dirty="0">
                <a:solidFill>
                  <a:schemeClr val="bg1"/>
                </a:solidFill>
              </a:rPr>
              <a:t>:</a:t>
            </a:r>
            <a:r>
              <a:rPr lang="en-GB" sz="600" i="1" dirty="0">
                <a:solidFill>
                  <a:schemeClr val="bg1"/>
                </a:solidFill>
              </a:rPr>
              <a:t> </a:t>
            </a:r>
            <a:r>
              <a:rPr lang="en-GB" sz="600" dirty="0">
                <a:solidFill>
                  <a:schemeClr val="bg1"/>
                </a:solidFill>
              </a:rPr>
              <a:t>Inactive adult participants without a serious/chronic condition.  </a:t>
            </a:r>
            <a:r>
              <a:rPr lang="en-GB" sz="600" i="1" dirty="0">
                <a:solidFill>
                  <a:schemeClr val="bg1"/>
                </a:solidFill>
              </a:rPr>
              <a:t>Intervention</a:t>
            </a:r>
            <a:r>
              <a:rPr lang="en-GB" sz="600" dirty="0">
                <a:solidFill>
                  <a:schemeClr val="bg1"/>
                </a:solidFill>
              </a:rPr>
              <a:t>: RCTs of interventions that aim to increase PA and/or reduce SB, and include a BCT.  </a:t>
            </a:r>
            <a:r>
              <a:rPr lang="en-GB" sz="600" i="1" dirty="0">
                <a:solidFill>
                  <a:schemeClr val="bg1"/>
                </a:solidFill>
              </a:rPr>
              <a:t>Comparator or control</a:t>
            </a:r>
            <a:r>
              <a:rPr lang="en-GB" sz="600" dirty="0">
                <a:solidFill>
                  <a:schemeClr val="bg1"/>
                </a:solidFill>
              </a:rPr>
              <a:t>: Any passive or active control group. </a:t>
            </a:r>
            <a:r>
              <a:rPr lang="en-GB" sz="600" i="1" dirty="0">
                <a:solidFill>
                  <a:schemeClr val="bg1"/>
                </a:solidFill>
              </a:rPr>
              <a:t>Outcome measures</a:t>
            </a:r>
            <a:r>
              <a:rPr lang="en-GB" sz="600" dirty="0">
                <a:solidFill>
                  <a:schemeClr val="bg1"/>
                </a:solidFill>
              </a:rPr>
              <a:t>:</a:t>
            </a:r>
            <a:r>
              <a:rPr lang="en-GB" sz="600" i="1" dirty="0">
                <a:solidFill>
                  <a:schemeClr val="bg1"/>
                </a:solidFill>
              </a:rPr>
              <a:t> </a:t>
            </a:r>
            <a:r>
              <a:rPr lang="en-GB" sz="600" dirty="0">
                <a:solidFill>
                  <a:schemeClr val="bg1"/>
                </a:solidFill>
              </a:rPr>
              <a:t>A primary outcome must be PA or SB assessed at baseline, post intervention, and six month follow-up.</a:t>
            </a:r>
          </a:p>
          <a:p>
            <a:pPr>
              <a:lnSpc>
                <a:spcPct val="150000"/>
              </a:lnSpc>
            </a:pPr>
            <a:endParaRPr lang="en-GB" sz="300" b="1" dirty="0">
              <a:solidFill>
                <a:schemeClr val="bg1"/>
              </a:solidFill>
            </a:endParaRPr>
          </a:p>
          <a:p>
            <a:pPr>
              <a:lnSpc>
                <a:spcPct val="150000"/>
              </a:lnSpc>
            </a:pPr>
            <a:r>
              <a:rPr lang="en-GB" sz="600" b="1" dirty="0">
                <a:solidFill>
                  <a:schemeClr val="bg1"/>
                </a:solidFill>
              </a:rPr>
              <a:t>Information Sources</a:t>
            </a:r>
            <a:r>
              <a:rPr lang="en-GB" sz="600" dirty="0">
                <a:solidFill>
                  <a:schemeClr val="bg1"/>
                </a:solidFill>
              </a:rPr>
              <a:t>: PubMed; Scopus; CINAHL; Applied Social Sciences Index (ASSIA); </a:t>
            </a:r>
            <a:r>
              <a:rPr lang="en-GB" sz="600" dirty="0" err="1">
                <a:solidFill>
                  <a:schemeClr val="bg1"/>
                </a:solidFill>
              </a:rPr>
              <a:t>PsycINFO</a:t>
            </a:r>
            <a:r>
              <a:rPr lang="en-GB" sz="600" dirty="0">
                <a:solidFill>
                  <a:schemeClr val="bg1"/>
                </a:solidFill>
              </a:rPr>
              <a:t>; Web of Science; </a:t>
            </a:r>
            <a:r>
              <a:rPr lang="en-GB" sz="600" dirty="0" err="1">
                <a:solidFill>
                  <a:schemeClr val="bg1"/>
                </a:solidFill>
              </a:rPr>
              <a:t>SPORTDiscus</a:t>
            </a:r>
            <a:r>
              <a:rPr lang="en-GB" sz="600" dirty="0">
                <a:solidFill>
                  <a:schemeClr val="bg1"/>
                </a:solidFill>
              </a:rPr>
              <a:t>; EMBASE; Cochrane Central Register of Controlled Trials (CENTRAL); British Nursing Index (BNI); Health Technology Assessment (HTA) database; the Database of Abstracts of Reviews of Effects (DARE); the Cochrane systematic review database; National Institute of Health Research (NIHR) portfolio; the current controlled trials register; the System for Information on Grey Literature (SIGLE); published SRs. Experts  (e.g. CHAIN, EHPS, DHP) were also asked for relevant studies.</a:t>
            </a:r>
          </a:p>
          <a:p>
            <a:pPr>
              <a:lnSpc>
                <a:spcPct val="150000"/>
              </a:lnSpc>
            </a:pPr>
            <a:endParaRPr lang="en-GB" sz="300" b="1" dirty="0">
              <a:solidFill>
                <a:schemeClr val="bg1"/>
              </a:solidFill>
            </a:endParaRPr>
          </a:p>
          <a:p>
            <a:pPr>
              <a:lnSpc>
                <a:spcPct val="150000"/>
              </a:lnSpc>
            </a:pPr>
            <a:r>
              <a:rPr lang="en-GB" sz="600" b="1" dirty="0">
                <a:solidFill>
                  <a:schemeClr val="bg1"/>
                </a:solidFill>
              </a:rPr>
              <a:t>Search Strategy</a:t>
            </a:r>
            <a:r>
              <a:rPr lang="en-GB" sz="600" dirty="0">
                <a:solidFill>
                  <a:schemeClr val="bg1"/>
                </a:solidFill>
              </a:rPr>
              <a:t>: Searches included a combination of terms from medical subject headings (</a:t>
            </a:r>
            <a:r>
              <a:rPr lang="en-GB" sz="600" dirty="0" err="1">
                <a:solidFill>
                  <a:schemeClr val="bg1"/>
                </a:solidFill>
              </a:rPr>
              <a:t>MeSH</a:t>
            </a:r>
            <a:r>
              <a:rPr lang="en-GB" sz="600" dirty="0">
                <a:solidFill>
                  <a:schemeClr val="bg1"/>
                </a:solidFill>
              </a:rPr>
              <a:t>) and keywords in the title, abstract or text. Howlett, Trivedi, Troop, and </a:t>
            </a:r>
            <a:r>
              <a:rPr lang="en-GB" sz="600" dirty="0" err="1">
                <a:solidFill>
                  <a:schemeClr val="bg1"/>
                </a:solidFill>
              </a:rPr>
              <a:t>Chater</a:t>
            </a:r>
            <a:r>
              <a:rPr lang="en-GB" sz="600" dirty="0">
                <a:solidFill>
                  <a:schemeClr val="bg1"/>
                </a:solidFill>
              </a:rPr>
              <a:t> (2015) contains full terms.</a:t>
            </a:r>
          </a:p>
          <a:p>
            <a:pPr>
              <a:lnSpc>
                <a:spcPct val="150000"/>
              </a:lnSpc>
            </a:pPr>
            <a:endParaRPr lang="en-GB" sz="300" dirty="0">
              <a:solidFill>
                <a:schemeClr val="bg1"/>
              </a:solidFill>
            </a:endParaRPr>
          </a:p>
          <a:p>
            <a:pPr>
              <a:lnSpc>
                <a:spcPct val="150000"/>
              </a:lnSpc>
            </a:pPr>
            <a:r>
              <a:rPr lang="en-GB" sz="600" b="1" dirty="0">
                <a:solidFill>
                  <a:schemeClr val="bg1"/>
                </a:solidFill>
              </a:rPr>
              <a:t>Selection Process</a:t>
            </a:r>
            <a:r>
              <a:rPr lang="en-GB" sz="600" dirty="0">
                <a:solidFill>
                  <a:schemeClr val="bg1"/>
                </a:solidFill>
              </a:rPr>
              <a:t>: One reviewer </a:t>
            </a:r>
            <a:r>
              <a:rPr lang="en-GB" sz="600">
                <a:solidFill>
                  <a:schemeClr val="bg1"/>
                </a:solidFill>
              </a:rPr>
              <a:t>screened </a:t>
            </a:r>
            <a:r>
              <a:rPr lang="en-GB" sz="600" smtClean="0">
                <a:solidFill>
                  <a:schemeClr val="bg1"/>
                </a:solidFill>
              </a:rPr>
              <a:t>records </a:t>
            </a:r>
            <a:r>
              <a:rPr lang="en-GB" sz="600" dirty="0">
                <a:solidFill>
                  <a:schemeClr val="bg1"/>
                </a:solidFill>
              </a:rPr>
              <a:t>by title and abstract for all eligibility criteria. A second reviewer then screened a random 10%. Full text versions of all potentially relevant studies were then reviewed independently by two reviewers.</a:t>
            </a:r>
          </a:p>
          <a:p>
            <a:pPr>
              <a:lnSpc>
                <a:spcPct val="150000"/>
              </a:lnSpc>
            </a:pPr>
            <a:endParaRPr lang="en-GB" sz="300" dirty="0">
              <a:solidFill>
                <a:schemeClr val="bg1"/>
              </a:solidFill>
            </a:endParaRPr>
          </a:p>
          <a:p>
            <a:pPr>
              <a:lnSpc>
                <a:spcPct val="150000"/>
              </a:lnSpc>
            </a:pPr>
            <a:r>
              <a:rPr lang="en-GB" sz="600" b="1" dirty="0">
                <a:solidFill>
                  <a:schemeClr val="bg1"/>
                </a:solidFill>
              </a:rPr>
              <a:t>Data Extraction</a:t>
            </a:r>
            <a:r>
              <a:rPr lang="en-GB" sz="600" dirty="0">
                <a:solidFill>
                  <a:schemeClr val="bg1"/>
                </a:solidFill>
              </a:rPr>
              <a:t>: Data from the  final 20 studies was extracted into a data extraction form independently by two authors using the following categories: General (e.g. type of publication); Study characteristics (e.g. inclusion criteria);</a:t>
            </a:r>
            <a:r>
              <a:rPr lang="en-GB" sz="600" i="1" dirty="0">
                <a:solidFill>
                  <a:schemeClr val="bg1"/>
                </a:solidFill>
              </a:rPr>
              <a:t> </a:t>
            </a:r>
            <a:r>
              <a:rPr lang="en-GB" sz="600" dirty="0">
                <a:solidFill>
                  <a:schemeClr val="bg1"/>
                </a:solidFill>
              </a:rPr>
              <a:t>Participants (e.g. baseline characteristics);</a:t>
            </a:r>
            <a:r>
              <a:rPr lang="en-GB" sz="600" i="1" dirty="0">
                <a:solidFill>
                  <a:schemeClr val="bg1"/>
                </a:solidFill>
              </a:rPr>
              <a:t> </a:t>
            </a:r>
            <a:r>
              <a:rPr lang="en-GB" sz="600" dirty="0">
                <a:solidFill>
                  <a:schemeClr val="bg1"/>
                </a:solidFill>
              </a:rPr>
              <a:t>Intervention features (e.g. intervention setting); Measurement description (e.g. unit of measurement, follow-up length).</a:t>
            </a:r>
          </a:p>
          <a:p>
            <a:pPr>
              <a:lnSpc>
                <a:spcPct val="150000"/>
              </a:lnSpc>
            </a:pPr>
            <a:endParaRPr lang="en-GB" sz="300" dirty="0">
              <a:solidFill>
                <a:schemeClr val="bg1"/>
              </a:solidFill>
            </a:endParaRPr>
          </a:p>
          <a:p>
            <a:pPr>
              <a:lnSpc>
                <a:spcPct val="150000"/>
              </a:lnSpc>
            </a:pPr>
            <a:r>
              <a:rPr lang="en-GB" sz="600" b="1" dirty="0">
                <a:solidFill>
                  <a:schemeClr val="bg1"/>
                </a:solidFill>
              </a:rPr>
              <a:t>Outcomes</a:t>
            </a:r>
            <a:r>
              <a:rPr lang="en-GB" sz="600" dirty="0">
                <a:solidFill>
                  <a:schemeClr val="bg1"/>
                </a:solidFill>
              </a:rPr>
              <a:t>: The primary outcomes were PA and SB. PA outcomes included pedometer steps, accelerometer data, cardiorespiratory fitness, self-report walking, moderate and/or vigorous activity. SB outcomes included sedentary time using accelerometers and self-reported sitting. </a:t>
            </a:r>
          </a:p>
        </p:txBody>
      </p:sp>
      <p:sp>
        <p:nvSpPr>
          <p:cNvPr id="13" name="TextBox 12"/>
          <p:cNvSpPr txBox="1"/>
          <p:nvPr/>
        </p:nvSpPr>
        <p:spPr>
          <a:xfrm>
            <a:off x="3386173" y="733402"/>
            <a:ext cx="3386137" cy="1773385"/>
          </a:xfrm>
          <a:prstGeom prst="rect">
            <a:avLst/>
          </a:prstGeom>
          <a:solidFill>
            <a:schemeClr val="tx1">
              <a:alpha val="50000"/>
            </a:schemeClr>
          </a:solidFill>
        </p:spPr>
        <p:txBody>
          <a:bodyPr wrap="square" lIns="20967" tIns="10484" rIns="20967" bIns="10484" rtlCol="0">
            <a:spAutoFit/>
          </a:bodyPr>
          <a:lstStyle/>
          <a:p>
            <a:pPr>
              <a:lnSpc>
                <a:spcPct val="150000"/>
              </a:lnSpc>
            </a:pPr>
            <a:r>
              <a:rPr lang="en-GB" sz="600" b="1" dirty="0">
                <a:solidFill>
                  <a:schemeClr val="bg1"/>
                </a:solidFill>
              </a:rPr>
              <a:t>Risk of bias</a:t>
            </a:r>
            <a:r>
              <a:rPr lang="en-GB" sz="600" dirty="0">
                <a:solidFill>
                  <a:schemeClr val="bg1"/>
                </a:solidFill>
              </a:rPr>
              <a:t>: Two reviewers independently assessed the methodological quality of the studies using the Cochrane tool for assessing risk of bias (Higgins et al., 2011). </a:t>
            </a:r>
          </a:p>
          <a:p>
            <a:pPr>
              <a:lnSpc>
                <a:spcPct val="150000"/>
              </a:lnSpc>
            </a:pPr>
            <a:endParaRPr lang="en-GB" sz="300" b="1" dirty="0">
              <a:solidFill>
                <a:schemeClr val="bg1"/>
              </a:solidFill>
            </a:endParaRPr>
          </a:p>
          <a:p>
            <a:pPr>
              <a:lnSpc>
                <a:spcPct val="150000"/>
              </a:lnSpc>
            </a:pPr>
            <a:r>
              <a:rPr lang="en-GB" sz="600" b="1" dirty="0">
                <a:solidFill>
                  <a:schemeClr val="bg1"/>
                </a:solidFill>
              </a:rPr>
              <a:t>Data Synthesis</a:t>
            </a:r>
            <a:r>
              <a:rPr lang="en-GB" sz="600" dirty="0">
                <a:solidFill>
                  <a:schemeClr val="bg1"/>
                </a:solidFill>
              </a:rPr>
              <a:t>: We are in the process of conducting a meta-analysis to calculate pooled effect sizes across studies for physical activity and sedentary behaviour. Meta-regression will also investigate differences in effectiveness according to number and type of BCTs (Martin, </a:t>
            </a:r>
            <a:r>
              <a:rPr lang="en-GB" sz="600" dirty="0" err="1">
                <a:solidFill>
                  <a:schemeClr val="bg1"/>
                </a:solidFill>
              </a:rPr>
              <a:t>Chater</a:t>
            </a:r>
            <a:r>
              <a:rPr lang="en-GB" sz="600" dirty="0">
                <a:solidFill>
                  <a:schemeClr val="bg1"/>
                </a:solidFill>
              </a:rPr>
              <a:t>, &amp; </a:t>
            </a:r>
            <a:r>
              <a:rPr lang="en-GB" sz="600" dirty="0" err="1">
                <a:solidFill>
                  <a:schemeClr val="bg1"/>
                </a:solidFill>
              </a:rPr>
              <a:t>Lorencatto</a:t>
            </a:r>
            <a:r>
              <a:rPr lang="en-GB" sz="600" dirty="0">
                <a:solidFill>
                  <a:schemeClr val="bg1"/>
                </a:solidFill>
              </a:rPr>
              <a:t>, 2013). </a:t>
            </a:r>
          </a:p>
          <a:p>
            <a:pPr>
              <a:lnSpc>
                <a:spcPct val="150000"/>
              </a:lnSpc>
            </a:pPr>
            <a:endParaRPr lang="en-GB" sz="300" b="1" dirty="0">
              <a:solidFill>
                <a:schemeClr val="bg1"/>
              </a:solidFill>
            </a:endParaRPr>
          </a:p>
          <a:p>
            <a:pPr>
              <a:lnSpc>
                <a:spcPct val="150000"/>
              </a:lnSpc>
            </a:pPr>
            <a:r>
              <a:rPr lang="en-GB" sz="600" b="1" dirty="0">
                <a:solidFill>
                  <a:schemeClr val="bg1"/>
                </a:solidFill>
              </a:rPr>
              <a:t>Subgroups and Sensitivity Analysis</a:t>
            </a:r>
            <a:r>
              <a:rPr lang="en-GB" sz="600" dirty="0">
                <a:solidFill>
                  <a:schemeClr val="bg1"/>
                </a:solidFill>
              </a:rPr>
              <a:t>: Analysis by subgroups will include the following: type of PA measurement (objective vs subjective); theoretical basis; targeting single versus multiple health behaviours. Sensitivity analysis will determine the effects of studies with a high risk of bias on the overall results.</a:t>
            </a:r>
          </a:p>
          <a:p>
            <a:pPr>
              <a:lnSpc>
                <a:spcPct val="150000"/>
              </a:lnSpc>
            </a:pPr>
            <a:endParaRPr lang="en-GB" sz="300" dirty="0">
              <a:solidFill>
                <a:schemeClr val="bg1"/>
              </a:solidFill>
            </a:endParaRPr>
          </a:p>
          <a:p>
            <a:pPr>
              <a:lnSpc>
                <a:spcPct val="150000"/>
              </a:lnSpc>
            </a:pPr>
            <a:r>
              <a:rPr lang="en-GB" sz="600" b="1" dirty="0">
                <a:solidFill>
                  <a:schemeClr val="bg1"/>
                </a:solidFill>
              </a:rPr>
              <a:t>Confidence in Cumulative Evidence: </a:t>
            </a:r>
            <a:r>
              <a:rPr lang="en-GB" sz="600" dirty="0">
                <a:solidFill>
                  <a:schemeClr val="bg1"/>
                </a:solidFill>
              </a:rPr>
              <a:t>The quality of evidence for primary outcomes is being assessed using the Grading of Recommendations Assessment, Development and Evaluation guidelines which includes the following domains: design; study limitations; consistency; directness; precision and publication bias.</a:t>
            </a:r>
          </a:p>
        </p:txBody>
      </p:sp>
      <p:grpSp>
        <p:nvGrpSpPr>
          <p:cNvPr id="2" name="Group 1"/>
          <p:cNvGrpSpPr/>
          <p:nvPr/>
        </p:nvGrpSpPr>
        <p:grpSpPr>
          <a:xfrm>
            <a:off x="3386172" y="2603541"/>
            <a:ext cx="3386137" cy="3285563"/>
            <a:chOff x="15446106" y="16415792"/>
            <a:chExt cx="13681519" cy="14264515"/>
          </a:xfrm>
        </p:grpSpPr>
        <p:sp>
          <p:nvSpPr>
            <p:cNvPr id="14" name="TextBox 13"/>
            <p:cNvSpPr txBox="1"/>
            <p:nvPr/>
          </p:nvSpPr>
          <p:spPr>
            <a:xfrm>
              <a:off x="15446106" y="16415792"/>
              <a:ext cx="13681519" cy="14264515"/>
            </a:xfrm>
            <a:prstGeom prst="rect">
              <a:avLst/>
            </a:prstGeom>
            <a:solidFill>
              <a:schemeClr val="tx1">
                <a:alpha val="50000"/>
              </a:schemeClr>
            </a:solidFill>
            <a:ln w="12700">
              <a:noFill/>
            </a:ln>
          </p:spPr>
          <p:txBody>
            <a:bodyPr wrap="square" rtlCol="0">
              <a:spAutoFit/>
            </a:bodyPr>
            <a:lstStyle/>
            <a:p>
              <a:pPr>
                <a:lnSpc>
                  <a:spcPct val="150000"/>
                </a:lnSpc>
              </a:pPr>
              <a:r>
                <a:rPr lang="en-GB" sz="600" dirty="0">
                  <a:solidFill>
                    <a:schemeClr val="bg1"/>
                  </a:solidFill>
                </a:rPr>
                <a:t>Figure 1 presents the PRISMA diagram of literature search results.</a:t>
              </a:r>
              <a:endParaRPr lang="en-GB" sz="600" dirty="0"/>
            </a:p>
            <a:p>
              <a:r>
                <a:rPr lang="en-GB" sz="600" dirty="0"/>
                <a:t>  </a:t>
              </a:r>
            </a:p>
            <a:p>
              <a:r>
                <a:rPr lang="en-GB" sz="600" dirty="0"/>
                <a:t> </a:t>
              </a:r>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600" dirty="0"/>
            </a:p>
            <a:p>
              <a:endParaRPr lang="en-GB" sz="500" dirty="0">
                <a:solidFill>
                  <a:schemeClr val="bg1"/>
                </a:solidFill>
              </a:endParaRPr>
            </a:p>
            <a:p>
              <a:endParaRPr lang="en-GB" sz="500" dirty="0">
                <a:solidFill>
                  <a:schemeClr val="bg1"/>
                </a:solidFill>
              </a:endParaRPr>
            </a:p>
            <a:p>
              <a:endParaRPr lang="en-GB" sz="500" dirty="0">
                <a:solidFill>
                  <a:schemeClr val="bg1"/>
                </a:solidFill>
              </a:endParaRPr>
            </a:p>
            <a:p>
              <a:endParaRPr lang="en-GB" sz="500" dirty="0">
                <a:solidFill>
                  <a:schemeClr val="bg1"/>
                </a:solidFill>
              </a:endParaRPr>
            </a:p>
            <a:p>
              <a:endParaRPr lang="en-GB" sz="500" dirty="0">
                <a:solidFill>
                  <a:schemeClr val="bg1"/>
                </a:solidFill>
              </a:endParaRPr>
            </a:p>
            <a:p>
              <a:endParaRPr lang="en-GB" sz="500" dirty="0">
                <a:solidFill>
                  <a:schemeClr val="bg1"/>
                </a:solidFill>
              </a:endParaRPr>
            </a:p>
            <a:p>
              <a:endParaRPr lang="en-GB" sz="600" dirty="0">
                <a:solidFill>
                  <a:schemeClr val="bg1"/>
                </a:solidFill>
              </a:endParaRPr>
            </a:p>
            <a:p>
              <a:endParaRPr lang="en-GB" sz="600" dirty="0">
                <a:solidFill>
                  <a:schemeClr val="bg1"/>
                </a:solidFill>
              </a:endParaRPr>
            </a:p>
            <a:p>
              <a:endParaRPr lang="en-GB" sz="600" dirty="0">
                <a:solidFill>
                  <a:schemeClr val="bg1"/>
                </a:solidFill>
              </a:endParaRPr>
            </a:p>
            <a:p>
              <a:endParaRPr lang="en-GB" sz="600" dirty="0">
                <a:solidFill>
                  <a:schemeClr val="bg1"/>
                </a:solidFill>
              </a:endParaRPr>
            </a:p>
            <a:p>
              <a:pPr>
                <a:lnSpc>
                  <a:spcPct val="150000"/>
                </a:lnSpc>
              </a:pPr>
              <a:r>
                <a:rPr lang="en-GB" sz="600" dirty="0">
                  <a:solidFill>
                    <a:schemeClr val="bg1"/>
                  </a:solidFill>
                </a:rPr>
                <a:t>Figure 1. PRISMA diagram of literature search results.</a:t>
              </a:r>
              <a:endParaRPr lang="en-GB" sz="600" dirty="0"/>
            </a:p>
          </p:txBody>
        </p:sp>
        <p:sp>
          <p:nvSpPr>
            <p:cNvPr id="15" name="Rectangle 14"/>
            <p:cNvSpPr/>
            <p:nvPr/>
          </p:nvSpPr>
          <p:spPr>
            <a:xfrm>
              <a:off x="16872543" y="17384456"/>
              <a:ext cx="4039979" cy="1188132"/>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14927 records identified through database searching</a:t>
              </a:r>
            </a:p>
          </p:txBody>
        </p:sp>
        <p:sp>
          <p:nvSpPr>
            <p:cNvPr id="18" name="Rectangle 17"/>
            <p:cNvSpPr/>
            <p:nvPr/>
          </p:nvSpPr>
          <p:spPr>
            <a:xfrm>
              <a:off x="16798832" y="19452344"/>
              <a:ext cx="4480861" cy="790020"/>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10622 records screened</a:t>
              </a:r>
            </a:p>
          </p:txBody>
        </p:sp>
        <p:sp>
          <p:nvSpPr>
            <p:cNvPr id="19" name="Rectangle 18"/>
            <p:cNvSpPr/>
            <p:nvPr/>
          </p:nvSpPr>
          <p:spPr>
            <a:xfrm>
              <a:off x="16805258" y="21216401"/>
              <a:ext cx="4480861" cy="936104"/>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209 full-text articles assessed for eligibility</a:t>
              </a:r>
            </a:p>
          </p:txBody>
        </p:sp>
        <p:sp>
          <p:nvSpPr>
            <p:cNvPr id="20" name="Rectangle 19"/>
            <p:cNvSpPr/>
            <p:nvPr/>
          </p:nvSpPr>
          <p:spPr>
            <a:xfrm>
              <a:off x="16792405" y="23341555"/>
              <a:ext cx="4493715" cy="936104"/>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18 studies remaining</a:t>
              </a:r>
            </a:p>
          </p:txBody>
        </p:sp>
        <p:sp>
          <p:nvSpPr>
            <p:cNvPr id="21" name="Rectangle 20"/>
            <p:cNvSpPr/>
            <p:nvPr/>
          </p:nvSpPr>
          <p:spPr>
            <a:xfrm>
              <a:off x="16739363" y="25354335"/>
              <a:ext cx="4546756" cy="1080119"/>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20 studies included in the narrative synthesis</a:t>
              </a:r>
            </a:p>
          </p:txBody>
        </p:sp>
        <p:sp>
          <p:nvSpPr>
            <p:cNvPr id="22" name="Rectangle 21"/>
            <p:cNvSpPr/>
            <p:nvPr/>
          </p:nvSpPr>
          <p:spPr>
            <a:xfrm>
              <a:off x="22801702" y="19681697"/>
              <a:ext cx="3953698" cy="976669"/>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10413 records excluded by title and abstract</a:t>
              </a:r>
            </a:p>
          </p:txBody>
        </p:sp>
        <p:sp>
          <p:nvSpPr>
            <p:cNvPr id="23" name="Rectangle 22"/>
            <p:cNvSpPr/>
            <p:nvPr/>
          </p:nvSpPr>
          <p:spPr>
            <a:xfrm>
              <a:off x="22801706" y="20922739"/>
              <a:ext cx="5909959" cy="3354219"/>
            </a:xfrm>
            <a:prstGeom prst="rect">
              <a:avLst/>
            </a:prstGeom>
            <a:ln w="12700">
              <a:noFill/>
            </a:ln>
          </p:spPr>
          <p:style>
            <a:lnRef idx="2">
              <a:schemeClr val="accent1"/>
            </a:lnRef>
            <a:fillRef idx="1">
              <a:schemeClr val="lt1"/>
            </a:fillRef>
            <a:effectRef idx="0">
              <a:schemeClr val="accent1"/>
            </a:effectRef>
            <a:fontRef idx="minor">
              <a:schemeClr val="dk1"/>
            </a:fontRef>
          </p:style>
          <p:txBody>
            <a:bodyPr rtlCol="0" anchor="ctr"/>
            <a:lstStyle/>
            <a:p>
              <a:pPr algn="ctr"/>
              <a:r>
                <a:rPr lang="en-GB" sz="600" dirty="0"/>
                <a:t>189 full-text articles excluded:</a:t>
              </a:r>
            </a:p>
            <a:p>
              <a:pPr algn="ctr"/>
              <a:r>
                <a:rPr lang="en-GB" sz="600" dirty="0"/>
                <a:t>Active participants: </a:t>
              </a:r>
              <a:r>
                <a:rPr lang="en-GB" sz="600" i="1" dirty="0"/>
                <a:t>n</a:t>
              </a:r>
              <a:r>
                <a:rPr lang="en-GB" sz="600" dirty="0"/>
                <a:t> = </a:t>
              </a:r>
              <a:r>
                <a:rPr lang="en-GB" sz="600" dirty="0" smtClean="0"/>
                <a:t>49</a:t>
              </a:r>
              <a:endParaRPr lang="en-GB" sz="600" dirty="0"/>
            </a:p>
            <a:p>
              <a:pPr algn="ctr"/>
              <a:r>
                <a:rPr lang="en-GB" sz="600" dirty="0" smtClean="0"/>
                <a:t>Did </a:t>
              </a:r>
              <a:r>
                <a:rPr lang="en-GB" sz="600" dirty="0"/>
                <a:t>not have 6 month follow-up: </a:t>
              </a:r>
              <a:r>
                <a:rPr lang="en-GB" sz="600" i="1" dirty="0"/>
                <a:t>n</a:t>
              </a:r>
              <a:r>
                <a:rPr lang="en-GB" sz="600" dirty="0"/>
                <a:t> = 70</a:t>
              </a:r>
            </a:p>
            <a:p>
              <a:pPr algn="ctr"/>
              <a:r>
                <a:rPr lang="en-GB" sz="600" dirty="0"/>
                <a:t>Ongoing studies: </a:t>
              </a:r>
              <a:r>
                <a:rPr lang="en-GB" sz="600" i="1" dirty="0"/>
                <a:t>n</a:t>
              </a:r>
              <a:r>
                <a:rPr lang="en-GB" sz="600" dirty="0"/>
                <a:t> = 10</a:t>
              </a:r>
            </a:p>
            <a:p>
              <a:pPr algn="ctr"/>
              <a:r>
                <a:rPr lang="en-GB" sz="600" dirty="0"/>
                <a:t>Not an RCT: </a:t>
              </a:r>
              <a:r>
                <a:rPr lang="en-GB" sz="600" i="1" dirty="0"/>
                <a:t>n</a:t>
              </a:r>
              <a:r>
                <a:rPr lang="en-GB" sz="600" dirty="0"/>
                <a:t> = 15</a:t>
              </a:r>
            </a:p>
            <a:p>
              <a:pPr algn="ctr"/>
              <a:r>
                <a:rPr lang="en-GB" sz="600" dirty="0"/>
                <a:t>Duplicate study: </a:t>
              </a:r>
              <a:r>
                <a:rPr lang="en-GB" sz="600" i="1" dirty="0"/>
                <a:t>n</a:t>
              </a:r>
              <a:r>
                <a:rPr lang="en-GB" sz="600" dirty="0"/>
                <a:t> = 20</a:t>
              </a:r>
            </a:p>
            <a:p>
              <a:pPr algn="ctr"/>
              <a:r>
                <a:rPr lang="en-GB" sz="600" dirty="0"/>
                <a:t>Unhealthy participants: </a:t>
              </a:r>
              <a:r>
                <a:rPr lang="en-GB" sz="600" i="1" dirty="0"/>
                <a:t>n</a:t>
              </a:r>
              <a:r>
                <a:rPr lang="en-GB" sz="600" dirty="0"/>
                <a:t> = 13</a:t>
              </a:r>
            </a:p>
            <a:p>
              <a:pPr algn="ctr"/>
              <a:r>
                <a:rPr lang="en-GB" sz="600" dirty="0" smtClean="0"/>
                <a:t>Insufficient </a:t>
              </a:r>
              <a:r>
                <a:rPr lang="en-GB" sz="600" dirty="0"/>
                <a:t>information: </a:t>
              </a:r>
              <a:r>
                <a:rPr lang="en-GB" sz="600" i="1" dirty="0"/>
                <a:t>n</a:t>
              </a:r>
              <a:r>
                <a:rPr lang="en-GB" sz="600" dirty="0"/>
                <a:t> = 13</a:t>
              </a:r>
            </a:p>
          </p:txBody>
        </p:sp>
      </p:grpSp>
      <p:sp>
        <p:nvSpPr>
          <p:cNvPr id="40" name="TextBox 39"/>
          <p:cNvSpPr txBox="1"/>
          <p:nvPr/>
        </p:nvSpPr>
        <p:spPr>
          <a:xfrm>
            <a:off x="3387680" y="8595977"/>
            <a:ext cx="3384629" cy="1239233"/>
          </a:xfrm>
          <a:prstGeom prst="rect">
            <a:avLst/>
          </a:prstGeom>
          <a:solidFill>
            <a:schemeClr val="tx1">
              <a:alpha val="50000"/>
            </a:schemeClr>
          </a:solidFill>
        </p:spPr>
        <p:txBody>
          <a:bodyPr wrap="square" lIns="20967" tIns="10484" rIns="20967" bIns="10484" rtlCol="0">
            <a:spAutoFit/>
          </a:bodyPr>
          <a:lstStyle/>
          <a:p>
            <a:pPr algn="ctr"/>
            <a:r>
              <a:rPr lang="en-GB" sz="700" b="1" dirty="0">
                <a:solidFill>
                  <a:schemeClr val="bg1"/>
                </a:solidFill>
              </a:rPr>
              <a:t>Discussion </a:t>
            </a:r>
            <a:endParaRPr lang="en-GB" sz="700" dirty="0">
              <a:solidFill>
                <a:schemeClr val="bg1"/>
              </a:solidFill>
            </a:endParaRPr>
          </a:p>
          <a:p>
            <a:pPr>
              <a:lnSpc>
                <a:spcPct val="150000"/>
              </a:lnSpc>
            </a:pPr>
            <a:r>
              <a:rPr lang="en-GB" sz="600" dirty="0">
                <a:solidFill>
                  <a:schemeClr val="bg1"/>
                </a:solidFill>
              </a:rPr>
              <a:t>Inactive populations are a key intervention target as they are at risk of a host of negative health outcomes. To date, no review of PA or SB interventions has focused exclusively on inactive populations in RCTs, coded BCTs using the most recent BCT taxonomy v1 or </a:t>
            </a:r>
            <a:r>
              <a:rPr lang="en-GB" sz="600" dirty="0" err="1">
                <a:solidFill>
                  <a:schemeClr val="bg1"/>
                </a:solidFill>
              </a:rPr>
              <a:t>TIDieR</a:t>
            </a:r>
            <a:r>
              <a:rPr lang="en-GB" sz="600" dirty="0">
                <a:solidFill>
                  <a:schemeClr val="bg1"/>
                </a:solidFill>
              </a:rPr>
              <a:t> guidelines. It is important to assess the effectiveness of previous interventions, and to inform future interventions for people with inactive lifestyles before they develop chronic conditions that place such a large burden on individuals and society in terms of personal, social, and economic costs. This review also represents preliminary work for the development and evaluation of a future complex intervention, consistent with the guidelines from the Medical Research Council (Craig, Dieppe, Macintyre, </a:t>
            </a:r>
            <a:r>
              <a:rPr lang="en-GB" sz="600" dirty="0" err="1">
                <a:solidFill>
                  <a:schemeClr val="bg1"/>
                </a:solidFill>
              </a:rPr>
              <a:t>Michie</a:t>
            </a:r>
            <a:r>
              <a:rPr lang="en-GB" sz="600" dirty="0">
                <a:solidFill>
                  <a:schemeClr val="bg1"/>
                </a:solidFill>
              </a:rPr>
              <a:t>, Nazareth, &amp; </a:t>
            </a:r>
            <a:r>
              <a:rPr lang="en-GB" sz="600" dirty="0" err="1">
                <a:solidFill>
                  <a:schemeClr val="bg1"/>
                </a:solidFill>
              </a:rPr>
              <a:t>Petticrew</a:t>
            </a:r>
            <a:r>
              <a:rPr lang="en-GB" sz="600" dirty="0">
                <a:solidFill>
                  <a:schemeClr val="bg1"/>
                </a:solidFill>
              </a:rPr>
              <a:t>, 2008).</a:t>
            </a:r>
          </a:p>
        </p:txBody>
      </p:sp>
      <p:sp>
        <p:nvSpPr>
          <p:cNvPr id="32" name="Rectangle 31"/>
          <p:cNvSpPr/>
          <p:nvPr/>
        </p:nvSpPr>
        <p:spPr>
          <a:xfrm>
            <a:off x="0" y="0"/>
            <a:ext cx="6858000" cy="670652"/>
          </a:xfrm>
          <a:prstGeom prst="rect">
            <a:avLst/>
          </a:prstGeom>
          <a:solidFill>
            <a:srgbClr val="18BAE7"/>
          </a:solidFill>
          <a:ln>
            <a:noFill/>
          </a:ln>
          <a:effectLst/>
        </p:spPr>
        <p:style>
          <a:lnRef idx="1">
            <a:schemeClr val="accent1"/>
          </a:lnRef>
          <a:fillRef idx="3">
            <a:schemeClr val="accent1"/>
          </a:fillRef>
          <a:effectRef idx="2">
            <a:schemeClr val="accent1"/>
          </a:effectRef>
          <a:fontRef idx="minor">
            <a:schemeClr val="lt1"/>
          </a:fontRef>
        </p:style>
        <p:txBody>
          <a:bodyPr lIns="20967" tIns="10484" rIns="20967" bIns="10484" anchor="ctr"/>
          <a:lstStyle/>
          <a:p>
            <a:pPr algn="ctr" defTabSz="119566">
              <a:defRPr/>
            </a:pPr>
            <a:endParaRPr lang="en-GB" sz="400" b="1" dirty="0"/>
          </a:p>
          <a:p>
            <a:pPr algn="ctr" defTabSz="119566">
              <a:defRPr/>
            </a:pPr>
            <a:r>
              <a:rPr lang="en-GB" sz="1000" b="1" dirty="0"/>
              <a:t>What are the most effective behaviour change techniques to promote physical activity  and/or reduce sedentary behaviour </a:t>
            </a:r>
          </a:p>
          <a:p>
            <a:pPr algn="ctr" defTabSz="119566">
              <a:defRPr/>
            </a:pPr>
            <a:r>
              <a:rPr lang="en-GB" sz="1000" b="1" dirty="0"/>
              <a:t>in inactive adults? A systematic review</a:t>
            </a:r>
            <a:br>
              <a:rPr lang="en-GB" sz="1000" b="1" dirty="0"/>
            </a:br>
            <a:r>
              <a:rPr lang="en-GB" sz="800" baseline="30000" dirty="0"/>
              <a:t>1</a:t>
            </a:r>
            <a:r>
              <a:rPr lang="en-GB" sz="800" i="1" dirty="0"/>
              <a:t>Howlett, N., </a:t>
            </a:r>
            <a:r>
              <a:rPr lang="en-GB" sz="800" baseline="30000" dirty="0"/>
              <a:t>2</a:t>
            </a:r>
            <a:r>
              <a:rPr lang="en-GB" sz="800" i="1" dirty="0"/>
              <a:t>Trivedi, D., </a:t>
            </a:r>
            <a:r>
              <a:rPr lang="en-GB" sz="800" baseline="30000" dirty="0"/>
              <a:t>1</a:t>
            </a:r>
            <a:r>
              <a:rPr lang="en-GB" sz="800" i="1" dirty="0"/>
              <a:t>Troop, N., &amp; </a:t>
            </a:r>
            <a:r>
              <a:rPr lang="en-GB" sz="800" baseline="30000" dirty="0"/>
              <a:t>3</a:t>
            </a:r>
            <a:r>
              <a:rPr lang="en-GB" sz="800" i="1" dirty="0"/>
              <a:t>Chater A</a:t>
            </a:r>
            <a:r>
              <a:rPr lang="en-GB" sz="700" i="1" dirty="0"/>
              <a:t>.</a:t>
            </a:r>
            <a:endParaRPr lang="en-GB" sz="600" i="1" dirty="0"/>
          </a:p>
          <a:p>
            <a:pPr algn="ctr" defTabSz="119566">
              <a:defRPr/>
            </a:pPr>
            <a:endParaRPr lang="en-GB" sz="200" i="1" dirty="0"/>
          </a:p>
          <a:p>
            <a:pPr algn="ctr" defTabSz="119566">
              <a:defRPr/>
            </a:pPr>
            <a:r>
              <a:rPr lang="en-GB" sz="500" baseline="30000" dirty="0"/>
              <a:t>1</a:t>
            </a:r>
            <a:r>
              <a:rPr lang="en-GB" sz="500" dirty="0"/>
              <a:t>Department of Psychology and Sport Sciences, School of Life and Medical Sciences, University of Hertfordshire</a:t>
            </a:r>
            <a:r>
              <a:rPr lang="en-US" sz="500" dirty="0"/>
              <a:t>, UK; </a:t>
            </a:r>
            <a:r>
              <a:rPr lang="en-GB" sz="500" baseline="30000" dirty="0"/>
              <a:t>2</a:t>
            </a:r>
            <a:r>
              <a:rPr lang="en-GB" sz="500" dirty="0"/>
              <a:t>Centre for Research in Primary and Community Care, School of Health and Social Work, University of Hertfordshire</a:t>
            </a:r>
            <a:r>
              <a:rPr lang="en-US" sz="500" dirty="0"/>
              <a:t>, UK; </a:t>
            </a:r>
            <a:r>
              <a:rPr lang="en-GB" sz="500" baseline="30000" dirty="0"/>
              <a:t>3</a:t>
            </a:r>
            <a:r>
              <a:rPr lang="en-GB" sz="500" dirty="0"/>
              <a:t>School of Pharmacy, Centre for Behavioural Medicine, Department of Practice and Policy, University College London, UK</a:t>
            </a:r>
          </a:p>
          <a:p>
            <a:pPr algn="ctr" defTabSz="119566">
              <a:defRPr/>
            </a:pPr>
            <a:endParaRPr lang="en-US" sz="500" dirty="0">
              <a:solidFill>
                <a:schemeClr val="bg1"/>
              </a:solidFill>
            </a:endParaRPr>
          </a:p>
        </p:txBody>
      </p:sp>
      <p:pic>
        <p:nvPicPr>
          <p:cNvPr id="1027" name="Picture 3" descr="C:\Users\nh08acd\Desktop\wordle 3.png"/>
          <p:cNvPicPr>
            <a:picLocks noChangeAspect="1" noChangeArrowheads="1"/>
          </p:cNvPicPr>
          <p:nvPr/>
        </p:nvPicPr>
        <p:blipFill>
          <a:blip r:embed="rId2" cstate="print">
            <a:extLst>
              <a:ext uri="{BEBA8EAE-BF5A-486C-A8C5-ECC9F3942E4B}">
                <a14:imgProps xmlns:a14="http://schemas.microsoft.com/office/drawing/2010/main">
                  <a14:imgLayer r:embed="rId3">
                    <a14:imgEffect>
                      <a14:sharpenSoften amount="20000"/>
                    </a14:imgEffect>
                  </a14:imgLayer>
                </a14:imgProps>
              </a:ext>
              <a:ext uri="{28A0092B-C50C-407E-A947-70E740481C1C}">
                <a14:useLocalDpi xmlns:a14="http://schemas.microsoft.com/office/drawing/2010/main" val="0"/>
              </a:ext>
            </a:extLst>
          </a:blip>
          <a:srcRect/>
          <a:stretch>
            <a:fillRect/>
          </a:stretch>
        </p:blipFill>
        <p:spPr bwMode="auto">
          <a:xfrm>
            <a:off x="67684" y="4272634"/>
            <a:ext cx="3232543" cy="1688478"/>
          </a:xfrm>
          <a:prstGeom prst="rect">
            <a:avLst/>
          </a:prstGeom>
          <a:solidFill>
            <a:schemeClr val="tx1"/>
          </a:solidFill>
        </p:spPr>
      </p:pic>
      <p:cxnSp>
        <p:nvCxnSpPr>
          <p:cNvPr id="44" name="Straight Arrow Connector 43"/>
          <p:cNvCxnSpPr/>
          <p:nvPr/>
        </p:nvCxnSpPr>
        <p:spPr>
          <a:xfrm>
            <a:off x="4244441" y="3969893"/>
            <a:ext cx="0" cy="2797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p:nvPr/>
        </p:nvCxnSpPr>
        <p:spPr>
          <a:xfrm>
            <a:off x="4247238" y="3569985"/>
            <a:ext cx="959424"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7" name="Rectangle 46"/>
          <p:cNvSpPr/>
          <p:nvPr/>
        </p:nvSpPr>
        <p:spPr>
          <a:xfrm>
            <a:off x="5191710" y="3053437"/>
            <a:ext cx="922790" cy="213543"/>
          </a:xfrm>
          <a:prstGeom prst="rect">
            <a:avLst/>
          </a:prstGeom>
          <a:ln w="12700">
            <a:noFill/>
          </a:ln>
        </p:spPr>
        <p:style>
          <a:lnRef idx="2">
            <a:schemeClr val="accent1"/>
          </a:lnRef>
          <a:fillRef idx="1">
            <a:schemeClr val="lt1"/>
          </a:fillRef>
          <a:effectRef idx="0">
            <a:schemeClr val="accent1"/>
          </a:effectRef>
          <a:fontRef idx="minor">
            <a:schemeClr val="dk1"/>
          </a:fontRef>
        </p:style>
        <p:txBody>
          <a:bodyPr lIns="20967" tIns="10484" rIns="20967" bIns="10484" rtlCol="0" anchor="ctr"/>
          <a:lstStyle/>
          <a:p>
            <a:pPr algn="ctr"/>
            <a:r>
              <a:rPr lang="en-GB" sz="600" dirty="0"/>
              <a:t>4305 duplicates removed</a:t>
            </a:r>
          </a:p>
        </p:txBody>
      </p:sp>
      <p:cxnSp>
        <p:nvCxnSpPr>
          <p:cNvPr id="48" name="Straight Arrow Connector 47"/>
          <p:cNvCxnSpPr/>
          <p:nvPr/>
        </p:nvCxnSpPr>
        <p:spPr>
          <a:xfrm>
            <a:off x="4241611" y="3160209"/>
            <a:ext cx="951933"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p:nvPr/>
        </p:nvCxnSpPr>
        <p:spPr>
          <a:xfrm>
            <a:off x="4239153" y="3125775"/>
            <a:ext cx="0" cy="210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p:nvPr/>
        </p:nvCxnSpPr>
        <p:spPr>
          <a:xfrm>
            <a:off x="4246475" y="4069870"/>
            <a:ext cx="95406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0" name="Straight Arrow Connector 59"/>
          <p:cNvCxnSpPr/>
          <p:nvPr/>
        </p:nvCxnSpPr>
        <p:spPr>
          <a:xfrm>
            <a:off x="4244441" y="4486273"/>
            <a:ext cx="0" cy="25011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1" name="Rectangle 60"/>
          <p:cNvSpPr/>
          <p:nvPr/>
        </p:nvSpPr>
        <p:spPr>
          <a:xfrm>
            <a:off x="3706250" y="5219605"/>
            <a:ext cx="1132200" cy="324320"/>
          </a:xfrm>
          <a:prstGeom prst="rect">
            <a:avLst/>
          </a:prstGeom>
          <a:ln w="12700">
            <a:noFill/>
          </a:ln>
        </p:spPr>
        <p:style>
          <a:lnRef idx="2">
            <a:schemeClr val="accent1"/>
          </a:lnRef>
          <a:fillRef idx="1">
            <a:schemeClr val="lt1"/>
          </a:fillRef>
          <a:effectRef idx="0">
            <a:schemeClr val="accent1"/>
          </a:effectRef>
          <a:fontRef idx="minor">
            <a:schemeClr val="dk1"/>
          </a:fontRef>
        </p:style>
        <p:txBody>
          <a:bodyPr lIns="20967" tIns="10484" rIns="20967" bIns="10484" rtlCol="0" anchor="ctr"/>
          <a:lstStyle/>
          <a:p>
            <a:pPr algn="ctr"/>
            <a:r>
              <a:rPr lang="en-GB" sz="600" dirty="0"/>
              <a:t>14 of the 20 studies were included in the quantitative synthesis (meta-analysis)</a:t>
            </a:r>
          </a:p>
        </p:txBody>
      </p:sp>
      <p:cxnSp>
        <p:nvCxnSpPr>
          <p:cNvPr id="65" name="Straight Arrow Connector 64"/>
          <p:cNvCxnSpPr/>
          <p:nvPr/>
        </p:nvCxnSpPr>
        <p:spPr>
          <a:xfrm>
            <a:off x="4246475" y="4664968"/>
            <a:ext cx="967509"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6" name="Rectangle 65"/>
          <p:cNvSpPr/>
          <p:nvPr/>
        </p:nvSpPr>
        <p:spPr>
          <a:xfrm>
            <a:off x="5215846" y="4586418"/>
            <a:ext cx="1021465" cy="303906"/>
          </a:xfrm>
          <a:prstGeom prst="rect">
            <a:avLst/>
          </a:prstGeom>
          <a:ln w="12700">
            <a:noFill/>
          </a:ln>
        </p:spPr>
        <p:style>
          <a:lnRef idx="2">
            <a:schemeClr val="accent1"/>
          </a:lnRef>
          <a:fillRef idx="1">
            <a:schemeClr val="lt1"/>
          </a:fillRef>
          <a:effectRef idx="0">
            <a:schemeClr val="accent1"/>
          </a:effectRef>
          <a:fontRef idx="minor">
            <a:schemeClr val="dk1"/>
          </a:fontRef>
        </p:style>
        <p:txBody>
          <a:bodyPr lIns="20967" tIns="10484" rIns="20967" bIns="10484" rtlCol="0" anchor="ctr"/>
          <a:lstStyle/>
          <a:p>
            <a:pPr algn="ctr"/>
            <a:r>
              <a:rPr lang="en-GB" sz="600" dirty="0"/>
              <a:t>2 additional records identified through published SRs</a:t>
            </a:r>
          </a:p>
        </p:txBody>
      </p:sp>
      <p:sp>
        <p:nvSpPr>
          <p:cNvPr id="33" name="TextBox 32"/>
          <p:cNvSpPr txBox="1"/>
          <p:nvPr/>
        </p:nvSpPr>
        <p:spPr>
          <a:xfrm>
            <a:off x="3389081" y="5961112"/>
            <a:ext cx="3384629" cy="2537246"/>
          </a:xfrm>
          <a:prstGeom prst="rect">
            <a:avLst/>
          </a:prstGeom>
          <a:solidFill>
            <a:schemeClr val="tx1">
              <a:alpha val="50000"/>
            </a:schemeClr>
          </a:solidFill>
        </p:spPr>
        <p:txBody>
          <a:bodyPr wrap="square" lIns="20967" tIns="10484" rIns="20967" bIns="10484" rtlCol="0">
            <a:spAutoFit/>
          </a:bodyPr>
          <a:lstStyle/>
          <a:p>
            <a:pPr algn="ctr">
              <a:lnSpc>
                <a:spcPct val="150000"/>
              </a:lnSpc>
            </a:pPr>
            <a:r>
              <a:rPr lang="en-GB" sz="700" b="1" dirty="0">
                <a:solidFill>
                  <a:schemeClr val="bg1"/>
                </a:solidFill>
              </a:rPr>
              <a:t>Preliminary Results </a:t>
            </a:r>
          </a:p>
          <a:p>
            <a:pPr>
              <a:lnSpc>
                <a:spcPct val="150000"/>
              </a:lnSpc>
            </a:pPr>
            <a:r>
              <a:rPr lang="en-GB" sz="600" dirty="0">
                <a:solidFill>
                  <a:schemeClr val="bg1"/>
                </a:solidFill>
              </a:rPr>
              <a:t>Data was extracted and risk of bias was coded for all 20 studies – a brief summary is provided below:</a:t>
            </a:r>
          </a:p>
          <a:p>
            <a:pPr>
              <a:lnSpc>
                <a:spcPct val="150000"/>
              </a:lnSpc>
            </a:pPr>
            <a:r>
              <a:rPr lang="en-GB" sz="600" i="1" dirty="0">
                <a:solidFill>
                  <a:schemeClr val="bg1"/>
                </a:solidFill>
              </a:rPr>
              <a:t>Mean age of participants: </a:t>
            </a:r>
            <a:r>
              <a:rPr lang="en-GB" sz="600" dirty="0">
                <a:solidFill>
                  <a:schemeClr val="bg1"/>
                </a:solidFill>
              </a:rPr>
              <a:t>50.39 for intervention participants and 50.49 for control participants</a:t>
            </a:r>
          </a:p>
          <a:p>
            <a:pPr>
              <a:lnSpc>
                <a:spcPct val="150000"/>
              </a:lnSpc>
            </a:pPr>
            <a:r>
              <a:rPr lang="en-GB" sz="600" i="1" dirty="0">
                <a:solidFill>
                  <a:schemeClr val="bg1"/>
                </a:solidFill>
              </a:rPr>
              <a:t>Sex of participants: </a:t>
            </a:r>
            <a:r>
              <a:rPr lang="en-GB" sz="600" dirty="0">
                <a:solidFill>
                  <a:schemeClr val="bg1"/>
                </a:solidFill>
              </a:rPr>
              <a:t>78% female in the intervention and 77% control conditions.</a:t>
            </a:r>
          </a:p>
          <a:p>
            <a:pPr>
              <a:lnSpc>
                <a:spcPct val="150000"/>
              </a:lnSpc>
            </a:pPr>
            <a:r>
              <a:rPr lang="en-GB" sz="600" i="1" dirty="0">
                <a:solidFill>
                  <a:schemeClr val="bg1"/>
                </a:solidFill>
              </a:rPr>
              <a:t>Sample sizes: </a:t>
            </a:r>
            <a:r>
              <a:rPr lang="en-GB" sz="600" dirty="0">
                <a:solidFill>
                  <a:schemeClr val="bg1"/>
                </a:solidFill>
              </a:rPr>
              <a:t>126 participants for intervention (2526 total) and 144 for control conditions (2884 total)</a:t>
            </a:r>
          </a:p>
          <a:p>
            <a:pPr>
              <a:lnSpc>
                <a:spcPct val="150000"/>
              </a:lnSpc>
            </a:pPr>
            <a:r>
              <a:rPr lang="en-GB" sz="600" i="1" dirty="0">
                <a:solidFill>
                  <a:schemeClr val="bg1"/>
                </a:solidFill>
              </a:rPr>
              <a:t>Mean BMI of participants:  </a:t>
            </a:r>
            <a:r>
              <a:rPr lang="en-GB" sz="600" dirty="0">
                <a:solidFill>
                  <a:schemeClr val="bg1"/>
                </a:solidFill>
              </a:rPr>
              <a:t>28.65 for the intervention conditions and 28.49 for the control conditions.</a:t>
            </a:r>
          </a:p>
          <a:p>
            <a:pPr>
              <a:lnSpc>
                <a:spcPct val="150000"/>
              </a:lnSpc>
            </a:pPr>
            <a:r>
              <a:rPr lang="en-GB" sz="600" i="1" dirty="0">
                <a:solidFill>
                  <a:schemeClr val="bg1"/>
                </a:solidFill>
              </a:rPr>
              <a:t>Mean duration of intervention: </a:t>
            </a:r>
            <a:r>
              <a:rPr lang="en-GB" sz="600" dirty="0">
                <a:solidFill>
                  <a:schemeClr val="bg1"/>
                </a:solidFill>
              </a:rPr>
              <a:t>21 weeks, with a range from 7 to 52 weeks.</a:t>
            </a:r>
            <a:endParaRPr lang="en-GB" sz="600" i="1" dirty="0">
              <a:solidFill>
                <a:schemeClr val="bg1"/>
              </a:solidFill>
            </a:endParaRPr>
          </a:p>
          <a:p>
            <a:pPr>
              <a:lnSpc>
                <a:spcPct val="150000"/>
              </a:lnSpc>
            </a:pPr>
            <a:r>
              <a:rPr lang="en-GB" sz="600" i="1" dirty="0">
                <a:solidFill>
                  <a:schemeClr val="bg1"/>
                </a:solidFill>
              </a:rPr>
              <a:t>Mean duration of follow-up: </a:t>
            </a:r>
            <a:r>
              <a:rPr lang="en-GB" sz="600" dirty="0">
                <a:solidFill>
                  <a:schemeClr val="bg1"/>
                </a:solidFill>
              </a:rPr>
              <a:t>43 weeks, with a range from 24 to 121 weeks post-intervention.</a:t>
            </a:r>
            <a:endParaRPr lang="en-GB" sz="600" i="1" dirty="0">
              <a:solidFill>
                <a:schemeClr val="bg1"/>
              </a:solidFill>
            </a:endParaRPr>
          </a:p>
          <a:p>
            <a:pPr>
              <a:lnSpc>
                <a:spcPct val="150000"/>
              </a:lnSpc>
            </a:pPr>
            <a:r>
              <a:rPr lang="en-GB" sz="600" i="1" dirty="0">
                <a:solidFill>
                  <a:schemeClr val="bg1"/>
                </a:solidFill>
              </a:rPr>
              <a:t>Mean attrition rates at follow-up: </a:t>
            </a:r>
            <a:r>
              <a:rPr lang="en-GB" sz="600" dirty="0">
                <a:solidFill>
                  <a:schemeClr val="bg1"/>
                </a:solidFill>
              </a:rPr>
              <a:t>30.73% in the intervention and 28.58% in the control conditions.</a:t>
            </a:r>
            <a:endParaRPr lang="en-GB" sz="600" i="1" dirty="0">
              <a:solidFill>
                <a:schemeClr val="bg1"/>
              </a:solidFill>
            </a:endParaRPr>
          </a:p>
          <a:p>
            <a:pPr>
              <a:lnSpc>
                <a:spcPct val="150000"/>
              </a:lnSpc>
            </a:pPr>
            <a:r>
              <a:rPr lang="en-GB" sz="600" i="1" dirty="0">
                <a:solidFill>
                  <a:schemeClr val="bg1"/>
                </a:solidFill>
              </a:rPr>
              <a:t>Behaviours targeted: </a:t>
            </a:r>
            <a:r>
              <a:rPr lang="en-GB" sz="600" dirty="0">
                <a:solidFill>
                  <a:schemeClr val="bg1"/>
                </a:solidFill>
              </a:rPr>
              <a:t>PA only (16), PA and SB (2), PA and diet (1), PA, diet and smoking (1).</a:t>
            </a:r>
          </a:p>
          <a:p>
            <a:pPr marL="1849554">
              <a:lnSpc>
                <a:spcPct val="150000"/>
              </a:lnSpc>
              <a:tabLst>
                <a:tab pos="1849554" algn="l"/>
              </a:tabLst>
            </a:pPr>
            <a:r>
              <a:rPr lang="en-GB" sz="600" dirty="0" smtClean="0">
                <a:solidFill>
                  <a:schemeClr val="bg1"/>
                </a:solidFill>
              </a:rPr>
              <a:t>The </a:t>
            </a:r>
            <a:r>
              <a:rPr lang="en-GB" sz="600" dirty="0">
                <a:solidFill>
                  <a:schemeClr val="bg1"/>
                </a:solidFill>
              </a:rPr>
              <a:t>risk of bias coding showed that many of the</a:t>
            </a:r>
          </a:p>
          <a:p>
            <a:pPr marL="1849554">
              <a:lnSpc>
                <a:spcPct val="150000"/>
              </a:lnSpc>
              <a:tabLst>
                <a:tab pos="1849554" algn="l"/>
              </a:tabLst>
            </a:pPr>
            <a:r>
              <a:rPr lang="en-GB" sz="600" dirty="0">
                <a:solidFill>
                  <a:schemeClr val="bg1"/>
                </a:solidFill>
              </a:rPr>
              <a:t>studies did not provide sufficient information</a:t>
            </a:r>
          </a:p>
          <a:p>
            <a:pPr marL="1849554">
              <a:lnSpc>
                <a:spcPct val="150000"/>
              </a:lnSpc>
              <a:tabLst>
                <a:tab pos="1849554" algn="l"/>
              </a:tabLst>
            </a:pPr>
            <a:r>
              <a:rPr lang="en-GB" sz="600" dirty="0">
                <a:solidFill>
                  <a:schemeClr val="bg1"/>
                </a:solidFill>
              </a:rPr>
              <a:t>represented by yellow bars. Random sequence  </a:t>
            </a:r>
          </a:p>
          <a:p>
            <a:pPr marL="1849554">
              <a:lnSpc>
                <a:spcPct val="150000"/>
              </a:lnSpc>
              <a:tabLst>
                <a:tab pos="1849554" algn="l"/>
              </a:tabLst>
            </a:pPr>
            <a:r>
              <a:rPr lang="en-GB" sz="600" dirty="0">
                <a:solidFill>
                  <a:schemeClr val="bg1"/>
                </a:solidFill>
              </a:rPr>
              <a:t>generation and incomplete outcome data (post and  follow-up) showed the lowest risk of bias. Blinding  of participants, selective reporting, and ‘other’  showed the highest risk of bias.                               </a:t>
            </a:r>
          </a:p>
          <a:p>
            <a:pPr>
              <a:lnSpc>
                <a:spcPct val="150000"/>
              </a:lnSpc>
            </a:pPr>
            <a:r>
              <a:rPr lang="en-GB" sz="600" dirty="0">
                <a:solidFill>
                  <a:schemeClr val="bg1"/>
                </a:solidFill>
              </a:rPr>
              <a:t>Figure 2. Risk of bias summary </a:t>
            </a:r>
          </a:p>
        </p:txBody>
      </p:sp>
      <p:pic>
        <p:nvPicPr>
          <p:cNvPr id="34" name="Picture 33"/>
          <p:cNvPicPr/>
          <p:nvPr/>
        </p:nvPicPr>
        <p:blipFill>
          <a:blip r:embed="rId4"/>
          <a:stretch>
            <a:fillRect/>
          </a:stretch>
        </p:blipFill>
        <p:spPr>
          <a:xfrm>
            <a:off x="3437830" y="7370932"/>
            <a:ext cx="1762711" cy="966444"/>
          </a:xfrm>
          <a:prstGeom prst="rect">
            <a:avLst/>
          </a:prstGeom>
        </p:spPr>
      </p:pic>
      <p:cxnSp>
        <p:nvCxnSpPr>
          <p:cNvPr id="39" name="Straight Arrow Connector 38"/>
          <p:cNvCxnSpPr/>
          <p:nvPr/>
        </p:nvCxnSpPr>
        <p:spPr>
          <a:xfrm>
            <a:off x="4244441" y="3525683"/>
            <a:ext cx="0" cy="210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p:nvPr/>
        </p:nvCxnSpPr>
        <p:spPr>
          <a:xfrm>
            <a:off x="4244441" y="5002989"/>
            <a:ext cx="0" cy="21093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45900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0" y="0"/>
            <a:ext cx="6858000" cy="920595"/>
          </a:xfrm>
          <a:prstGeom prst="rect">
            <a:avLst/>
          </a:prstGeom>
          <a:solidFill>
            <a:srgbClr val="18BAE7"/>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defTabSz="119566">
              <a:defRPr/>
            </a:pPr>
            <a:endParaRPr lang="en-GB" sz="400" b="1" dirty="0"/>
          </a:p>
          <a:p>
            <a:pPr defTabSz="119566">
              <a:defRPr/>
            </a:pPr>
            <a:r>
              <a:rPr lang="en-GB" sz="1000" b="1" dirty="0"/>
              <a:t>What are the most effective behaviour change techniques to promote physical activity  and/or reduce sedentary behaviour </a:t>
            </a:r>
          </a:p>
          <a:p>
            <a:pPr defTabSz="119566">
              <a:defRPr/>
            </a:pPr>
            <a:r>
              <a:rPr lang="en-GB" sz="1000" b="1" dirty="0"/>
              <a:t>in inactive adults? A systematic review</a:t>
            </a:r>
            <a:br>
              <a:rPr lang="en-GB" sz="1000" b="1" dirty="0"/>
            </a:br>
            <a:r>
              <a:rPr lang="en-GB" sz="800" baseline="30000" dirty="0"/>
              <a:t>1</a:t>
            </a:r>
            <a:r>
              <a:rPr lang="en-GB" sz="800" i="1" dirty="0"/>
              <a:t>Howlett, N., </a:t>
            </a:r>
            <a:r>
              <a:rPr lang="en-GB" sz="800" baseline="30000" dirty="0"/>
              <a:t>2</a:t>
            </a:r>
            <a:r>
              <a:rPr lang="en-GB" sz="800" i="1" dirty="0"/>
              <a:t>Trivedi, D., </a:t>
            </a:r>
            <a:r>
              <a:rPr lang="en-GB" sz="800" baseline="30000" dirty="0"/>
              <a:t>1</a:t>
            </a:r>
            <a:r>
              <a:rPr lang="en-GB" sz="800" i="1" dirty="0"/>
              <a:t>Troop, N., &amp; </a:t>
            </a:r>
            <a:r>
              <a:rPr lang="en-GB" sz="800" baseline="30000" dirty="0"/>
              <a:t>3</a:t>
            </a:r>
            <a:r>
              <a:rPr lang="en-GB" sz="800" i="1" dirty="0"/>
              <a:t>Chater A</a:t>
            </a:r>
            <a:r>
              <a:rPr lang="en-GB" sz="700" i="1" dirty="0"/>
              <a:t>.</a:t>
            </a:r>
            <a:endParaRPr lang="en-GB" sz="600" i="1" dirty="0"/>
          </a:p>
          <a:p>
            <a:pPr defTabSz="119566">
              <a:defRPr/>
            </a:pPr>
            <a:endParaRPr lang="en-GB" sz="200" i="1" dirty="0"/>
          </a:p>
          <a:p>
            <a:pPr defTabSz="119566">
              <a:defRPr/>
            </a:pPr>
            <a:r>
              <a:rPr lang="en-GB" sz="500" baseline="30000" dirty="0"/>
              <a:t>1</a:t>
            </a:r>
            <a:r>
              <a:rPr lang="en-GB" sz="500" dirty="0"/>
              <a:t>Department of Psychology and Sport Sciences, School of Life and Medical Sciences, University of Hertfordshire</a:t>
            </a:r>
            <a:r>
              <a:rPr lang="en-US" sz="500" dirty="0"/>
              <a:t>, UK; </a:t>
            </a:r>
            <a:r>
              <a:rPr lang="en-GB" sz="500" baseline="30000" dirty="0"/>
              <a:t>2</a:t>
            </a:r>
            <a:r>
              <a:rPr lang="en-GB" sz="500" dirty="0"/>
              <a:t>Centre for Research in Primary and Community Care, School of Health and Social Work, University of Hertfordshire</a:t>
            </a:r>
            <a:r>
              <a:rPr lang="en-US" sz="500" dirty="0"/>
              <a:t>, UK; </a:t>
            </a:r>
            <a:r>
              <a:rPr lang="en-GB" sz="500" baseline="30000" dirty="0"/>
              <a:t>3</a:t>
            </a:r>
            <a:r>
              <a:rPr lang="en-GB" sz="500" dirty="0"/>
              <a:t>School of Pharmacy, Centre for Behavioural Medicine, Department of Practice and Policy, University College London, UK</a:t>
            </a:r>
          </a:p>
          <a:p>
            <a:pPr defTabSz="119566">
              <a:defRPr/>
            </a:pPr>
            <a:endParaRPr lang="en-US" sz="500" dirty="0">
              <a:solidFill>
                <a:schemeClr val="bg1"/>
              </a:solidFill>
            </a:endParaRPr>
          </a:p>
        </p:txBody>
      </p:sp>
      <p:sp>
        <p:nvSpPr>
          <p:cNvPr id="4" name="Content Placeholder 3"/>
          <p:cNvSpPr txBox="1">
            <a:spLocks noGrp="1"/>
          </p:cNvSpPr>
          <p:nvPr>
            <p:ph idx="1"/>
          </p:nvPr>
        </p:nvSpPr>
        <p:spPr>
          <a:xfrm>
            <a:off x="116632" y="5169024"/>
            <a:ext cx="6624736" cy="4519392"/>
          </a:xfrm>
          <a:prstGeom prst="rect">
            <a:avLst/>
          </a:prstGeom>
          <a:gradFill flip="none" rotWithShape="1">
            <a:lin ang="5400000" scaled="1"/>
            <a:tileRect/>
          </a:gradFill>
        </p:spPr>
        <p:style>
          <a:lnRef idx="1">
            <a:schemeClr val="accent1"/>
          </a:lnRef>
          <a:fillRef idx="2">
            <a:schemeClr val="accent1"/>
          </a:fillRef>
          <a:effectRef idx="1">
            <a:schemeClr val="accent1"/>
          </a:effectRef>
          <a:fontRef idx="minor">
            <a:schemeClr val="dk1"/>
          </a:fontRef>
        </p:style>
        <p:txBody>
          <a:bodyPr wrap="square" rtlCol="0">
            <a:spAutoFit/>
          </a:bodyPr>
          <a:lstStyle/>
          <a:p>
            <a:pPr marL="0" indent="0" algn="ctr">
              <a:buNone/>
            </a:pPr>
            <a:r>
              <a:rPr lang="en-GB" sz="800" b="1" dirty="0">
                <a:solidFill>
                  <a:schemeClr val="bg1"/>
                </a:solidFill>
              </a:rPr>
              <a:t>References</a:t>
            </a:r>
            <a:r>
              <a:rPr lang="en-GB" sz="800" dirty="0">
                <a:solidFill>
                  <a:schemeClr val="bg1"/>
                </a:solidFill>
              </a:rPr>
              <a:t> </a:t>
            </a:r>
          </a:p>
          <a:p>
            <a:pPr marL="0" indent="0">
              <a:lnSpc>
                <a:spcPct val="150000"/>
              </a:lnSpc>
              <a:buNone/>
            </a:pPr>
            <a:r>
              <a:rPr lang="en-GB" sz="600" dirty="0">
                <a:solidFill>
                  <a:schemeClr val="bg1"/>
                </a:solidFill>
              </a:rPr>
              <a:t>Baumann, A. E. (2004). Updating the evidence that physical activity is good for health: an epidemiological review 2000-2003. </a:t>
            </a:r>
            <a:r>
              <a:rPr lang="en-GB" sz="600" i="1" dirty="0">
                <a:solidFill>
                  <a:schemeClr val="bg1"/>
                </a:solidFill>
              </a:rPr>
              <a:t>Journal of Science and Medicine in Sport</a:t>
            </a:r>
            <a:r>
              <a:rPr lang="en-GB" sz="600" dirty="0">
                <a:solidFill>
                  <a:schemeClr val="bg1"/>
                </a:solidFill>
              </a:rPr>
              <a:t>, </a:t>
            </a:r>
            <a:r>
              <a:rPr lang="en-GB" sz="600" i="1" dirty="0">
                <a:solidFill>
                  <a:schemeClr val="bg1"/>
                </a:solidFill>
              </a:rPr>
              <a:t>7</a:t>
            </a:r>
            <a:r>
              <a:rPr lang="en-GB" sz="600" dirty="0">
                <a:solidFill>
                  <a:schemeClr val="bg1"/>
                </a:solidFill>
              </a:rPr>
              <a:t>, 6-19</a:t>
            </a:r>
            <a:r>
              <a:rPr lang="en-GB" sz="600" dirty="0" smtClean="0">
                <a:solidFill>
                  <a:schemeClr val="bg1"/>
                </a:solidFill>
              </a:rPr>
              <a:t>. doi:10.1016/S1440-2440(04)80273-1.</a:t>
            </a:r>
            <a:endParaRPr lang="en-GB" sz="600" dirty="0">
              <a:solidFill>
                <a:schemeClr val="bg1"/>
              </a:solidFill>
            </a:endParaRPr>
          </a:p>
          <a:p>
            <a:pPr marL="0" indent="0">
              <a:lnSpc>
                <a:spcPct val="150000"/>
              </a:lnSpc>
              <a:buNone/>
            </a:pPr>
            <a:r>
              <a:rPr lang="en-GB" sz="600" dirty="0">
                <a:solidFill>
                  <a:schemeClr val="bg1"/>
                </a:solidFill>
              </a:rPr>
              <a:t>Chau J. Y., </a:t>
            </a:r>
            <a:r>
              <a:rPr lang="en-GB" sz="600" dirty="0" err="1">
                <a:solidFill>
                  <a:schemeClr val="bg1"/>
                </a:solidFill>
              </a:rPr>
              <a:t>Grunseit</a:t>
            </a:r>
            <a:r>
              <a:rPr lang="en-GB" sz="600" dirty="0">
                <a:solidFill>
                  <a:schemeClr val="bg1"/>
                </a:solidFill>
              </a:rPr>
              <a:t>, A. C., </a:t>
            </a:r>
            <a:r>
              <a:rPr lang="en-GB" sz="600" dirty="0" err="1">
                <a:solidFill>
                  <a:schemeClr val="bg1"/>
                </a:solidFill>
              </a:rPr>
              <a:t>Chey</a:t>
            </a:r>
            <a:r>
              <a:rPr lang="en-GB" sz="600" dirty="0">
                <a:solidFill>
                  <a:schemeClr val="bg1"/>
                </a:solidFill>
              </a:rPr>
              <a:t>, T., </a:t>
            </a:r>
            <a:r>
              <a:rPr lang="en-GB" sz="600" dirty="0" err="1">
                <a:solidFill>
                  <a:schemeClr val="bg1"/>
                </a:solidFill>
              </a:rPr>
              <a:t>Stamatakis</a:t>
            </a:r>
            <a:r>
              <a:rPr lang="en-GB" sz="600" dirty="0">
                <a:solidFill>
                  <a:schemeClr val="bg1"/>
                </a:solidFill>
              </a:rPr>
              <a:t>, E., Brown, W. J., Matthews, C. E., . . . van der </a:t>
            </a:r>
            <a:r>
              <a:rPr lang="en-GB" sz="600" dirty="0" err="1">
                <a:solidFill>
                  <a:schemeClr val="bg1"/>
                </a:solidFill>
              </a:rPr>
              <a:t>Ploeg</a:t>
            </a:r>
            <a:r>
              <a:rPr lang="en-GB" sz="600" dirty="0">
                <a:solidFill>
                  <a:schemeClr val="bg1"/>
                </a:solidFill>
              </a:rPr>
              <a:t>, H. P. (2013). Daily sitting time and all-cause mortality: a meta-analysis. </a:t>
            </a:r>
            <a:r>
              <a:rPr lang="en-GB" sz="600" i="1" dirty="0" err="1">
                <a:solidFill>
                  <a:schemeClr val="bg1"/>
                </a:solidFill>
              </a:rPr>
              <a:t>PLoS</a:t>
            </a:r>
            <a:r>
              <a:rPr lang="en-GB" sz="600" i="1" dirty="0">
                <a:solidFill>
                  <a:schemeClr val="bg1"/>
                </a:solidFill>
              </a:rPr>
              <a:t> One</a:t>
            </a:r>
            <a:r>
              <a:rPr lang="en-GB" sz="600" dirty="0">
                <a:solidFill>
                  <a:schemeClr val="bg1"/>
                </a:solidFill>
              </a:rPr>
              <a:t>, 8</a:t>
            </a:r>
            <a:r>
              <a:rPr lang="en-GB" sz="600" b="1" dirty="0">
                <a:solidFill>
                  <a:schemeClr val="bg1"/>
                </a:solidFill>
              </a:rPr>
              <a:t>, </a:t>
            </a:r>
            <a:r>
              <a:rPr lang="en-GB" sz="600" dirty="0">
                <a:solidFill>
                  <a:schemeClr val="bg1"/>
                </a:solidFill>
              </a:rPr>
              <a:t>e80000</a:t>
            </a:r>
            <a:r>
              <a:rPr lang="en-GB" sz="600" dirty="0" smtClean="0">
                <a:solidFill>
                  <a:schemeClr val="bg1"/>
                </a:solidFill>
              </a:rPr>
              <a:t>. </a:t>
            </a:r>
            <a:r>
              <a:rPr lang="en-GB" sz="600" dirty="0">
                <a:solidFill>
                  <a:schemeClr val="bg1"/>
                </a:solidFill>
              </a:rPr>
              <a:t>doi:10.1371/journal.pone.0080000</a:t>
            </a:r>
          </a:p>
          <a:p>
            <a:pPr marL="0" lvl="0" indent="0">
              <a:lnSpc>
                <a:spcPct val="150000"/>
              </a:lnSpc>
              <a:buNone/>
            </a:pPr>
            <a:r>
              <a:rPr lang="en-GB" sz="600" dirty="0">
                <a:solidFill>
                  <a:schemeClr val="bg1"/>
                </a:solidFill>
              </a:rPr>
              <a:t>Centre for Disease Control and Prevention. Retrieved from </a:t>
            </a:r>
            <a:r>
              <a:rPr lang="en-GB" sz="600" u="sng" dirty="0">
                <a:solidFill>
                  <a:schemeClr val="bg1"/>
                </a:solidFill>
                <a:hlinkClick r:id="rId2"/>
              </a:rPr>
              <a:t>http://www.cdc.gov/physicalactivity/data/facts.html</a:t>
            </a:r>
            <a:r>
              <a:rPr lang="en-GB" sz="600" dirty="0">
                <a:solidFill>
                  <a:schemeClr val="bg1"/>
                </a:solidFill>
              </a:rPr>
              <a:t>.</a:t>
            </a:r>
          </a:p>
          <a:p>
            <a:pPr marL="0" lvl="0" indent="0">
              <a:lnSpc>
                <a:spcPct val="150000"/>
              </a:lnSpc>
              <a:buNone/>
            </a:pPr>
            <a:r>
              <a:rPr lang="en-GB" sz="600" dirty="0">
                <a:solidFill>
                  <a:schemeClr val="bg1"/>
                </a:solidFill>
              </a:rPr>
              <a:t>Craig, P., Dieppe, P., Macintyre S, </a:t>
            </a:r>
            <a:r>
              <a:rPr lang="en-GB" sz="600" dirty="0" err="1">
                <a:solidFill>
                  <a:schemeClr val="bg1"/>
                </a:solidFill>
              </a:rPr>
              <a:t>Michie</a:t>
            </a:r>
            <a:r>
              <a:rPr lang="en-GB" sz="600" dirty="0">
                <a:solidFill>
                  <a:schemeClr val="bg1"/>
                </a:solidFill>
              </a:rPr>
              <a:t>, S., Nazareth, I., &amp; </a:t>
            </a:r>
            <a:r>
              <a:rPr lang="en-GB" sz="600" dirty="0" err="1">
                <a:solidFill>
                  <a:schemeClr val="bg1"/>
                </a:solidFill>
              </a:rPr>
              <a:t>Petticrew</a:t>
            </a:r>
            <a:r>
              <a:rPr lang="en-GB" sz="600" dirty="0">
                <a:solidFill>
                  <a:schemeClr val="bg1"/>
                </a:solidFill>
              </a:rPr>
              <a:t>, M. (2008). Developing and evaluating complex interventions: the new Medical Research Council guidance. </a:t>
            </a:r>
            <a:r>
              <a:rPr lang="en-GB" sz="600" i="1" dirty="0">
                <a:solidFill>
                  <a:schemeClr val="bg1"/>
                </a:solidFill>
              </a:rPr>
              <a:t>BMJ</a:t>
            </a:r>
            <a:r>
              <a:rPr lang="en-GB" sz="600" dirty="0">
                <a:solidFill>
                  <a:schemeClr val="bg1"/>
                </a:solidFill>
              </a:rPr>
              <a:t>, </a:t>
            </a:r>
            <a:r>
              <a:rPr lang="en-GB" sz="600" i="1" dirty="0">
                <a:solidFill>
                  <a:schemeClr val="bg1"/>
                </a:solidFill>
              </a:rPr>
              <a:t>337</a:t>
            </a:r>
            <a:r>
              <a:rPr lang="en-GB" sz="600" dirty="0">
                <a:solidFill>
                  <a:schemeClr val="bg1"/>
                </a:solidFill>
              </a:rPr>
              <a:t>, a1655</a:t>
            </a:r>
            <a:r>
              <a:rPr lang="en-GB" sz="600" dirty="0" smtClean="0">
                <a:solidFill>
                  <a:schemeClr val="bg1"/>
                </a:solidFill>
              </a:rPr>
              <a:t>. </a:t>
            </a:r>
            <a:r>
              <a:rPr lang="en-GB" sz="600" dirty="0" err="1"/>
              <a:t>doi</a:t>
            </a:r>
            <a:r>
              <a:rPr lang="en-GB" sz="600" dirty="0"/>
              <a:t>:</a:t>
            </a:r>
            <a:r>
              <a:rPr lang="en-GB" sz="800" i="1" dirty="0"/>
              <a:t> </a:t>
            </a:r>
            <a:r>
              <a:rPr lang="en-GB" sz="600" dirty="0"/>
              <a:t>http://dx.doi.org/10.1136/bmj.a1655</a:t>
            </a:r>
            <a:endParaRPr lang="en-GB" sz="600" dirty="0">
              <a:solidFill>
                <a:schemeClr val="bg1"/>
              </a:solidFill>
            </a:endParaRPr>
          </a:p>
          <a:p>
            <a:pPr marL="0" indent="0">
              <a:lnSpc>
                <a:spcPct val="150000"/>
              </a:lnSpc>
              <a:buNone/>
            </a:pPr>
            <a:r>
              <a:rPr lang="en-GB" sz="600" dirty="0">
                <a:solidFill>
                  <a:schemeClr val="bg1"/>
                </a:solidFill>
              </a:rPr>
              <a:t>Greaves, C., Sheppard, K. E., Abraham, C., </a:t>
            </a:r>
            <a:r>
              <a:rPr lang="en-GB" sz="600" dirty="0" err="1">
                <a:solidFill>
                  <a:schemeClr val="bg1"/>
                </a:solidFill>
              </a:rPr>
              <a:t>Hardeman</a:t>
            </a:r>
            <a:r>
              <a:rPr lang="en-GB" sz="600" dirty="0">
                <a:solidFill>
                  <a:schemeClr val="bg1"/>
                </a:solidFill>
              </a:rPr>
              <a:t>, W., </a:t>
            </a:r>
            <a:r>
              <a:rPr lang="en-GB" sz="600" dirty="0" err="1">
                <a:solidFill>
                  <a:schemeClr val="bg1"/>
                </a:solidFill>
              </a:rPr>
              <a:t>Roden</a:t>
            </a:r>
            <a:r>
              <a:rPr lang="en-GB" sz="600" dirty="0">
                <a:solidFill>
                  <a:schemeClr val="bg1"/>
                </a:solidFill>
              </a:rPr>
              <a:t>, M., Evan, P. H., Schwarz, P. (2011). The Image Study Group. Systematic review of reviews of intervention components associated with increased effectiveness in dietary and physical activity interventions. </a:t>
            </a:r>
            <a:r>
              <a:rPr lang="en-GB" sz="600" i="1" dirty="0">
                <a:solidFill>
                  <a:schemeClr val="bg1"/>
                </a:solidFill>
              </a:rPr>
              <a:t>BMC Public Health</a:t>
            </a:r>
            <a:r>
              <a:rPr lang="en-GB" sz="600" dirty="0">
                <a:solidFill>
                  <a:schemeClr val="bg1"/>
                </a:solidFill>
              </a:rPr>
              <a:t>, </a:t>
            </a:r>
            <a:r>
              <a:rPr lang="en-GB" sz="600" i="1" dirty="0">
                <a:solidFill>
                  <a:schemeClr val="bg1"/>
                </a:solidFill>
              </a:rPr>
              <a:t>11</a:t>
            </a:r>
            <a:r>
              <a:rPr lang="en-GB" sz="600" dirty="0">
                <a:solidFill>
                  <a:schemeClr val="bg1"/>
                </a:solidFill>
              </a:rPr>
              <a:t>(1), 119</a:t>
            </a:r>
            <a:r>
              <a:rPr lang="en-GB" sz="600" dirty="0" smtClean="0">
                <a:solidFill>
                  <a:schemeClr val="bg1"/>
                </a:solidFill>
              </a:rPr>
              <a:t>. </a:t>
            </a:r>
            <a:r>
              <a:rPr lang="en-GB" sz="600" dirty="0"/>
              <a:t>doi:10.1186/1471-2458-11-119</a:t>
            </a:r>
            <a:endParaRPr lang="en-GB" sz="600" dirty="0">
              <a:solidFill>
                <a:schemeClr val="bg1"/>
              </a:solidFill>
            </a:endParaRPr>
          </a:p>
          <a:p>
            <a:pPr marL="0" indent="0">
              <a:lnSpc>
                <a:spcPct val="150000"/>
              </a:lnSpc>
              <a:buNone/>
            </a:pPr>
            <a:r>
              <a:rPr lang="en-GB" sz="600" dirty="0">
                <a:solidFill>
                  <a:schemeClr val="bg1"/>
                </a:solidFill>
              </a:rPr>
              <a:t>Health and Social Care Information Centre. </a:t>
            </a:r>
            <a:r>
              <a:rPr lang="en-GB" sz="600" i="1" dirty="0">
                <a:solidFill>
                  <a:schemeClr val="bg1"/>
                </a:solidFill>
              </a:rPr>
              <a:t>Statistics on Obesity</a:t>
            </a:r>
            <a:r>
              <a:rPr lang="en-GB" sz="600" dirty="0">
                <a:solidFill>
                  <a:schemeClr val="bg1"/>
                </a:solidFill>
              </a:rPr>
              <a:t>, Physical Activity and Diet: England 2014.</a:t>
            </a:r>
          </a:p>
          <a:p>
            <a:pPr marL="0" indent="0">
              <a:lnSpc>
                <a:spcPct val="150000"/>
              </a:lnSpc>
              <a:buNone/>
            </a:pPr>
            <a:r>
              <a:rPr lang="en-GB" sz="600" dirty="0">
                <a:solidFill>
                  <a:schemeClr val="bg1"/>
                </a:solidFill>
              </a:rPr>
              <a:t>Higgins, J. P. T., Altman, D. G., </a:t>
            </a:r>
            <a:r>
              <a:rPr lang="en-GB" sz="600" dirty="0" err="1">
                <a:solidFill>
                  <a:schemeClr val="bg1"/>
                </a:solidFill>
              </a:rPr>
              <a:t>Gøtzsche</a:t>
            </a:r>
            <a:r>
              <a:rPr lang="en-GB" sz="600" dirty="0">
                <a:solidFill>
                  <a:schemeClr val="bg1"/>
                </a:solidFill>
              </a:rPr>
              <a:t>, P. C., </a:t>
            </a:r>
            <a:r>
              <a:rPr lang="en-GB" sz="600" dirty="0" err="1">
                <a:solidFill>
                  <a:schemeClr val="bg1"/>
                </a:solidFill>
              </a:rPr>
              <a:t>Jüni</a:t>
            </a:r>
            <a:r>
              <a:rPr lang="en-GB" sz="600" dirty="0">
                <a:solidFill>
                  <a:schemeClr val="bg1"/>
                </a:solidFill>
              </a:rPr>
              <a:t>, P., </a:t>
            </a:r>
            <a:r>
              <a:rPr lang="en-GB" sz="600" dirty="0" err="1">
                <a:solidFill>
                  <a:schemeClr val="bg1"/>
                </a:solidFill>
              </a:rPr>
              <a:t>Moher</a:t>
            </a:r>
            <a:r>
              <a:rPr lang="en-GB" sz="600" dirty="0">
                <a:solidFill>
                  <a:schemeClr val="bg1"/>
                </a:solidFill>
              </a:rPr>
              <a:t>, D., </a:t>
            </a:r>
            <a:r>
              <a:rPr lang="en-GB" sz="600" dirty="0" err="1">
                <a:solidFill>
                  <a:schemeClr val="bg1"/>
                </a:solidFill>
              </a:rPr>
              <a:t>Oxman</a:t>
            </a:r>
            <a:r>
              <a:rPr lang="en-GB" sz="600" dirty="0">
                <a:solidFill>
                  <a:schemeClr val="bg1"/>
                </a:solidFill>
              </a:rPr>
              <a:t>, A. D., . . . Sterne, J. A. C. (2011). The Cochrane Collaboration’s tool for assessing risk of bias in randomised trials. </a:t>
            </a:r>
            <a:r>
              <a:rPr lang="en-GB" sz="600" i="1" dirty="0">
                <a:solidFill>
                  <a:schemeClr val="bg1"/>
                </a:solidFill>
              </a:rPr>
              <a:t>BMJ</a:t>
            </a:r>
            <a:r>
              <a:rPr lang="en-GB" sz="600" dirty="0">
                <a:solidFill>
                  <a:schemeClr val="bg1"/>
                </a:solidFill>
              </a:rPr>
              <a:t>, </a:t>
            </a:r>
            <a:r>
              <a:rPr lang="en-GB" sz="600" i="1" dirty="0">
                <a:solidFill>
                  <a:schemeClr val="bg1"/>
                </a:solidFill>
              </a:rPr>
              <a:t>343</a:t>
            </a:r>
            <a:r>
              <a:rPr lang="en-GB" sz="600" dirty="0">
                <a:solidFill>
                  <a:schemeClr val="bg1"/>
                </a:solidFill>
              </a:rPr>
              <a:t>, d5928</a:t>
            </a:r>
            <a:r>
              <a:rPr lang="en-GB" sz="600" dirty="0" smtClean="0">
                <a:solidFill>
                  <a:schemeClr val="bg1"/>
                </a:solidFill>
              </a:rPr>
              <a:t>. </a:t>
            </a:r>
            <a:r>
              <a:rPr lang="en-GB" sz="600" dirty="0" err="1"/>
              <a:t>doi</a:t>
            </a:r>
            <a:r>
              <a:rPr lang="en-GB" sz="600" dirty="0"/>
              <a:t>: http://dx.doi.org/10.1136/bmj.d5928</a:t>
            </a:r>
            <a:endParaRPr lang="en-GB" sz="600" dirty="0">
              <a:solidFill>
                <a:schemeClr val="bg1"/>
              </a:solidFill>
            </a:endParaRPr>
          </a:p>
          <a:p>
            <a:pPr marL="0" indent="0">
              <a:lnSpc>
                <a:spcPct val="150000"/>
              </a:lnSpc>
              <a:buNone/>
            </a:pPr>
            <a:r>
              <a:rPr lang="en-GB" sz="600" dirty="0">
                <a:solidFill>
                  <a:schemeClr val="bg1"/>
                </a:solidFill>
              </a:rPr>
              <a:t>Hoffman, T. C., </a:t>
            </a:r>
            <a:r>
              <a:rPr lang="en-GB" sz="600" dirty="0" err="1">
                <a:solidFill>
                  <a:schemeClr val="bg1"/>
                </a:solidFill>
              </a:rPr>
              <a:t>Glasziou</a:t>
            </a:r>
            <a:r>
              <a:rPr lang="en-GB" sz="600" dirty="0">
                <a:solidFill>
                  <a:schemeClr val="bg1"/>
                </a:solidFill>
              </a:rPr>
              <a:t> P. P., </a:t>
            </a:r>
            <a:r>
              <a:rPr lang="en-GB" sz="600" dirty="0" err="1">
                <a:solidFill>
                  <a:schemeClr val="bg1"/>
                </a:solidFill>
              </a:rPr>
              <a:t>Boutron</a:t>
            </a:r>
            <a:r>
              <a:rPr lang="en-GB" sz="600" dirty="0">
                <a:solidFill>
                  <a:schemeClr val="bg1"/>
                </a:solidFill>
              </a:rPr>
              <a:t>, I., Milne, R., </a:t>
            </a:r>
            <a:r>
              <a:rPr lang="en-GB" sz="600" dirty="0" err="1">
                <a:solidFill>
                  <a:schemeClr val="bg1"/>
                </a:solidFill>
              </a:rPr>
              <a:t>Perera</a:t>
            </a:r>
            <a:r>
              <a:rPr lang="en-GB" sz="600" dirty="0">
                <a:solidFill>
                  <a:schemeClr val="bg1"/>
                </a:solidFill>
              </a:rPr>
              <a:t>, R., </a:t>
            </a:r>
            <a:r>
              <a:rPr lang="en-GB" sz="600" dirty="0" err="1">
                <a:solidFill>
                  <a:schemeClr val="bg1"/>
                </a:solidFill>
              </a:rPr>
              <a:t>Moher</a:t>
            </a:r>
            <a:r>
              <a:rPr lang="en-GB" sz="600" dirty="0">
                <a:solidFill>
                  <a:schemeClr val="bg1"/>
                </a:solidFill>
              </a:rPr>
              <a:t>, D., . . . Chan, A. (2014). Better reporting of interventions: template for intervention description and replication (</a:t>
            </a:r>
            <a:r>
              <a:rPr lang="en-GB" sz="600" dirty="0" err="1">
                <a:solidFill>
                  <a:schemeClr val="bg1"/>
                </a:solidFill>
              </a:rPr>
              <a:t>TIDieR</a:t>
            </a:r>
            <a:r>
              <a:rPr lang="en-GB" sz="600" dirty="0">
                <a:solidFill>
                  <a:schemeClr val="bg1"/>
                </a:solidFill>
              </a:rPr>
              <a:t>) checklist and guide.</a:t>
            </a:r>
            <a:r>
              <a:rPr lang="en-GB" sz="600" b="1" dirty="0">
                <a:solidFill>
                  <a:schemeClr val="bg1"/>
                </a:solidFill>
              </a:rPr>
              <a:t> </a:t>
            </a:r>
            <a:r>
              <a:rPr lang="en-GB" sz="600" i="1" dirty="0">
                <a:solidFill>
                  <a:schemeClr val="bg1"/>
                </a:solidFill>
              </a:rPr>
              <a:t>BMJ</a:t>
            </a:r>
            <a:r>
              <a:rPr lang="en-GB" sz="600" dirty="0">
                <a:solidFill>
                  <a:schemeClr val="bg1"/>
                </a:solidFill>
              </a:rPr>
              <a:t>, </a:t>
            </a:r>
            <a:r>
              <a:rPr lang="en-GB" sz="600" i="1" dirty="0">
                <a:solidFill>
                  <a:schemeClr val="bg1"/>
                </a:solidFill>
              </a:rPr>
              <a:t>348</a:t>
            </a:r>
            <a:r>
              <a:rPr lang="en-GB" sz="600" dirty="0">
                <a:solidFill>
                  <a:schemeClr val="bg1"/>
                </a:solidFill>
              </a:rPr>
              <a:t>, g1687</a:t>
            </a:r>
            <a:r>
              <a:rPr lang="en-GB" sz="600" dirty="0" smtClean="0">
                <a:solidFill>
                  <a:schemeClr val="bg1"/>
                </a:solidFill>
              </a:rPr>
              <a:t>. </a:t>
            </a:r>
            <a:r>
              <a:rPr lang="en-GB" sz="600" dirty="0" err="1"/>
              <a:t>doi</a:t>
            </a:r>
            <a:r>
              <a:rPr lang="en-GB" sz="600" dirty="0"/>
              <a:t>: 10.1136/bmj.g1687</a:t>
            </a:r>
            <a:endParaRPr lang="en-GB" sz="600" dirty="0" smtClean="0">
              <a:solidFill>
                <a:schemeClr val="bg1"/>
              </a:solidFill>
            </a:endParaRPr>
          </a:p>
          <a:p>
            <a:pPr marL="0" indent="0">
              <a:lnSpc>
                <a:spcPct val="150000"/>
              </a:lnSpc>
              <a:buNone/>
            </a:pPr>
            <a:r>
              <a:rPr lang="en-GB" sz="600" dirty="0" smtClean="0">
                <a:solidFill>
                  <a:schemeClr val="bg1"/>
                </a:solidFill>
              </a:rPr>
              <a:t>Howlett, N., Trivedi, D., Troop, N., &amp; </a:t>
            </a:r>
            <a:r>
              <a:rPr lang="en-GB" sz="600" dirty="0" err="1" smtClean="0">
                <a:solidFill>
                  <a:schemeClr val="bg1"/>
                </a:solidFill>
              </a:rPr>
              <a:t>Chater</a:t>
            </a:r>
            <a:r>
              <a:rPr lang="en-GB" sz="600" dirty="0" smtClean="0">
                <a:solidFill>
                  <a:schemeClr val="bg1"/>
                </a:solidFill>
              </a:rPr>
              <a:t>, A. (2015). What are the most effective behaviour change techniques to promote physical activity and/or reduce sedentary behaviour in active adults? A systematic review protocol. </a:t>
            </a:r>
            <a:r>
              <a:rPr lang="en-GB" sz="600" i="1" dirty="0" smtClean="0">
                <a:solidFill>
                  <a:schemeClr val="bg1"/>
                </a:solidFill>
              </a:rPr>
              <a:t>BMJ Open, 5</a:t>
            </a:r>
            <a:r>
              <a:rPr lang="en-GB" sz="600" dirty="0" smtClean="0">
                <a:solidFill>
                  <a:schemeClr val="bg1"/>
                </a:solidFill>
              </a:rPr>
              <a:t>, e008573. doi:10.1136/bmjopen-2015-008573 </a:t>
            </a:r>
            <a:endParaRPr lang="en-GB" sz="600" dirty="0">
              <a:solidFill>
                <a:schemeClr val="bg1"/>
              </a:solidFill>
            </a:endParaRPr>
          </a:p>
          <a:p>
            <a:pPr marL="0" indent="0">
              <a:lnSpc>
                <a:spcPct val="150000"/>
              </a:lnSpc>
              <a:buNone/>
            </a:pPr>
            <a:r>
              <a:rPr lang="en-GB" sz="600" dirty="0">
                <a:solidFill>
                  <a:schemeClr val="bg1"/>
                </a:solidFill>
              </a:rPr>
              <a:t>Martin, J., </a:t>
            </a:r>
            <a:r>
              <a:rPr lang="en-GB" sz="600" dirty="0" err="1">
                <a:solidFill>
                  <a:schemeClr val="bg1"/>
                </a:solidFill>
              </a:rPr>
              <a:t>Chater</a:t>
            </a:r>
            <a:r>
              <a:rPr lang="en-GB" sz="600" dirty="0">
                <a:solidFill>
                  <a:schemeClr val="bg1"/>
                </a:solidFill>
              </a:rPr>
              <a:t>, A., &amp; </a:t>
            </a:r>
            <a:r>
              <a:rPr lang="en-GB" sz="600" dirty="0" err="1">
                <a:solidFill>
                  <a:schemeClr val="bg1"/>
                </a:solidFill>
              </a:rPr>
              <a:t>Lorencatto</a:t>
            </a:r>
            <a:r>
              <a:rPr lang="en-GB" sz="600" dirty="0">
                <a:solidFill>
                  <a:schemeClr val="bg1"/>
                </a:solidFill>
              </a:rPr>
              <a:t>, F. (2013). Effective behaviour change techniques in the prevention and management of childhood obesity</a:t>
            </a:r>
            <a:r>
              <a:rPr lang="en-GB" sz="600" b="1" dirty="0">
                <a:solidFill>
                  <a:schemeClr val="bg1"/>
                </a:solidFill>
              </a:rPr>
              <a:t>. </a:t>
            </a:r>
            <a:r>
              <a:rPr lang="en-GB" sz="600" i="1" dirty="0">
                <a:solidFill>
                  <a:schemeClr val="bg1"/>
                </a:solidFill>
              </a:rPr>
              <a:t>International Journal of Obesity,</a:t>
            </a:r>
            <a:r>
              <a:rPr lang="en-GB" sz="600" b="1" dirty="0">
                <a:solidFill>
                  <a:schemeClr val="bg1"/>
                </a:solidFill>
              </a:rPr>
              <a:t> </a:t>
            </a:r>
            <a:r>
              <a:rPr lang="en-GB" sz="600" i="1" dirty="0">
                <a:solidFill>
                  <a:schemeClr val="bg1"/>
                </a:solidFill>
              </a:rPr>
              <a:t>37</a:t>
            </a:r>
            <a:r>
              <a:rPr lang="en-GB" sz="600" b="1" dirty="0">
                <a:solidFill>
                  <a:schemeClr val="bg1"/>
                </a:solidFill>
              </a:rPr>
              <a:t>, </a:t>
            </a:r>
            <a:r>
              <a:rPr lang="en-GB" sz="600" dirty="0">
                <a:solidFill>
                  <a:schemeClr val="bg1"/>
                </a:solidFill>
              </a:rPr>
              <a:t>1287-1294</a:t>
            </a:r>
            <a:r>
              <a:rPr lang="en-GB" sz="600" b="1" dirty="0" smtClean="0">
                <a:solidFill>
                  <a:schemeClr val="bg1"/>
                </a:solidFill>
              </a:rPr>
              <a:t>. </a:t>
            </a:r>
            <a:r>
              <a:rPr lang="en-GB" sz="600" dirty="0"/>
              <a:t>doi:10.1038/ijo.2013.107</a:t>
            </a:r>
            <a:endParaRPr lang="en-GB" sz="600" dirty="0">
              <a:solidFill>
                <a:schemeClr val="bg1"/>
              </a:solidFill>
            </a:endParaRPr>
          </a:p>
          <a:p>
            <a:pPr marL="0" indent="0">
              <a:lnSpc>
                <a:spcPct val="150000"/>
              </a:lnSpc>
              <a:buNone/>
            </a:pPr>
            <a:r>
              <a:rPr lang="en-GB" sz="600" dirty="0">
                <a:solidFill>
                  <a:schemeClr val="bg1"/>
                </a:solidFill>
              </a:rPr>
              <a:t>Martin, A., Fitzsimmons, C., Jepson, R., Saunders, D. H., van der </a:t>
            </a:r>
            <a:r>
              <a:rPr lang="en-GB" sz="600" dirty="0" err="1">
                <a:solidFill>
                  <a:schemeClr val="bg1"/>
                </a:solidFill>
              </a:rPr>
              <a:t>Ploeg</a:t>
            </a:r>
            <a:r>
              <a:rPr lang="en-GB" sz="600" dirty="0">
                <a:solidFill>
                  <a:schemeClr val="bg1"/>
                </a:solidFill>
              </a:rPr>
              <a:t>, H. P., </a:t>
            </a:r>
            <a:r>
              <a:rPr lang="en-GB" sz="600" dirty="0" err="1">
                <a:solidFill>
                  <a:schemeClr val="bg1"/>
                </a:solidFill>
              </a:rPr>
              <a:t>Teixeira</a:t>
            </a:r>
            <a:r>
              <a:rPr lang="en-GB" sz="600" dirty="0">
                <a:solidFill>
                  <a:schemeClr val="bg1"/>
                </a:solidFill>
              </a:rPr>
              <a:t>,  P. J., . . . </a:t>
            </a:r>
            <a:r>
              <a:rPr lang="en-GB" sz="600" dirty="0" err="1">
                <a:solidFill>
                  <a:schemeClr val="bg1"/>
                </a:solidFill>
              </a:rPr>
              <a:t>Mutrie</a:t>
            </a:r>
            <a:r>
              <a:rPr lang="en-GB" sz="600" dirty="0">
                <a:solidFill>
                  <a:schemeClr val="bg1"/>
                </a:solidFill>
              </a:rPr>
              <a:t>, N. (2015). Interventions with </a:t>
            </a:r>
            <a:r>
              <a:rPr lang="en-GB" sz="600" dirty="0" err="1">
                <a:solidFill>
                  <a:schemeClr val="bg1"/>
                </a:solidFill>
              </a:rPr>
              <a:t>potentiial</a:t>
            </a:r>
            <a:r>
              <a:rPr lang="en-GB" sz="600" dirty="0">
                <a:solidFill>
                  <a:schemeClr val="bg1"/>
                </a:solidFill>
              </a:rPr>
              <a:t> to reduce sedentary time in adults: systematic review and meta-analysis. </a:t>
            </a:r>
            <a:r>
              <a:rPr lang="en-GB" sz="600" i="1" dirty="0">
                <a:solidFill>
                  <a:schemeClr val="bg1"/>
                </a:solidFill>
              </a:rPr>
              <a:t>British Journal of Sports Medicine, 0</a:t>
            </a:r>
            <a:r>
              <a:rPr lang="en-GB" sz="600" dirty="0">
                <a:solidFill>
                  <a:schemeClr val="bg1"/>
                </a:solidFill>
              </a:rPr>
              <a:t>, 1-10</a:t>
            </a:r>
            <a:r>
              <a:rPr lang="en-GB" sz="600" dirty="0" smtClean="0">
                <a:solidFill>
                  <a:schemeClr val="bg1"/>
                </a:solidFill>
              </a:rPr>
              <a:t>. </a:t>
            </a:r>
            <a:r>
              <a:rPr lang="en-GB" sz="600" dirty="0"/>
              <a:t>doi:10.1136/bjsports-2014-094524</a:t>
            </a:r>
            <a:r>
              <a:rPr lang="en-GB" sz="800" dirty="0"/>
              <a:t> </a:t>
            </a:r>
            <a:r>
              <a:rPr lang="en-GB" sz="600" dirty="0">
                <a:solidFill>
                  <a:schemeClr val="bg1"/>
                </a:solidFill>
              </a:rPr>
              <a:t>   </a:t>
            </a:r>
          </a:p>
          <a:p>
            <a:pPr marL="0" indent="0">
              <a:lnSpc>
                <a:spcPct val="150000"/>
              </a:lnSpc>
              <a:buNone/>
            </a:pPr>
            <a:r>
              <a:rPr lang="en-GB" sz="600" dirty="0" err="1">
                <a:solidFill>
                  <a:schemeClr val="bg1"/>
                </a:solidFill>
              </a:rPr>
              <a:t>Michie</a:t>
            </a:r>
            <a:r>
              <a:rPr lang="en-GB" sz="600" dirty="0">
                <a:solidFill>
                  <a:schemeClr val="bg1"/>
                </a:solidFill>
              </a:rPr>
              <a:t>, S., Richardson, M., Johnston, M., Abraham, C., Francis, J., </a:t>
            </a:r>
            <a:r>
              <a:rPr lang="en-GB" sz="600" dirty="0" err="1">
                <a:solidFill>
                  <a:schemeClr val="bg1"/>
                </a:solidFill>
              </a:rPr>
              <a:t>Hardeman</a:t>
            </a:r>
            <a:r>
              <a:rPr lang="en-GB" sz="600" dirty="0">
                <a:solidFill>
                  <a:schemeClr val="bg1"/>
                </a:solidFill>
              </a:rPr>
              <a:t>, W., . . . Wood, C. E. (2013). The </a:t>
            </a:r>
            <a:r>
              <a:rPr lang="en-GB" sz="600" dirty="0" err="1">
                <a:solidFill>
                  <a:schemeClr val="bg1"/>
                </a:solidFill>
              </a:rPr>
              <a:t>behavior</a:t>
            </a:r>
            <a:r>
              <a:rPr lang="en-GB" sz="600" dirty="0">
                <a:solidFill>
                  <a:schemeClr val="bg1"/>
                </a:solidFill>
              </a:rPr>
              <a:t> change technique taxonomy (v1) of 93 hierarchically clustered techniques: building an international consensus for the reporting of </a:t>
            </a:r>
            <a:r>
              <a:rPr lang="en-GB" sz="600" dirty="0" err="1">
                <a:solidFill>
                  <a:schemeClr val="bg1"/>
                </a:solidFill>
              </a:rPr>
              <a:t>behavior</a:t>
            </a:r>
            <a:r>
              <a:rPr lang="en-GB" sz="600" dirty="0">
                <a:solidFill>
                  <a:schemeClr val="bg1"/>
                </a:solidFill>
              </a:rPr>
              <a:t> change interventions. </a:t>
            </a:r>
            <a:r>
              <a:rPr lang="en-GB" sz="600" i="1" dirty="0">
                <a:solidFill>
                  <a:schemeClr val="bg1"/>
                </a:solidFill>
              </a:rPr>
              <a:t>Annuals of </a:t>
            </a:r>
            <a:r>
              <a:rPr lang="en-GB" sz="600" i="1" dirty="0" err="1">
                <a:solidFill>
                  <a:schemeClr val="bg1"/>
                </a:solidFill>
              </a:rPr>
              <a:t>Behavioral</a:t>
            </a:r>
            <a:r>
              <a:rPr lang="en-GB" sz="600" i="1" dirty="0">
                <a:solidFill>
                  <a:schemeClr val="bg1"/>
                </a:solidFill>
              </a:rPr>
              <a:t> Medicine</a:t>
            </a:r>
            <a:r>
              <a:rPr lang="en-GB" sz="600" dirty="0">
                <a:solidFill>
                  <a:schemeClr val="bg1"/>
                </a:solidFill>
              </a:rPr>
              <a:t>, </a:t>
            </a:r>
            <a:r>
              <a:rPr lang="en-GB" sz="600" i="1" dirty="0">
                <a:solidFill>
                  <a:schemeClr val="bg1"/>
                </a:solidFill>
              </a:rPr>
              <a:t>46</a:t>
            </a:r>
            <a:r>
              <a:rPr lang="en-GB" sz="600" dirty="0">
                <a:solidFill>
                  <a:schemeClr val="bg1"/>
                </a:solidFill>
              </a:rPr>
              <a:t>, 81-95</a:t>
            </a:r>
            <a:r>
              <a:rPr lang="en-GB" sz="600" dirty="0" smtClean="0">
                <a:solidFill>
                  <a:schemeClr val="bg1"/>
                </a:solidFill>
              </a:rPr>
              <a:t>. </a:t>
            </a:r>
            <a:r>
              <a:rPr lang="en-GB" sz="600" dirty="0"/>
              <a:t>DOI 10.1007/s12160-013-9486-6</a:t>
            </a:r>
            <a:endParaRPr lang="en-GB" sz="600" dirty="0">
              <a:solidFill>
                <a:schemeClr val="bg1"/>
              </a:solidFill>
            </a:endParaRPr>
          </a:p>
          <a:p>
            <a:pPr marL="0" indent="0">
              <a:lnSpc>
                <a:spcPct val="150000"/>
              </a:lnSpc>
              <a:buNone/>
            </a:pPr>
            <a:r>
              <a:rPr lang="en-GB" sz="600" dirty="0" err="1">
                <a:solidFill>
                  <a:schemeClr val="bg1"/>
                </a:solidFill>
              </a:rPr>
              <a:t>Orrow</a:t>
            </a:r>
            <a:r>
              <a:rPr lang="en-GB" sz="600" dirty="0">
                <a:solidFill>
                  <a:schemeClr val="bg1"/>
                </a:solidFill>
              </a:rPr>
              <a:t>, G., </a:t>
            </a:r>
            <a:r>
              <a:rPr lang="en-GB" sz="600" dirty="0" err="1">
                <a:solidFill>
                  <a:schemeClr val="bg1"/>
                </a:solidFill>
              </a:rPr>
              <a:t>Kinmonth</a:t>
            </a:r>
            <a:r>
              <a:rPr lang="en-GB" sz="600" dirty="0">
                <a:solidFill>
                  <a:schemeClr val="bg1"/>
                </a:solidFill>
              </a:rPr>
              <a:t>, A. L., Sanderson, S., &amp; Sutton, S. (2012). Effectiveness of physical activity promotion based in primary care: systematic review and meta-analysis of randomised controlled trials. </a:t>
            </a:r>
            <a:r>
              <a:rPr lang="en-GB" sz="600" i="1" dirty="0">
                <a:solidFill>
                  <a:schemeClr val="bg1"/>
                </a:solidFill>
              </a:rPr>
              <a:t>BMJ</a:t>
            </a:r>
            <a:r>
              <a:rPr lang="en-GB" sz="600" dirty="0">
                <a:solidFill>
                  <a:schemeClr val="bg1"/>
                </a:solidFill>
              </a:rPr>
              <a:t>, </a:t>
            </a:r>
            <a:r>
              <a:rPr lang="en-GB" sz="600" i="1" dirty="0">
                <a:solidFill>
                  <a:schemeClr val="bg1"/>
                </a:solidFill>
              </a:rPr>
              <a:t>344</a:t>
            </a:r>
            <a:r>
              <a:rPr lang="en-GB" sz="600" dirty="0">
                <a:solidFill>
                  <a:schemeClr val="bg1"/>
                </a:solidFill>
              </a:rPr>
              <a:t>, e1389. </a:t>
            </a:r>
            <a:r>
              <a:rPr lang="en-GB" sz="600" dirty="0" err="1"/>
              <a:t>doi</a:t>
            </a:r>
            <a:r>
              <a:rPr lang="en-GB" sz="600" dirty="0"/>
              <a:t>: 10.1136/bmj.e1389</a:t>
            </a:r>
            <a:endParaRPr lang="en-GB" sz="600" dirty="0">
              <a:solidFill>
                <a:schemeClr val="bg1"/>
              </a:solidFill>
            </a:endParaRPr>
          </a:p>
          <a:p>
            <a:pPr marL="0" indent="0">
              <a:lnSpc>
                <a:spcPct val="150000"/>
              </a:lnSpc>
              <a:buNone/>
            </a:pPr>
            <a:r>
              <a:rPr lang="en-GB" sz="600" dirty="0" err="1">
                <a:solidFill>
                  <a:schemeClr val="bg1"/>
                </a:solidFill>
              </a:rPr>
              <a:t>Pavey</a:t>
            </a:r>
            <a:r>
              <a:rPr lang="en-GB" sz="600" dirty="0">
                <a:solidFill>
                  <a:schemeClr val="bg1"/>
                </a:solidFill>
              </a:rPr>
              <a:t>, T. G., Taylor, A. H., Fox, K. R., </a:t>
            </a:r>
            <a:r>
              <a:rPr lang="en-GB" sz="600" dirty="0" err="1">
                <a:solidFill>
                  <a:schemeClr val="bg1"/>
                </a:solidFill>
              </a:rPr>
              <a:t>Hillsdon</a:t>
            </a:r>
            <a:r>
              <a:rPr lang="en-GB" sz="600" dirty="0">
                <a:solidFill>
                  <a:schemeClr val="bg1"/>
                </a:solidFill>
              </a:rPr>
              <a:t>, M., </a:t>
            </a:r>
            <a:r>
              <a:rPr lang="en-GB" sz="600" dirty="0" err="1">
                <a:solidFill>
                  <a:schemeClr val="bg1"/>
                </a:solidFill>
              </a:rPr>
              <a:t>Anokye</a:t>
            </a:r>
            <a:r>
              <a:rPr lang="en-GB" sz="600" dirty="0">
                <a:solidFill>
                  <a:schemeClr val="bg1"/>
                </a:solidFill>
              </a:rPr>
              <a:t>, N., Campbell, J. L., . . . Taylor, R. S. (2011). Effect of exercise referral schemes in primary care on physical activity and improving health outcomes: systematic review and meta-analysis. </a:t>
            </a:r>
            <a:r>
              <a:rPr lang="en-GB" sz="600" i="1" dirty="0">
                <a:solidFill>
                  <a:schemeClr val="bg1"/>
                </a:solidFill>
              </a:rPr>
              <a:t>BMJ</a:t>
            </a:r>
            <a:r>
              <a:rPr lang="en-GB" sz="600" dirty="0">
                <a:solidFill>
                  <a:schemeClr val="bg1"/>
                </a:solidFill>
              </a:rPr>
              <a:t>, </a:t>
            </a:r>
            <a:r>
              <a:rPr lang="en-GB" sz="600" i="1" dirty="0">
                <a:solidFill>
                  <a:schemeClr val="bg1"/>
                </a:solidFill>
              </a:rPr>
              <a:t>343</a:t>
            </a:r>
            <a:r>
              <a:rPr lang="en-GB" sz="600" dirty="0">
                <a:solidFill>
                  <a:schemeClr val="bg1"/>
                </a:solidFill>
              </a:rPr>
              <a:t>, d6462</a:t>
            </a:r>
            <a:r>
              <a:rPr lang="en-GB" sz="600" dirty="0" smtClean="0">
                <a:solidFill>
                  <a:schemeClr val="bg1"/>
                </a:solidFill>
              </a:rPr>
              <a:t>. </a:t>
            </a:r>
            <a:r>
              <a:rPr lang="en-GB" sz="600" dirty="0" err="1"/>
              <a:t>doi</a:t>
            </a:r>
            <a:r>
              <a:rPr lang="en-GB" sz="600" dirty="0"/>
              <a:t>: 10.1136/bmj.d6462</a:t>
            </a:r>
            <a:endParaRPr lang="en-GB" sz="600" dirty="0">
              <a:solidFill>
                <a:schemeClr val="bg1"/>
              </a:solidFill>
            </a:endParaRPr>
          </a:p>
          <a:p>
            <a:pPr marL="0" indent="0">
              <a:lnSpc>
                <a:spcPct val="150000"/>
              </a:lnSpc>
              <a:buNone/>
            </a:pPr>
            <a:r>
              <a:rPr lang="en-GB" sz="600" dirty="0" smtClean="0">
                <a:solidFill>
                  <a:schemeClr val="bg1"/>
                </a:solidFill>
              </a:rPr>
              <a:t>Wilcox</a:t>
            </a:r>
            <a:r>
              <a:rPr lang="en-GB" sz="600" dirty="0">
                <a:solidFill>
                  <a:schemeClr val="bg1"/>
                </a:solidFill>
              </a:rPr>
              <a:t>, S., Parra-Medina, D., Thompson-Robinson, M., &amp; Will, J. (2001). Nutrition and physical activity interventions to reduce cardiovascular disease risk in health care settings: a quantitative review with a focus on women. </a:t>
            </a:r>
            <a:r>
              <a:rPr lang="en-GB" sz="600" i="1" dirty="0">
                <a:solidFill>
                  <a:schemeClr val="bg1"/>
                </a:solidFill>
              </a:rPr>
              <a:t>Nutrition Reviews</a:t>
            </a:r>
            <a:r>
              <a:rPr lang="en-GB" sz="600" dirty="0">
                <a:solidFill>
                  <a:schemeClr val="bg1"/>
                </a:solidFill>
              </a:rPr>
              <a:t>, </a:t>
            </a:r>
            <a:r>
              <a:rPr lang="en-GB" sz="600" i="1" dirty="0">
                <a:solidFill>
                  <a:schemeClr val="bg1"/>
                </a:solidFill>
              </a:rPr>
              <a:t>59</a:t>
            </a:r>
            <a:r>
              <a:rPr lang="en-GB" sz="600" dirty="0">
                <a:solidFill>
                  <a:schemeClr val="bg1"/>
                </a:solidFill>
              </a:rPr>
              <a:t>, 197–214</a:t>
            </a:r>
            <a:r>
              <a:rPr lang="en-GB" sz="600" dirty="0" smtClean="0">
                <a:solidFill>
                  <a:schemeClr val="bg1"/>
                </a:solidFill>
              </a:rPr>
              <a:t>. </a:t>
            </a:r>
            <a:r>
              <a:rPr lang="en-GB" sz="600" dirty="0">
                <a:solidFill>
                  <a:schemeClr val="bg1"/>
                </a:solidFill>
              </a:rPr>
              <a:t>DOI: http://dx.doi.org/10.1111/j.1753-4887.2001.tb07012.x</a:t>
            </a:r>
          </a:p>
        </p:txBody>
      </p:sp>
      <p:sp>
        <p:nvSpPr>
          <p:cNvPr id="6" name="Content Placeholder 3"/>
          <p:cNvSpPr txBox="1">
            <a:spLocks/>
          </p:cNvSpPr>
          <p:nvPr/>
        </p:nvSpPr>
        <p:spPr>
          <a:xfrm>
            <a:off x="108422" y="1136576"/>
            <a:ext cx="6624736" cy="3836128"/>
          </a:xfrm>
          <a:prstGeom prst="rect">
            <a:avLst/>
          </a:prstGeom>
          <a:gradFill flip="none" rotWithShape="1">
            <a:lin ang="5400000" scaled="1"/>
            <a:tileRect/>
          </a:gradFill>
        </p:spPr>
        <p:style>
          <a:lnRef idx="1">
            <a:schemeClr val="accent1"/>
          </a:lnRef>
          <a:fillRef idx="2">
            <a:schemeClr val="accent1"/>
          </a:fillRef>
          <a:effectRef idx="1">
            <a:schemeClr val="accent1"/>
          </a:effectRef>
          <a:fontRef idx="minor">
            <a:schemeClr val="dk1"/>
          </a:fontRef>
        </p:style>
        <p:txBody>
          <a:bodyPr vert="horz" wrap="square" lIns="95709" tIns="47854" rIns="95709" bIns="47854" rtlCol="0">
            <a:spAutoFit/>
          </a:bodyPr>
          <a:lstStyle>
            <a:lvl1pPr marL="358910" indent="-358910" algn="l" defTabSz="957093" rtl="0" eaLnBrk="1" latinLnBrk="0" hangingPunct="1">
              <a:spcBef>
                <a:spcPct val="20000"/>
              </a:spcBef>
              <a:buFont typeface="Arial" panose="020B0604020202020204" pitchFamily="34" charset="0"/>
              <a:buChar char="•"/>
              <a:defRPr sz="3300" kern="1200">
                <a:solidFill>
                  <a:schemeClr val="tx1"/>
                </a:solidFill>
                <a:latin typeface="+mn-lt"/>
                <a:ea typeface="+mn-ea"/>
                <a:cs typeface="+mn-cs"/>
              </a:defRPr>
            </a:lvl1pPr>
            <a:lvl2pPr marL="777636" indent="-299091" algn="l" defTabSz="957093" rtl="0" eaLnBrk="1" latinLnBrk="0" hangingPunct="1">
              <a:spcBef>
                <a:spcPct val="20000"/>
              </a:spcBef>
              <a:buFont typeface="Arial" panose="020B0604020202020204" pitchFamily="34" charset="0"/>
              <a:buChar char="–"/>
              <a:defRPr sz="2900" kern="1200">
                <a:solidFill>
                  <a:schemeClr val="tx1"/>
                </a:solidFill>
                <a:latin typeface="+mn-lt"/>
                <a:ea typeface="+mn-ea"/>
                <a:cs typeface="+mn-cs"/>
              </a:defRPr>
            </a:lvl2pPr>
            <a:lvl3pPr marL="1196366" indent="-239272" algn="l" defTabSz="957093" rtl="0" eaLnBrk="1" latinLnBrk="0" hangingPunct="1">
              <a:spcBef>
                <a:spcPct val="20000"/>
              </a:spcBef>
              <a:buFont typeface="Arial" panose="020B0604020202020204" pitchFamily="34" charset="0"/>
              <a:buChar char="•"/>
              <a:defRPr sz="2500" kern="1200">
                <a:solidFill>
                  <a:schemeClr val="tx1"/>
                </a:solidFill>
                <a:latin typeface="+mn-lt"/>
                <a:ea typeface="+mn-ea"/>
                <a:cs typeface="+mn-cs"/>
              </a:defRPr>
            </a:lvl3pPr>
            <a:lvl4pPr marL="1674911"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4pPr>
            <a:lvl5pPr marL="2153459"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5pPr>
            <a:lvl6pPr marL="2632004"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6pPr>
            <a:lvl7pPr marL="3110549"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7pPr>
            <a:lvl8pPr marL="3589097"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8pPr>
            <a:lvl9pPr marL="4067642" indent="-239272" algn="l" defTabSz="957093"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9pPr>
          </a:lstStyle>
          <a:p>
            <a:pPr marL="0" indent="0">
              <a:lnSpc>
                <a:spcPct val="150000"/>
              </a:lnSpc>
              <a:buFont typeface="Arial" panose="020B0604020202020204" pitchFamily="34" charset="0"/>
              <a:buNone/>
            </a:pPr>
            <a:r>
              <a:rPr lang="en-GB" sz="1000" dirty="0" smtClean="0">
                <a:solidFill>
                  <a:schemeClr val="bg1"/>
                </a:solidFill>
              </a:rPr>
              <a:t>For more information about this review please download the full published protocol from BMJ Open:</a:t>
            </a:r>
          </a:p>
          <a:p>
            <a:pPr marL="0" indent="0">
              <a:lnSpc>
                <a:spcPct val="150000"/>
              </a:lnSpc>
              <a:buFont typeface="Arial" panose="020B0604020202020204" pitchFamily="34" charset="0"/>
              <a:buNone/>
            </a:pPr>
            <a:endParaRPr lang="en-GB" sz="1000" dirty="0">
              <a:solidFill>
                <a:schemeClr val="bg1"/>
              </a:solidFill>
            </a:endParaRPr>
          </a:p>
          <a:p>
            <a:pPr marL="0" indent="0" algn="ctr">
              <a:lnSpc>
                <a:spcPct val="150000"/>
              </a:lnSpc>
              <a:buFont typeface="Arial" panose="020B0604020202020204" pitchFamily="34" charset="0"/>
              <a:buNone/>
            </a:pPr>
            <a:r>
              <a:rPr lang="en-GB" sz="1000" dirty="0" smtClean="0">
                <a:solidFill>
                  <a:schemeClr val="bg1"/>
                </a:solidFill>
              </a:rPr>
              <a:t>Howlett, N., Trivedi, D., Troop, N., &amp; </a:t>
            </a:r>
            <a:r>
              <a:rPr lang="en-GB" sz="1000" dirty="0" err="1" smtClean="0">
                <a:solidFill>
                  <a:schemeClr val="bg1"/>
                </a:solidFill>
              </a:rPr>
              <a:t>Chater</a:t>
            </a:r>
            <a:r>
              <a:rPr lang="en-GB" sz="1000" dirty="0" smtClean="0">
                <a:solidFill>
                  <a:schemeClr val="bg1"/>
                </a:solidFill>
              </a:rPr>
              <a:t>, A. (2015). What are the most effective behaviour change techniques to promote physical activity and/or reduce sedentary behaviour in active adults? A systematic review protocol. </a:t>
            </a:r>
            <a:r>
              <a:rPr lang="en-GB" sz="1000" i="1" dirty="0" smtClean="0">
                <a:solidFill>
                  <a:schemeClr val="bg1"/>
                </a:solidFill>
              </a:rPr>
              <a:t>BMJ Open, 5</a:t>
            </a:r>
            <a:r>
              <a:rPr lang="en-GB" sz="1000" dirty="0" smtClean="0">
                <a:solidFill>
                  <a:schemeClr val="bg1"/>
                </a:solidFill>
              </a:rPr>
              <a:t>, e008573. doi:10.1136/bmjopen-2015-008573 </a:t>
            </a:r>
          </a:p>
          <a:p>
            <a:pPr marL="0" indent="0">
              <a:lnSpc>
                <a:spcPct val="150000"/>
              </a:lnSpc>
              <a:buFont typeface="Arial" panose="020B0604020202020204" pitchFamily="34" charset="0"/>
              <a:buNone/>
            </a:pPr>
            <a:endParaRPr lang="en-GB" sz="1000" dirty="0" smtClean="0">
              <a:solidFill>
                <a:schemeClr val="bg1"/>
              </a:solidFill>
            </a:endParaRPr>
          </a:p>
          <a:p>
            <a:pPr marL="0" indent="0">
              <a:lnSpc>
                <a:spcPct val="150000"/>
              </a:lnSpc>
              <a:buFont typeface="Arial" panose="020B0604020202020204" pitchFamily="34" charset="0"/>
              <a:buNone/>
            </a:pPr>
            <a:r>
              <a:rPr lang="en-GB" sz="1000" dirty="0" smtClean="0">
                <a:solidFill>
                  <a:schemeClr val="bg1"/>
                </a:solidFill>
              </a:rPr>
              <a:t>Or contact the first author: </a:t>
            </a:r>
          </a:p>
          <a:p>
            <a:pPr marL="0" indent="0" algn="ctr">
              <a:lnSpc>
                <a:spcPct val="150000"/>
              </a:lnSpc>
              <a:buNone/>
            </a:pPr>
            <a:r>
              <a:rPr lang="en-GB" sz="1000" dirty="0" smtClean="0">
                <a:solidFill>
                  <a:schemeClr val="bg1"/>
                </a:solidFill>
              </a:rPr>
              <a:t>Neil </a:t>
            </a:r>
            <a:r>
              <a:rPr lang="en-GB" sz="1000" dirty="0">
                <a:solidFill>
                  <a:schemeClr val="bg1"/>
                </a:solidFill>
              </a:rPr>
              <a:t>Howlett</a:t>
            </a:r>
          </a:p>
          <a:p>
            <a:pPr marL="0" indent="0" algn="ctr">
              <a:lnSpc>
                <a:spcPct val="150000"/>
              </a:lnSpc>
              <a:buNone/>
            </a:pPr>
            <a:r>
              <a:rPr lang="en-GB" sz="1000" dirty="0">
                <a:solidFill>
                  <a:schemeClr val="bg1"/>
                </a:solidFill>
              </a:rPr>
              <a:t>Research Fellow</a:t>
            </a:r>
            <a:br>
              <a:rPr lang="en-GB" sz="1000" dirty="0">
                <a:solidFill>
                  <a:schemeClr val="bg1"/>
                </a:solidFill>
              </a:rPr>
            </a:br>
            <a:r>
              <a:rPr lang="en-GB" sz="1000" dirty="0">
                <a:solidFill>
                  <a:schemeClr val="bg1"/>
                </a:solidFill>
              </a:rPr>
              <a:t>Department of Psychology and Sport Sciences</a:t>
            </a:r>
            <a:br>
              <a:rPr lang="en-GB" sz="1000" dirty="0">
                <a:solidFill>
                  <a:schemeClr val="bg1"/>
                </a:solidFill>
              </a:rPr>
            </a:br>
            <a:r>
              <a:rPr lang="en-GB" sz="1000" dirty="0">
                <a:solidFill>
                  <a:schemeClr val="bg1"/>
                </a:solidFill>
              </a:rPr>
              <a:t>School of Life and Medical Sciences</a:t>
            </a:r>
            <a:br>
              <a:rPr lang="en-GB" sz="1000" dirty="0">
                <a:solidFill>
                  <a:schemeClr val="bg1"/>
                </a:solidFill>
              </a:rPr>
            </a:br>
            <a:r>
              <a:rPr lang="en-GB" sz="1000" dirty="0">
                <a:solidFill>
                  <a:schemeClr val="bg1"/>
                </a:solidFill>
              </a:rPr>
              <a:t>University of Hertfordshire</a:t>
            </a:r>
          </a:p>
          <a:p>
            <a:pPr marL="0" indent="0" algn="ctr">
              <a:lnSpc>
                <a:spcPct val="150000"/>
              </a:lnSpc>
              <a:buNone/>
            </a:pPr>
            <a:r>
              <a:rPr lang="en-GB" sz="1000" dirty="0" smtClean="0">
                <a:solidFill>
                  <a:schemeClr val="bg1"/>
                </a:solidFill>
              </a:rPr>
              <a:t>Email: n.howlett@herts.ac.uk</a:t>
            </a:r>
          </a:p>
          <a:p>
            <a:pPr marL="0" indent="0" algn="ctr">
              <a:lnSpc>
                <a:spcPct val="150000"/>
              </a:lnSpc>
              <a:buNone/>
            </a:pPr>
            <a:r>
              <a:rPr lang="en-GB" sz="1000" dirty="0" smtClean="0">
                <a:solidFill>
                  <a:schemeClr val="bg1"/>
                </a:solidFill>
              </a:rPr>
              <a:t>Tel</a:t>
            </a:r>
            <a:r>
              <a:rPr lang="en-GB" sz="1000" dirty="0">
                <a:solidFill>
                  <a:schemeClr val="bg1"/>
                </a:solidFill>
              </a:rPr>
              <a:t>: 01707 28 5971</a:t>
            </a:r>
          </a:p>
          <a:p>
            <a:pPr marL="0" indent="0" algn="ctr">
              <a:lnSpc>
                <a:spcPct val="150000"/>
              </a:lnSpc>
              <a:buNone/>
            </a:pPr>
            <a:r>
              <a:rPr lang="en-GB" sz="1000" dirty="0">
                <a:solidFill>
                  <a:schemeClr val="bg1"/>
                </a:solidFill>
              </a:rPr>
              <a:t>Twitter: @</a:t>
            </a:r>
            <a:r>
              <a:rPr lang="en-GB" sz="1000" dirty="0" err="1" smtClean="0">
                <a:solidFill>
                  <a:schemeClr val="bg1"/>
                </a:solidFill>
              </a:rPr>
              <a:t>neil_howlett</a:t>
            </a:r>
            <a:endParaRPr lang="en-GB" sz="1000" dirty="0">
              <a:solidFill>
                <a:schemeClr val="bg1"/>
              </a:solidFill>
            </a:endParaRPr>
          </a:p>
        </p:txBody>
      </p:sp>
    </p:spTree>
    <p:extLst>
      <p:ext uri="{BB962C8B-B14F-4D97-AF65-F5344CB8AC3E}">
        <p14:creationId xmlns:p14="http://schemas.microsoft.com/office/powerpoint/2010/main" val="545449972"/>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1382</TotalTime>
  <Words>1571</Words>
  <Application>Microsoft Office PowerPoint</Application>
  <PresentationFormat>A4 Paper (210x297 mm)</PresentationFormat>
  <Paragraphs>130</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Office Theme</vt:lpstr>
      <vt:lpstr>PowerPoint Presentation</vt:lpstr>
      <vt:lpstr> What are the most effective behaviour change techniques to promote physical activity  and/or reduce sedentary behaviour  in inactive adults? A systematic review 1Howlett, N., 2Trivedi, D., 1Troop, N., &amp; 3Chater A.  1Department of Psychology and Sport Sciences, School of Life and Medical Sciences, University of Hertfordshire, UK; 2Centre for Research in Primary and Community Care, School of Health and Social Work, University of Hertfordshire, UK; 3School of Pharmacy, Centre for Behavioural Medicine, Department of Practice and Policy, University College London, UK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are the most effective behaviour change techniques to promote physical activity and/or reduce sedentary behaviour in sedentary adults? A systematic review protocol Howlett, N., Trivedi, D., Troop, N., &amp; Chater A.</dc:title>
  <dc:creator>Neil Howlett</dc:creator>
  <cp:lastModifiedBy>hhwin7setup</cp:lastModifiedBy>
  <cp:revision>93</cp:revision>
  <dcterms:created xsi:type="dcterms:W3CDTF">2015-03-12T08:26:12Z</dcterms:created>
  <dcterms:modified xsi:type="dcterms:W3CDTF">2015-09-14T13:01:25Z</dcterms:modified>
</cp:coreProperties>
</file>