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2" r:id="rId5"/>
    <p:sldId id="258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32" y="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60DA9-F03D-4F11-ADC7-2E4685225EF1}" type="datetimeFigureOut">
              <a:rPr lang="en-IE" smtClean="0"/>
              <a:t>18/07/2016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7CB32-C39F-4806-995D-D7BDCA30E90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82890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60DA9-F03D-4F11-ADC7-2E4685225EF1}" type="datetimeFigureOut">
              <a:rPr lang="en-IE" smtClean="0"/>
              <a:t>18/07/2016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7CB32-C39F-4806-995D-D7BDCA30E90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39866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60DA9-F03D-4F11-ADC7-2E4685225EF1}" type="datetimeFigureOut">
              <a:rPr lang="en-IE" smtClean="0"/>
              <a:t>18/07/2016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7CB32-C39F-4806-995D-D7BDCA30E90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29011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60DA9-F03D-4F11-ADC7-2E4685225EF1}" type="datetimeFigureOut">
              <a:rPr lang="en-IE" smtClean="0"/>
              <a:t>18/07/2016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7CB32-C39F-4806-995D-D7BDCA30E90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81460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60DA9-F03D-4F11-ADC7-2E4685225EF1}" type="datetimeFigureOut">
              <a:rPr lang="en-IE" smtClean="0"/>
              <a:t>18/07/2016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7CB32-C39F-4806-995D-D7BDCA30E90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37664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60DA9-F03D-4F11-ADC7-2E4685225EF1}" type="datetimeFigureOut">
              <a:rPr lang="en-IE" smtClean="0"/>
              <a:t>18/07/2016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7CB32-C39F-4806-995D-D7BDCA30E90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44050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60DA9-F03D-4F11-ADC7-2E4685225EF1}" type="datetimeFigureOut">
              <a:rPr lang="en-IE" smtClean="0"/>
              <a:t>18/07/2016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7CB32-C39F-4806-995D-D7BDCA30E90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57560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60DA9-F03D-4F11-ADC7-2E4685225EF1}" type="datetimeFigureOut">
              <a:rPr lang="en-IE" smtClean="0"/>
              <a:t>18/07/2016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7CB32-C39F-4806-995D-D7BDCA30E90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50916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60DA9-F03D-4F11-ADC7-2E4685225EF1}" type="datetimeFigureOut">
              <a:rPr lang="en-IE" smtClean="0"/>
              <a:t>18/07/2016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7CB32-C39F-4806-995D-D7BDCA30E90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00976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60DA9-F03D-4F11-ADC7-2E4685225EF1}" type="datetimeFigureOut">
              <a:rPr lang="en-IE" smtClean="0"/>
              <a:t>18/07/2016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7CB32-C39F-4806-995D-D7BDCA30E90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47713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60DA9-F03D-4F11-ADC7-2E4685225EF1}" type="datetimeFigureOut">
              <a:rPr lang="en-IE" smtClean="0"/>
              <a:t>18/07/2016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7CB32-C39F-4806-995D-D7BDCA30E90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71188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60DA9-F03D-4F11-ADC7-2E4685225EF1}" type="datetimeFigureOut">
              <a:rPr lang="en-IE" smtClean="0"/>
              <a:t>18/07/2016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7CB32-C39F-4806-995D-D7BDCA30E90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07857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90293" y="1543142"/>
            <a:ext cx="7611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Biosensors for healthy oceans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10475" y="2982403"/>
            <a:ext cx="757104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EnviGuard</a:t>
            </a:r>
            <a:r>
              <a:rPr lang="en-IE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Biosensor 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for environmental monitoring and disease prevention in </a:t>
            </a:r>
            <a:r>
              <a:rPr lang="en-GB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aquaculture.</a:t>
            </a:r>
          </a:p>
          <a:p>
            <a:endParaRPr lang="en-GB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IE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Ian Johnston</a:t>
            </a:r>
          </a:p>
          <a:p>
            <a:r>
              <a:rPr lang="en-IE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Hertfordshire, UK</a:t>
            </a:r>
            <a:endParaRPr lang="en-IE" dirty="0"/>
          </a:p>
        </p:txBody>
      </p:sp>
      <p:pic>
        <p:nvPicPr>
          <p:cNvPr id="5" name="Picture 9" descr="UH_LOGO_BLACK_P_PRO.BLACK_CMYK_1115.a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75" r="2"/>
          <a:stretch>
            <a:fillRect/>
          </a:stretch>
        </p:blipFill>
        <p:spPr bwMode="auto">
          <a:xfrm>
            <a:off x="7368135" y="4982951"/>
            <a:ext cx="2439023" cy="540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\\FILESERVER2\Umwelt\Projekte\1) Running\1.13.019   EnviGuard\Infos\Pictures\EnviGuard LOGOS\Logo 300dpi\EnviGuard__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135" y="3950524"/>
            <a:ext cx="2439023" cy="9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94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015835" y="2499950"/>
            <a:ext cx="6256330" cy="3187980"/>
            <a:chOff x="5587328" y="2870985"/>
            <a:chExt cx="6256330" cy="318798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7328" y="2870985"/>
              <a:ext cx="4383473" cy="3187980"/>
            </a:xfrm>
            <a:prstGeom prst="rect">
              <a:avLst/>
            </a:prstGeom>
          </p:spPr>
        </p:pic>
        <p:sp>
          <p:nvSpPr>
            <p:cNvPr id="6" name="Rechteck 7"/>
            <p:cNvSpPr/>
            <p:nvPr/>
          </p:nvSpPr>
          <p:spPr>
            <a:xfrm>
              <a:off x="9970801" y="3110758"/>
              <a:ext cx="1872857" cy="27084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+mn-lt"/>
                  <a:ea typeface="Calibri"/>
                  <a:cs typeface="Times New Roman"/>
                </a:rPr>
                <a:t>18 </a:t>
              </a:r>
              <a:r>
                <a:rPr lang="en-US" sz="2000" dirty="0" smtClean="0">
                  <a:latin typeface="+mn-lt"/>
                  <a:ea typeface="Calibri"/>
                  <a:cs typeface="Times New Roman"/>
                </a:rPr>
                <a:t>partners</a:t>
              </a:r>
            </a:p>
            <a:p>
              <a:pPr marL="342900" indent="-342900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000" dirty="0" smtClean="0">
                  <a:latin typeface="+mn-lt"/>
                  <a:ea typeface="Calibri"/>
                  <a:cs typeface="Times New Roman"/>
                </a:rPr>
                <a:t>9 countries</a:t>
              </a:r>
            </a:p>
            <a:p>
              <a:pPr marL="342900" indent="-342900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000" dirty="0" smtClean="0">
                  <a:latin typeface="+mn-lt"/>
                  <a:ea typeface="Calibri"/>
                  <a:cs typeface="Times New Roman"/>
                </a:rPr>
                <a:t>11 SMEs</a:t>
              </a:r>
            </a:p>
            <a:p>
              <a:pPr marL="342900" indent="-342900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000" dirty="0" smtClean="0">
                  <a:latin typeface="+mn-lt"/>
                  <a:ea typeface="Calibri"/>
                  <a:cs typeface="Times New Roman"/>
                </a:rPr>
                <a:t>7 RTDs</a:t>
              </a:r>
              <a:endParaRPr lang="en-US" sz="2000" dirty="0">
                <a:latin typeface="+mn-lt"/>
                <a:ea typeface="Calibri"/>
                <a:cs typeface="Times New Roman"/>
              </a:endParaRPr>
            </a:p>
            <a:p>
              <a:pPr marL="342900" indent="-342900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000" dirty="0" smtClean="0">
                  <a:latin typeface="+mn-lt"/>
                  <a:ea typeface="Calibri"/>
                  <a:cs typeface="Times New Roman"/>
                </a:rPr>
                <a:t>5 Years</a:t>
              </a:r>
            </a:p>
            <a:p>
              <a:pPr marL="342900" indent="-342900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000" dirty="0" smtClean="0">
                  <a:latin typeface="+mn-lt"/>
                  <a:ea typeface="Calibri"/>
                  <a:cs typeface="Times New Roman"/>
                </a:rPr>
                <a:t>7.2 M€ </a:t>
              </a:r>
              <a:endParaRPr lang="en-US" sz="2000" dirty="0">
                <a:latin typeface="+mn-lt"/>
                <a:ea typeface="Calibri"/>
                <a:cs typeface="Times New Roman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226422" y="955484"/>
            <a:ext cx="113559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2800" b="1" dirty="0"/>
              <a:t>Development of a biosensor technology for environmental monitoring and disease prevention in </a:t>
            </a:r>
            <a:r>
              <a:rPr lang="en-GB" altLang="en-US" sz="2800" b="1" dirty="0" smtClean="0"/>
              <a:t>aquaculture, </a:t>
            </a:r>
            <a:r>
              <a:rPr lang="en-GB" altLang="en-US" sz="2800" b="1" dirty="0"/>
              <a:t>ensuring food </a:t>
            </a:r>
            <a:r>
              <a:rPr lang="en-GB" altLang="en-US" sz="2800" b="1" dirty="0" smtClean="0"/>
              <a:t>safety.</a:t>
            </a:r>
            <a:endParaRPr lang="en-GB" altLang="en-US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27706" y="2185725"/>
            <a:ext cx="545953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 err="1" smtClean="0">
                <a:solidFill>
                  <a:srgbClr val="1A1A1A"/>
                </a:solidFill>
              </a:rPr>
              <a:t>EnviGuard’s</a:t>
            </a:r>
            <a:r>
              <a:rPr lang="en-GB" sz="2200" dirty="0" smtClean="0">
                <a:solidFill>
                  <a:srgbClr val="1A1A1A"/>
                </a:solidFill>
              </a:rPr>
              <a:t> </a:t>
            </a:r>
            <a:r>
              <a:rPr lang="en-GB" sz="2200" dirty="0">
                <a:solidFill>
                  <a:srgbClr val="1A1A1A"/>
                </a:solidFill>
              </a:rPr>
              <a:t>main outcome will be an early warning system for </a:t>
            </a:r>
            <a:r>
              <a:rPr lang="en-GB" sz="2200" dirty="0" smtClean="0">
                <a:solidFill>
                  <a:srgbClr val="1A1A1A"/>
                </a:solidFill>
              </a:rPr>
              <a:t>aquaculture  </a:t>
            </a:r>
            <a:r>
              <a:rPr lang="en-GB" sz="2200" dirty="0">
                <a:solidFill>
                  <a:srgbClr val="1A1A1A"/>
                </a:solidFill>
              </a:rPr>
              <a:t>enterprises and an environmental monitoring tool to assess the status of the </a:t>
            </a:r>
            <a:r>
              <a:rPr lang="en-GB" sz="2200" dirty="0" smtClean="0">
                <a:solidFill>
                  <a:srgbClr val="1A1A1A"/>
                </a:solidFill>
              </a:rPr>
              <a:t>sea.</a:t>
            </a:r>
          </a:p>
          <a:p>
            <a:endParaRPr lang="en-GB" sz="2200" dirty="0" smtClean="0">
              <a:solidFill>
                <a:srgbClr val="1A1A1A"/>
              </a:solidFill>
            </a:endParaRPr>
          </a:p>
          <a:p>
            <a:r>
              <a:rPr lang="en-GB" sz="2200" dirty="0" smtClean="0">
                <a:solidFill>
                  <a:srgbClr val="1A1A1A"/>
                </a:solidFill>
              </a:rPr>
              <a:t>EnviGuard </a:t>
            </a:r>
            <a:r>
              <a:rPr lang="en-GB" sz="2200" dirty="0">
                <a:solidFill>
                  <a:srgbClr val="1A1A1A"/>
                </a:solidFill>
              </a:rPr>
              <a:t>technology will significantly contribute to a </a:t>
            </a:r>
            <a:r>
              <a:rPr lang="en-GB" sz="2200" dirty="0" smtClean="0">
                <a:solidFill>
                  <a:srgbClr val="1A1A1A"/>
                </a:solidFill>
              </a:rPr>
              <a:t>sustainable </a:t>
            </a:r>
            <a:r>
              <a:rPr lang="en-GB" sz="2200" dirty="0">
                <a:solidFill>
                  <a:srgbClr val="1A1A1A"/>
                </a:solidFill>
              </a:rPr>
              <a:t>thriving maritime economy, one of the EU’s integrated maritime policy’s objectives, and thus, </a:t>
            </a:r>
            <a:r>
              <a:rPr lang="en-GB" sz="2200" dirty="0" smtClean="0">
                <a:solidFill>
                  <a:srgbClr val="1A1A1A"/>
                </a:solidFill>
              </a:rPr>
              <a:t>maximize </a:t>
            </a:r>
            <a:r>
              <a:rPr lang="en-GB" sz="2200" dirty="0">
                <a:solidFill>
                  <a:srgbClr val="1A1A1A"/>
                </a:solidFill>
              </a:rPr>
              <a:t>the impact of research and innovation on European society and </a:t>
            </a:r>
            <a:r>
              <a:rPr lang="en-GB" sz="2200" dirty="0" smtClean="0">
                <a:solidFill>
                  <a:srgbClr val="1A1A1A"/>
                </a:solidFill>
              </a:rPr>
              <a:t>economy.</a:t>
            </a:r>
            <a:endParaRPr lang="en-GB" sz="2200" dirty="0">
              <a:solidFill>
                <a:srgbClr val="1A1A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6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8"/>
            <a:ext cx="12192000" cy="6858000"/>
          </a:xfrm>
          <a:prstGeom prst="rect">
            <a:avLst/>
          </a:prstGeom>
        </p:spPr>
      </p:pic>
      <p:sp>
        <p:nvSpPr>
          <p:cNvPr id="6" name="2 Rectángulo"/>
          <p:cNvSpPr/>
          <p:nvPr/>
        </p:nvSpPr>
        <p:spPr>
          <a:xfrm>
            <a:off x="317501" y="986135"/>
            <a:ext cx="8604077" cy="4816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ea typeface="Calibri"/>
                <a:cs typeface="Times New Roman"/>
              </a:rPr>
              <a:t>Main objectives:</a:t>
            </a:r>
          </a:p>
          <a:p>
            <a:endParaRPr lang="en-US" sz="800" b="1" dirty="0" smtClean="0">
              <a:ea typeface="Calibri"/>
              <a:cs typeface="Times New Roman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ea typeface="Calibri"/>
                <a:cs typeface="Times New Roman"/>
              </a:rPr>
              <a:t>Highly specific, precise and reliable measurements of biohazards and chemical contaminants in seawater with real-time results.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200" dirty="0" smtClean="0">
                <a:ea typeface="Calibri"/>
                <a:cs typeface="Times New Roman"/>
              </a:rPr>
              <a:t>Multi-class, multi-analytic method for simultaneous determination.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ea typeface="Calibri"/>
                <a:cs typeface="Times New Roman"/>
              </a:rPr>
              <a:t>A modular system integrated into a single, durable device.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ea typeface="Calibri"/>
                <a:cs typeface="Times New Roman"/>
              </a:rPr>
              <a:t>Automatic sampling under multi-stressor conditions in the marine environment.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ea typeface="Calibri"/>
                <a:cs typeface="Times New Roman"/>
              </a:rPr>
              <a:t>Easy access to data through internet</a:t>
            </a:r>
          </a:p>
          <a:p>
            <a:pPr>
              <a:spcAft>
                <a:spcPts val="600"/>
              </a:spcAft>
            </a:pPr>
            <a:r>
              <a:rPr lang="en-US" sz="2200" dirty="0">
                <a:ea typeface="Calibri"/>
                <a:cs typeface="Times New Roman"/>
              </a:rPr>
              <a:t> </a:t>
            </a:r>
            <a:r>
              <a:rPr lang="en-US" sz="2200" dirty="0" smtClean="0">
                <a:ea typeface="Calibri"/>
                <a:cs typeface="Times New Roman"/>
              </a:rPr>
              <a:t>    database.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ea typeface="Calibri"/>
                <a:cs typeface="Times New Roman"/>
              </a:rPr>
              <a:t>Easy, fast and cheap way to measure</a:t>
            </a:r>
          </a:p>
          <a:p>
            <a:r>
              <a:rPr lang="en-US" sz="2200" dirty="0">
                <a:ea typeface="Calibri"/>
                <a:cs typeface="Times New Roman"/>
              </a:rPr>
              <a:t> </a:t>
            </a:r>
            <a:r>
              <a:rPr lang="en-US" sz="2200" dirty="0" smtClean="0">
                <a:ea typeface="Calibri"/>
                <a:cs typeface="Times New Roman"/>
              </a:rPr>
              <a:t>     harmful substances in-situ. </a:t>
            </a:r>
          </a:p>
        </p:txBody>
      </p:sp>
      <p:pic>
        <p:nvPicPr>
          <p:cNvPr id="7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65" b="22261"/>
          <a:stretch/>
        </p:blipFill>
        <p:spPr>
          <a:xfrm>
            <a:off x="5104983" y="4378650"/>
            <a:ext cx="6900286" cy="1589903"/>
          </a:xfrm>
          <a:prstGeom prst="rect">
            <a:avLst/>
          </a:prstGeom>
        </p:spPr>
      </p:pic>
      <p:pic>
        <p:nvPicPr>
          <p:cNvPr id="8" name="Grafik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50" t="10496" r="16029" b="3886"/>
          <a:stretch/>
        </p:blipFill>
        <p:spPr>
          <a:xfrm>
            <a:off x="8817809" y="1507539"/>
            <a:ext cx="3171150" cy="1885072"/>
          </a:xfrm>
          <a:prstGeom prst="rect">
            <a:avLst/>
          </a:prstGeom>
        </p:spPr>
      </p:pic>
      <p:sp>
        <p:nvSpPr>
          <p:cNvPr id="9" name="Fußzeilenplatzhalter 6"/>
          <p:cNvSpPr txBox="1">
            <a:spLocks/>
          </p:cNvSpPr>
          <p:nvPr/>
        </p:nvSpPr>
        <p:spPr>
          <a:xfrm>
            <a:off x="8860738" y="3492141"/>
            <a:ext cx="3144531" cy="786979"/>
          </a:xfrm>
          <a:prstGeom prst="rect">
            <a:avLst/>
          </a:prstGeom>
        </p:spPr>
        <p:txBody>
          <a:bodyPr vert="horz" lIns="100838" tIns="50419" rIns="100838" bIns="50419" rtlCol="0" anchor="ctr"/>
          <a:lstStyle>
            <a:defPPr>
              <a:defRPr lang="de-DE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de-DE" sz="1800" dirty="0">
                <a:solidFill>
                  <a:schemeClr val="tx1"/>
                </a:solidFill>
              </a:rPr>
              <a:t>Shellfish Farms  &amp; </a:t>
            </a:r>
            <a:r>
              <a:rPr lang="de-DE" sz="1800" dirty="0" smtClean="0">
                <a:solidFill>
                  <a:schemeClr val="tx1"/>
                </a:solidFill>
              </a:rPr>
              <a:t>Hatcheries</a:t>
            </a:r>
          </a:p>
          <a:p>
            <a:pPr algn="r">
              <a:defRPr/>
            </a:pPr>
            <a:endParaRPr lang="de-DE" sz="1800" dirty="0" smtClean="0">
              <a:solidFill>
                <a:schemeClr val="tx1"/>
              </a:solidFill>
            </a:endParaRPr>
          </a:p>
          <a:p>
            <a:pPr algn="r">
              <a:defRPr/>
            </a:pPr>
            <a:r>
              <a:rPr lang="de-DE" sz="1800" dirty="0">
                <a:solidFill>
                  <a:schemeClr val="tx1"/>
                </a:solidFill>
              </a:rPr>
              <a:t>Offshore fish </a:t>
            </a:r>
            <a:r>
              <a:rPr lang="de-DE" sz="1800" dirty="0" smtClean="0">
                <a:solidFill>
                  <a:schemeClr val="tx1"/>
                </a:solidFill>
              </a:rPr>
              <a:t>farms</a:t>
            </a:r>
            <a:endParaRPr lang="de-DE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10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hteck 3"/>
          <p:cNvSpPr/>
          <p:nvPr/>
        </p:nvSpPr>
        <p:spPr>
          <a:xfrm>
            <a:off x="1503736" y="3608961"/>
            <a:ext cx="6737683" cy="2605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1323"/>
              </a:spcBef>
              <a:spcAft>
                <a:spcPts val="1323"/>
              </a:spcAft>
            </a:pPr>
            <a:r>
              <a:rPr lang="en-US" sz="2000" dirty="0" smtClean="0"/>
              <a:t>Algal - </a:t>
            </a:r>
            <a:r>
              <a:rPr lang="en-GB" sz="2000" dirty="0" smtClean="0"/>
              <a:t>A  quantitative </a:t>
            </a:r>
            <a:r>
              <a:rPr lang="en-GB" sz="2000" dirty="0"/>
              <a:t>nucleic acid based detection </a:t>
            </a:r>
            <a:r>
              <a:rPr lang="en-GB" sz="2000" dirty="0" smtClean="0"/>
              <a:t>sensor </a:t>
            </a:r>
            <a:r>
              <a:rPr lang="en-GB" sz="2000" dirty="0"/>
              <a:t>for </a:t>
            </a:r>
            <a:r>
              <a:rPr lang="en-GB" sz="2000" dirty="0" smtClean="0"/>
              <a:t>relevant </a:t>
            </a:r>
            <a:r>
              <a:rPr lang="en-GB" sz="2000" dirty="0"/>
              <a:t>toxic algae in EU </a:t>
            </a:r>
            <a:r>
              <a:rPr lang="en-GB" sz="2000" dirty="0" smtClean="0"/>
              <a:t>waters.</a:t>
            </a:r>
            <a:endParaRPr lang="en-GB" sz="2000" dirty="0"/>
          </a:p>
          <a:p>
            <a:pPr marL="0" lvl="1">
              <a:spcBef>
                <a:spcPts val="1323"/>
              </a:spcBef>
              <a:spcAft>
                <a:spcPts val="1323"/>
              </a:spcAft>
            </a:pPr>
            <a:r>
              <a:rPr lang="en-US" sz="2000" dirty="0" smtClean="0"/>
              <a:t>Chemical - </a:t>
            </a:r>
            <a:r>
              <a:rPr lang="en-GB" sz="2000" dirty="0"/>
              <a:t>An </a:t>
            </a:r>
            <a:r>
              <a:rPr lang="en-GB" sz="2000" dirty="0" smtClean="0"/>
              <a:t>anti-body based optical </a:t>
            </a:r>
            <a:r>
              <a:rPr lang="en-GB" sz="2000" dirty="0" err="1"/>
              <a:t>nano-biosensing</a:t>
            </a:r>
            <a:r>
              <a:rPr lang="en-GB" sz="2000" dirty="0"/>
              <a:t> </a:t>
            </a:r>
            <a:r>
              <a:rPr lang="en-GB" sz="2000" dirty="0" smtClean="0"/>
              <a:t>unit for </a:t>
            </a:r>
            <a:r>
              <a:rPr lang="en-GB" sz="2000" dirty="0"/>
              <a:t>the detection of chemicals &amp; </a:t>
            </a:r>
            <a:r>
              <a:rPr lang="en-GB" sz="2000" dirty="0" smtClean="0"/>
              <a:t>toxins.</a:t>
            </a:r>
            <a:endParaRPr lang="en-GB" sz="2000" dirty="0"/>
          </a:p>
          <a:p>
            <a:pPr marL="0" lvl="1">
              <a:spcBef>
                <a:spcPts val="1323"/>
              </a:spcBef>
              <a:spcAft>
                <a:spcPts val="1323"/>
              </a:spcAft>
            </a:pPr>
            <a:r>
              <a:rPr lang="en-US" sz="2000" dirty="0" smtClean="0"/>
              <a:t>Bacterial and Viral – </a:t>
            </a:r>
            <a:r>
              <a:rPr lang="en-GB" sz="2000" dirty="0" smtClean="0"/>
              <a:t>An </a:t>
            </a:r>
            <a:r>
              <a:rPr lang="en-GB" sz="2000" dirty="0"/>
              <a:t>microfluidic </a:t>
            </a:r>
            <a:r>
              <a:rPr lang="en-GB" sz="2000" dirty="0" smtClean="0"/>
              <a:t>aptamer-based fluorescence detection system to </a:t>
            </a:r>
            <a:r>
              <a:rPr lang="en-GB" sz="2000" dirty="0"/>
              <a:t>specifically detect </a:t>
            </a:r>
            <a:r>
              <a:rPr lang="en-GB" sz="2000" dirty="0" smtClean="0"/>
              <a:t>pathogens.</a:t>
            </a:r>
            <a:endParaRPr lang="en-GB" sz="2000" dirty="0"/>
          </a:p>
        </p:txBody>
      </p:sp>
      <p:pic>
        <p:nvPicPr>
          <p:cNvPr id="7" name="Picture 3" descr="\\FILESERVER2\Umwelt\Projekte\1) Running\1.13.019   EnviGuard\Infos\Pictures\EnviGuard LOGOS\Logo 300dpi\EnviGuard_Alga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63" y="3680428"/>
            <a:ext cx="770025" cy="63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FILESERVER2\Umwelt\Projekte\1) Running\1.13.019   EnviGuard\Infos\Pictures\EnviGuard LOGOS\Logo 300dpi\EnviGuard_Chemical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84" y="4594280"/>
            <a:ext cx="765704" cy="63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\\FILESERVER2\Umwelt\Projekte\1) Running\1.13.019   EnviGuard\Infos\Pictures\EnviGuard LOGOS\Logo 300dpi\EnviGuard_Viru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84" y="5504541"/>
            <a:ext cx="765704" cy="63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76462" y="1090523"/>
            <a:ext cx="117749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err="1">
                <a:solidFill>
                  <a:srgbClr val="1A1A1A"/>
                </a:solidFill>
              </a:rPr>
              <a:t>EnviGuard’s</a:t>
            </a:r>
            <a:r>
              <a:rPr lang="en-GB" sz="2000" dirty="0">
                <a:solidFill>
                  <a:srgbClr val="1A1A1A"/>
                </a:solidFill>
              </a:rPr>
              <a:t> integrated modular approach utilises </a:t>
            </a:r>
            <a:r>
              <a:rPr lang="en-GB" sz="2000" dirty="0" smtClean="0">
                <a:solidFill>
                  <a:srgbClr val="1A1A1A"/>
                </a:solidFill>
              </a:rPr>
              <a:t>3 independent bio-sensing </a:t>
            </a:r>
            <a:r>
              <a:rPr lang="en-GB" sz="2000" dirty="0">
                <a:solidFill>
                  <a:srgbClr val="1A1A1A"/>
                </a:solidFill>
              </a:rPr>
              <a:t>technologies in a single, durable device. Providing an easier, faster and cheaper way to measure harmful substances in-situ in real-time</a:t>
            </a:r>
            <a:r>
              <a:rPr lang="en-GB" sz="2000" dirty="0" smtClean="0">
                <a:solidFill>
                  <a:srgbClr val="1A1A1A"/>
                </a:solidFill>
              </a:rPr>
              <a:t>.</a:t>
            </a:r>
          </a:p>
          <a:p>
            <a:endParaRPr lang="en-GB" sz="800" dirty="0" smtClean="0">
              <a:solidFill>
                <a:srgbClr val="1A1A1A"/>
              </a:solidFill>
            </a:endParaRPr>
          </a:p>
          <a:p>
            <a:r>
              <a:rPr lang="en-GB" sz="2000" dirty="0" smtClean="0"/>
              <a:t>By </a:t>
            </a:r>
            <a:r>
              <a:rPr lang="en-GB" sz="2000" dirty="0"/>
              <a:t>combining innovations in nanotechnology and molecular </a:t>
            </a:r>
            <a:r>
              <a:rPr lang="en-GB" sz="2000" dirty="0" smtClean="0"/>
              <a:t>science EnviGuard is developing the future state-of-the </a:t>
            </a:r>
            <a:r>
              <a:rPr lang="en-GB" sz="2000" dirty="0"/>
              <a:t>art in terms of accuracy, reliability and simplicity in </a:t>
            </a:r>
            <a:r>
              <a:rPr lang="en-GB" sz="2000" dirty="0" smtClean="0"/>
              <a:t>operation. Putting </a:t>
            </a:r>
            <a:r>
              <a:rPr lang="en-GB" sz="2000" dirty="0"/>
              <a:t>European research and highly innovative SMEs </a:t>
            </a:r>
            <a:r>
              <a:rPr lang="en-GB" sz="2000" dirty="0" smtClean="0"/>
              <a:t>at the forefront </a:t>
            </a:r>
            <a:r>
              <a:rPr lang="en-GB" sz="2000" dirty="0"/>
              <a:t>of </a:t>
            </a:r>
            <a:r>
              <a:rPr lang="en-GB" sz="2000" dirty="0" smtClean="0"/>
              <a:t>rapidly developing </a:t>
            </a:r>
            <a:r>
              <a:rPr lang="en-GB" sz="2000" dirty="0"/>
              <a:t>markets</a:t>
            </a:r>
            <a:r>
              <a:rPr lang="en-GB" sz="2000" dirty="0" smtClean="0"/>
              <a:t>.</a:t>
            </a:r>
            <a:endParaRPr lang="en-GB" sz="2000" dirty="0"/>
          </a:p>
        </p:txBody>
      </p:sp>
      <p:pic>
        <p:nvPicPr>
          <p:cNvPr id="11" name="Picture 5" descr="\\FILESERVER2\Umwelt\Projekte\1) Running\1.13.019   EnviGuard\Infos\Pictures\EnviGuard LOGOS\Logo 300dpi\EnviGuard_por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609" y="2594592"/>
            <a:ext cx="1824059" cy="203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8561551" y="4583587"/>
            <a:ext cx="338015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 dirty="0" smtClean="0"/>
              <a:t>Connected </a:t>
            </a:r>
            <a:r>
              <a:rPr lang="en-US" sz="2000" dirty="0"/>
              <a:t>to one common </a:t>
            </a:r>
            <a:r>
              <a:rPr lang="en-US" sz="2000" dirty="0" smtClean="0"/>
              <a:t>interface; the </a:t>
            </a:r>
            <a:r>
              <a:rPr lang="en-US" sz="2000" b="1" dirty="0"/>
              <a:t>EnviGuard </a:t>
            </a:r>
            <a:r>
              <a:rPr lang="en-US" sz="2000" b="1" dirty="0" smtClean="0"/>
              <a:t>Port</a:t>
            </a:r>
            <a:r>
              <a:rPr lang="en-US" sz="2000" dirty="0" smtClean="0"/>
              <a:t>, </a:t>
            </a:r>
            <a:r>
              <a:rPr lang="en-US" sz="2000" dirty="0"/>
              <a:t>which provides the samples,  </a:t>
            </a:r>
            <a:r>
              <a:rPr lang="en-US" sz="2000" dirty="0" smtClean="0"/>
              <a:t>pre-treatment</a:t>
            </a:r>
            <a:r>
              <a:rPr lang="en-US" sz="2000" dirty="0"/>
              <a:t>,  </a:t>
            </a:r>
            <a:r>
              <a:rPr lang="en-US" sz="2000" dirty="0" smtClean="0"/>
              <a:t>power,  data processing and distribution.</a:t>
            </a:r>
            <a:endParaRPr lang="en-US" sz="2000" dirty="0">
              <a:ea typeface="Calibri"/>
              <a:cs typeface="Times New Roman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76462" y="3062583"/>
            <a:ext cx="29495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indent="0">
              <a:spcBef>
                <a:spcPts val="1323"/>
              </a:spcBef>
              <a:spcAft>
                <a:spcPts val="1323"/>
              </a:spcAft>
            </a:pPr>
            <a:r>
              <a:rPr lang="en-US" sz="2000" dirty="0"/>
              <a:t>3 independent biosensors:</a:t>
            </a:r>
          </a:p>
        </p:txBody>
      </p:sp>
    </p:spTree>
    <p:extLst>
      <p:ext uri="{BB962C8B-B14F-4D97-AF65-F5344CB8AC3E}">
        <p14:creationId xmlns:p14="http://schemas.microsoft.com/office/powerpoint/2010/main" val="379720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\\FILESERVER2\Umwelt\Projekte\1) Running\1.13.019   EnviGuard\Infos\Pictures\Proposal - Figure 1.1a - EnviGuard Overview (klein)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07" y="2263584"/>
            <a:ext cx="5094740" cy="360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ußzeilenplatzhalter 6"/>
          <p:cNvSpPr txBox="1">
            <a:spLocks/>
          </p:cNvSpPr>
          <p:nvPr/>
        </p:nvSpPr>
        <p:spPr>
          <a:xfrm>
            <a:off x="0" y="5774311"/>
            <a:ext cx="5760612" cy="402652"/>
          </a:xfrm>
          <a:prstGeom prst="rect">
            <a:avLst/>
          </a:prstGeom>
        </p:spPr>
        <p:txBody>
          <a:bodyPr vert="horz" lIns="100838" tIns="50419" rIns="100838" bIns="50419" rtlCol="0" anchor="ctr"/>
          <a:lstStyle/>
          <a:p>
            <a:pPr algn="ctr" defTabSz="1008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Source: </a:t>
            </a:r>
            <a:r>
              <a:rPr lang="de-DE" sz="10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Fischerei </a:t>
            </a:r>
            <a:r>
              <a:rPr lang="de-DE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und Aquakultur in </a:t>
            </a:r>
            <a:r>
              <a:rPr lang="de-DE" sz="10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Europa, </a:t>
            </a:r>
            <a:r>
              <a:rPr lang="de-DE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Nr. 56 Juni 2012, European Union 2012 / </a:t>
            </a:r>
            <a:r>
              <a:rPr lang="de-DE" sz="10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modified.</a:t>
            </a:r>
            <a:endParaRPr lang="de-DE" sz="1000" dirty="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4" t="6195" r="17779" b="13066"/>
          <a:stretch/>
        </p:blipFill>
        <p:spPr bwMode="auto">
          <a:xfrm>
            <a:off x="5760612" y="1756998"/>
            <a:ext cx="2878453" cy="281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hteck 1"/>
          <p:cNvSpPr/>
          <p:nvPr/>
        </p:nvSpPr>
        <p:spPr>
          <a:xfrm>
            <a:off x="5669831" y="4589811"/>
            <a:ext cx="30600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ea typeface="Calibri" panose="020F0502020204030204" pitchFamily="34" charset="0"/>
              </a:rPr>
              <a:t>Working </a:t>
            </a:r>
            <a:r>
              <a:rPr lang="en-GB" dirty="0">
                <a:ea typeface="Calibri" panose="020F0502020204030204" pitchFamily="34" charset="0"/>
              </a:rPr>
              <a:t>prototype of the </a:t>
            </a:r>
            <a:r>
              <a:rPr lang="en-GB" dirty="0" smtClean="0">
                <a:ea typeface="Calibri" panose="020F0502020204030204" pitchFamily="34" charset="0"/>
              </a:rPr>
              <a:t>Algal bio-sensing system.</a:t>
            </a:r>
            <a:endParaRPr lang="de-DE" dirty="0"/>
          </a:p>
        </p:txBody>
      </p:sp>
      <p:pic>
        <p:nvPicPr>
          <p:cNvPr id="16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9307" y="1360215"/>
            <a:ext cx="2952537" cy="3843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hteck 1"/>
          <p:cNvSpPr/>
          <p:nvPr/>
        </p:nvSpPr>
        <p:spPr>
          <a:xfrm>
            <a:off x="8931215" y="5251973"/>
            <a:ext cx="30600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ea typeface="Calibri" panose="020F0502020204030204" pitchFamily="34" charset="0"/>
              </a:rPr>
              <a:t>Working </a:t>
            </a:r>
            <a:r>
              <a:rPr lang="en-GB" dirty="0">
                <a:ea typeface="Calibri" panose="020F0502020204030204" pitchFamily="34" charset="0"/>
              </a:rPr>
              <a:t>prototype of the </a:t>
            </a:r>
            <a:r>
              <a:rPr lang="en-GB" dirty="0" smtClean="0">
                <a:ea typeface="Calibri" panose="020F0502020204030204" pitchFamily="34" charset="0"/>
              </a:rPr>
              <a:t>Bacterial and Viral bio-sensor system.</a:t>
            </a:r>
            <a:endParaRPr lang="de-DE" dirty="0"/>
          </a:p>
        </p:txBody>
      </p:sp>
      <p:sp>
        <p:nvSpPr>
          <p:cNvPr id="18" name="Rechteck 1"/>
          <p:cNvSpPr/>
          <p:nvPr/>
        </p:nvSpPr>
        <p:spPr>
          <a:xfrm>
            <a:off x="327007" y="1530650"/>
            <a:ext cx="50947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ea typeface="Calibri" panose="020F0502020204030204" pitchFamily="34" charset="0"/>
              </a:rPr>
              <a:t>Typical sensing locations and remote data management.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401025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255511" y="4398751"/>
            <a:ext cx="7680979" cy="1323439"/>
            <a:chOff x="2810557" y="4398751"/>
            <a:chExt cx="7680979" cy="1323439"/>
          </a:xfrm>
        </p:grpSpPr>
        <p:sp>
          <p:nvSpPr>
            <p:cNvPr id="5" name="Rectangle 4"/>
            <p:cNvSpPr/>
            <p:nvPr/>
          </p:nvSpPr>
          <p:spPr>
            <a:xfrm>
              <a:off x="4963932" y="4398751"/>
              <a:ext cx="552760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dirty="0"/>
                <a:t>This project has received funding from the European Union’s Seventh Framework Programme for research, technological development and demonstration under grant agreement no </a:t>
              </a:r>
              <a:r>
                <a:rPr lang="en-GB" sz="2000" dirty="0" smtClean="0"/>
                <a:t>614057.</a:t>
              </a:r>
              <a:endParaRPr lang="en-GB" sz="2000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0557" y="4408055"/>
              <a:ext cx="1952368" cy="1304833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5226908" y="2801276"/>
            <a:ext cx="17381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2400" b="1" dirty="0" smtClean="0"/>
              <a:t>Thank you.</a:t>
            </a:r>
            <a:endParaRPr lang="en-GB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7249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421</Words>
  <Application>Microsoft Office PowerPoint</Application>
  <PresentationFormat>Widescreen</PresentationFormat>
  <Paragraphs>42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Jenny Marchmont</dc:creator>
  <cp:lastModifiedBy>Ian Johnston</cp:lastModifiedBy>
  <cp:revision>22</cp:revision>
  <dcterms:created xsi:type="dcterms:W3CDTF">2016-06-23T13:42:23Z</dcterms:created>
  <dcterms:modified xsi:type="dcterms:W3CDTF">2016-07-18T12:10:23Z</dcterms:modified>
</cp:coreProperties>
</file>