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Lst>
  <p:sldSz cx="30275213" cy="42803763"/>
  <p:notesSz cx="6858000" cy="9144000"/>
  <p:defaultTextStyle>
    <a:defPPr>
      <a:defRPr lang="en-US"/>
    </a:defPPr>
    <a:lvl1pPr marL="0" algn="l" defTabSz="4174411" rtl="0" eaLnBrk="1" latinLnBrk="0" hangingPunct="1">
      <a:defRPr sz="8216" kern="1200">
        <a:solidFill>
          <a:schemeClr val="tx1"/>
        </a:solidFill>
        <a:latin typeface="+mn-lt"/>
        <a:ea typeface="+mn-ea"/>
        <a:cs typeface="+mn-cs"/>
      </a:defRPr>
    </a:lvl1pPr>
    <a:lvl2pPr marL="2087206" algn="l" defTabSz="4174411" rtl="0" eaLnBrk="1" latinLnBrk="0" hangingPunct="1">
      <a:defRPr sz="8216" kern="1200">
        <a:solidFill>
          <a:schemeClr val="tx1"/>
        </a:solidFill>
        <a:latin typeface="+mn-lt"/>
        <a:ea typeface="+mn-ea"/>
        <a:cs typeface="+mn-cs"/>
      </a:defRPr>
    </a:lvl2pPr>
    <a:lvl3pPr marL="4174411" algn="l" defTabSz="4174411" rtl="0" eaLnBrk="1" latinLnBrk="0" hangingPunct="1">
      <a:defRPr sz="8216" kern="1200">
        <a:solidFill>
          <a:schemeClr val="tx1"/>
        </a:solidFill>
        <a:latin typeface="+mn-lt"/>
        <a:ea typeface="+mn-ea"/>
        <a:cs typeface="+mn-cs"/>
      </a:defRPr>
    </a:lvl3pPr>
    <a:lvl4pPr marL="6261613" algn="l" defTabSz="4174411" rtl="0" eaLnBrk="1" latinLnBrk="0" hangingPunct="1">
      <a:defRPr sz="8216" kern="1200">
        <a:solidFill>
          <a:schemeClr val="tx1"/>
        </a:solidFill>
        <a:latin typeface="+mn-lt"/>
        <a:ea typeface="+mn-ea"/>
        <a:cs typeface="+mn-cs"/>
      </a:defRPr>
    </a:lvl4pPr>
    <a:lvl5pPr marL="8348818" algn="l" defTabSz="4174411" rtl="0" eaLnBrk="1" latinLnBrk="0" hangingPunct="1">
      <a:defRPr sz="8216" kern="1200">
        <a:solidFill>
          <a:schemeClr val="tx1"/>
        </a:solidFill>
        <a:latin typeface="+mn-lt"/>
        <a:ea typeface="+mn-ea"/>
        <a:cs typeface="+mn-cs"/>
      </a:defRPr>
    </a:lvl5pPr>
    <a:lvl6pPr marL="10436024" algn="l" defTabSz="4174411" rtl="0" eaLnBrk="1" latinLnBrk="0" hangingPunct="1">
      <a:defRPr sz="8216" kern="1200">
        <a:solidFill>
          <a:schemeClr val="tx1"/>
        </a:solidFill>
        <a:latin typeface="+mn-lt"/>
        <a:ea typeface="+mn-ea"/>
        <a:cs typeface="+mn-cs"/>
      </a:defRPr>
    </a:lvl6pPr>
    <a:lvl7pPr marL="12523230" algn="l" defTabSz="4174411" rtl="0" eaLnBrk="1" latinLnBrk="0" hangingPunct="1">
      <a:defRPr sz="8216" kern="1200">
        <a:solidFill>
          <a:schemeClr val="tx1"/>
        </a:solidFill>
        <a:latin typeface="+mn-lt"/>
        <a:ea typeface="+mn-ea"/>
        <a:cs typeface="+mn-cs"/>
      </a:defRPr>
    </a:lvl7pPr>
    <a:lvl8pPr marL="14610435" algn="l" defTabSz="4174411" rtl="0" eaLnBrk="1" latinLnBrk="0" hangingPunct="1">
      <a:defRPr sz="8216" kern="1200">
        <a:solidFill>
          <a:schemeClr val="tx1"/>
        </a:solidFill>
        <a:latin typeface="+mn-lt"/>
        <a:ea typeface="+mn-ea"/>
        <a:cs typeface="+mn-cs"/>
      </a:defRPr>
    </a:lvl8pPr>
    <a:lvl9pPr marL="16697637" algn="l" defTabSz="4174411" rtl="0" eaLnBrk="1" latinLnBrk="0" hangingPunct="1">
      <a:defRPr sz="821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3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Hadley" initials="RH"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52A1"/>
    <a:srgbClr val="F16369"/>
    <a:srgbClr val="18BAE7"/>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7"/>
    <p:restoredTop sz="94660"/>
  </p:normalViewPr>
  <p:slideViewPr>
    <p:cSldViewPr>
      <p:cViewPr varScale="1">
        <p:scale>
          <a:sx n="15" d="100"/>
          <a:sy n="15" d="100"/>
        </p:scale>
        <p:origin x="2490" y="102"/>
      </p:cViewPr>
      <p:guideLst>
        <p:guide orient="horz" pos="13482"/>
        <p:guide pos="9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6918"/>
            <a:ext cx="25733931" cy="9175064"/>
          </a:xfrm>
        </p:spPr>
        <p:txBody>
          <a:bodyPr/>
          <a:lstStyle/>
          <a:p>
            <a:r>
              <a:rPr lang="en-US" smtClean="0"/>
              <a:t>Click to edit Master title style</a:t>
            </a:r>
            <a:endParaRPr lang="en-GB"/>
          </a:p>
        </p:txBody>
      </p:sp>
      <p:sp>
        <p:nvSpPr>
          <p:cNvPr id="3" name="Subtitle 2"/>
          <p:cNvSpPr>
            <a:spLocks noGrp="1"/>
          </p:cNvSpPr>
          <p:nvPr>
            <p:ph type="subTitle" idx="1"/>
          </p:nvPr>
        </p:nvSpPr>
        <p:spPr>
          <a:xfrm>
            <a:off x="4541282" y="24255466"/>
            <a:ext cx="21192649" cy="10938739"/>
          </a:xfrm>
        </p:spPr>
        <p:txBody>
          <a:bodyPr/>
          <a:lstStyle>
            <a:lvl1pPr marL="0" indent="0" algn="ctr">
              <a:buNone/>
              <a:defRPr>
                <a:solidFill>
                  <a:schemeClr val="tx1">
                    <a:tint val="75000"/>
                  </a:schemeClr>
                </a:solidFill>
              </a:defRPr>
            </a:lvl1pPr>
            <a:lvl2pPr marL="2018355" indent="0" algn="ctr">
              <a:buNone/>
              <a:defRPr>
                <a:solidFill>
                  <a:schemeClr val="tx1">
                    <a:tint val="75000"/>
                  </a:schemeClr>
                </a:solidFill>
              </a:defRPr>
            </a:lvl2pPr>
            <a:lvl3pPr marL="4036710" indent="0" algn="ctr">
              <a:buNone/>
              <a:defRPr>
                <a:solidFill>
                  <a:schemeClr val="tx1">
                    <a:tint val="75000"/>
                  </a:schemeClr>
                </a:solidFill>
              </a:defRPr>
            </a:lvl3pPr>
            <a:lvl4pPr marL="6055065" indent="0" algn="ctr">
              <a:buNone/>
              <a:defRPr>
                <a:solidFill>
                  <a:schemeClr val="tx1">
                    <a:tint val="75000"/>
                  </a:schemeClr>
                </a:solidFill>
              </a:defRPr>
            </a:lvl4pPr>
            <a:lvl5pPr marL="8073420" indent="0" algn="ctr">
              <a:buNone/>
              <a:defRPr>
                <a:solidFill>
                  <a:schemeClr val="tx1">
                    <a:tint val="75000"/>
                  </a:schemeClr>
                </a:solidFill>
              </a:defRPr>
            </a:lvl5pPr>
            <a:lvl6pPr marL="10091776" indent="0" algn="ctr">
              <a:buNone/>
              <a:defRPr>
                <a:solidFill>
                  <a:schemeClr val="tx1">
                    <a:tint val="75000"/>
                  </a:schemeClr>
                </a:solidFill>
              </a:defRPr>
            </a:lvl6pPr>
            <a:lvl7pPr marL="12110131" indent="0" algn="ctr">
              <a:buNone/>
              <a:defRPr>
                <a:solidFill>
                  <a:schemeClr val="tx1">
                    <a:tint val="75000"/>
                  </a:schemeClr>
                </a:solidFill>
              </a:defRPr>
            </a:lvl7pPr>
            <a:lvl8pPr marL="14128486" indent="0" algn="ctr">
              <a:buNone/>
              <a:defRPr>
                <a:solidFill>
                  <a:schemeClr val="tx1">
                    <a:tint val="75000"/>
                  </a:schemeClr>
                </a:solidFill>
              </a:defRPr>
            </a:lvl8pPr>
            <a:lvl9pPr marL="16146841"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C3057F0-D853-43D9-8D97-8E59A4ECCAFF}" type="datetimeFigureOut">
              <a:rPr lang="en-GB" smtClean="0"/>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45D80D-2CF0-4278-B0D4-2A325CA0C139}"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3057F0-D853-43D9-8D97-8E59A4ECCAFF}" type="datetimeFigureOut">
              <a:rPr lang="en-GB" smtClean="0"/>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45D80D-2CF0-4278-B0D4-2A325CA0C13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62145" y="2288817"/>
            <a:ext cx="5108944" cy="4868928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35327" y="2288817"/>
            <a:ext cx="14822242" cy="486892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3057F0-D853-43D9-8D97-8E59A4ECCAFF}" type="datetimeFigureOut">
              <a:rPr lang="en-GB" smtClean="0"/>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45D80D-2CF0-4278-B0D4-2A325CA0C13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3057F0-D853-43D9-8D97-8E59A4ECCAFF}" type="datetimeFigureOut">
              <a:rPr lang="en-GB" smtClean="0"/>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45D80D-2CF0-4278-B0D4-2A325CA0C13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4" y="27505383"/>
            <a:ext cx="25733931" cy="8501303"/>
          </a:xfrm>
        </p:spPr>
        <p:txBody>
          <a:bodyPr anchor="t"/>
          <a:lstStyle>
            <a:lvl1pPr algn="l">
              <a:defRPr sz="17658" b="1" cap="all"/>
            </a:lvl1pPr>
          </a:lstStyle>
          <a:p>
            <a:r>
              <a:rPr lang="en-US" smtClean="0"/>
              <a:t>Click to edit Master title style</a:t>
            </a:r>
            <a:endParaRPr lang="en-GB"/>
          </a:p>
        </p:txBody>
      </p:sp>
      <p:sp>
        <p:nvSpPr>
          <p:cNvPr id="3" name="Text Placeholder 2"/>
          <p:cNvSpPr>
            <a:spLocks noGrp="1"/>
          </p:cNvSpPr>
          <p:nvPr>
            <p:ph type="body" idx="1"/>
          </p:nvPr>
        </p:nvSpPr>
        <p:spPr>
          <a:xfrm>
            <a:off x="2391534" y="18142071"/>
            <a:ext cx="25733931" cy="9363318"/>
          </a:xfrm>
        </p:spPr>
        <p:txBody>
          <a:bodyPr anchor="b"/>
          <a:lstStyle>
            <a:lvl1pPr marL="0" indent="0">
              <a:buNone/>
              <a:defRPr sz="8829">
                <a:solidFill>
                  <a:schemeClr val="tx1">
                    <a:tint val="75000"/>
                  </a:schemeClr>
                </a:solidFill>
              </a:defRPr>
            </a:lvl1pPr>
            <a:lvl2pPr marL="2018355" indent="0">
              <a:buNone/>
              <a:defRPr sz="7946">
                <a:solidFill>
                  <a:schemeClr val="tx1">
                    <a:tint val="75000"/>
                  </a:schemeClr>
                </a:solidFill>
              </a:defRPr>
            </a:lvl2pPr>
            <a:lvl3pPr marL="4036710" indent="0">
              <a:buNone/>
              <a:defRPr sz="7063">
                <a:solidFill>
                  <a:schemeClr val="tx1">
                    <a:tint val="75000"/>
                  </a:schemeClr>
                </a:solidFill>
              </a:defRPr>
            </a:lvl3pPr>
            <a:lvl4pPr marL="6055065" indent="0">
              <a:buNone/>
              <a:defRPr sz="6180">
                <a:solidFill>
                  <a:schemeClr val="tx1">
                    <a:tint val="75000"/>
                  </a:schemeClr>
                </a:solidFill>
              </a:defRPr>
            </a:lvl4pPr>
            <a:lvl5pPr marL="8073420" indent="0">
              <a:buNone/>
              <a:defRPr sz="6180">
                <a:solidFill>
                  <a:schemeClr val="tx1">
                    <a:tint val="75000"/>
                  </a:schemeClr>
                </a:solidFill>
              </a:defRPr>
            </a:lvl5pPr>
            <a:lvl6pPr marL="10091776" indent="0">
              <a:buNone/>
              <a:defRPr sz="6180">
                <a:solidFill>
                  <a:schemeClr val="tx1">
                    <a:tint val="75000"/>
                  </a:schemeClr>
                </a:solidFill>
              </a:defRPr>
            </a:lvl6pPr>
            <a:lvl7pPr marL="12110131" indent="0">
              <a:buNone/>
              <a:defRPr sz="6180">
                <a:solidFill>
                  <a:schemeClr val="tx1">
                    <a:tint val="75000"/>
                  </a:schemeClr>
                </a:solidFill>
              </a:defRPr>
            </a:lvl7pPr>
            <a:lvl8pPr marL="14128486" indent="0">
              <a:buNone/>
              <a:defRPr sz="6180">
                <a:solidFill>
                  <a:schemeClr val="tx1">
                    <a:tint val="75000"/>
                  </a:schemeClr>
                </a:solidFill>
              </a:defRPr>
            </a:lvl8pPr>
            <a:lvl9pPr marL="16146841" indent="0">
              <a:buNone/>
              <a:defRPr sz="61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3057F0-D853-43D9-8D97-8E59A4ECCAFF}" type="datetimeFigureOut">
              <a:rPr lang="en-GB" smtClean="0"/>
              <a:t>22/11/2016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45D80D-2CF0-4278-B0D4-2A325CA0C139}"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35327" y="13316733"/>
            <a:ext cx="9965591" cy="37661371"/>
          </a:xfrm>
        </p:spPr>
        <p:txBody>
          <a:bodyPr/>
          <a:lstStyle>
            <a:lvl1pPr>
              <a:defRPr sz="12361"/>
            </a:lvl1pPr>
            <a:lvl2pPr>
              <a:defRPr sz="10595"/>
            </a:lvl2pPr>
            <a:lvl3pPr>
              <a:defRPr sz="8829"/>
            </a:lvl3pPr>
            <a:lvl4pPr>
              <a:defRPr sz="7946"/>
            </a:lvl4pPr>
            <a:lvl5pPr>
              <a:defRPr sz="7946"/>
            </a:lvl5pPr>
            <a:lvl6pPr>
              <a:defRPr sz="7946"/>
            </a:lvl6pPr>
            <a:lvl7pPr>
              <a:defRPr sz="7946"/>
            </a:lvl7pPr>
            <a:lvl8pPr>
              <a:defRPr sz="7946"/>
            </a:lvl8pPr>
            <a:lvl9pPr>
              <a:defRPr sz="79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1605505" y="13316733"/>
            <a:ext cx="9965591" cy="37661371"/>
          </a:xfrm>
        </p:spPr>
        <p:txBody>
          <a:bodyPr/>
          <a:lstStyle>
            <a:lvl1pPr>
              <a:defRPr sz="12361"/>
            </a:lvl1pPr>
            <a:lvl2pPr>
              <a:defRPr sz="10595"/>
            </a:lvl2pPr>
            <a:lvl3pPr>
              <a:defRPr sz="8829"/>
            </a:lvl3pPr>
            <a:lvl4pPr>
              <a:defRPr sz="7946"/>
            </a:lvl4pPr>
            <a:lvl5pPr>
              <a:defRPr sz="7946"/>
            </a:lvl5pPr>
            <a:lvl6pPr>
              <a:defRPr sz="7946"/>
            </a:lvl6pPr>
            <a:lvl7pPr>
              <a:defRPr sz="7946"/>
            </a:lvl7pPr>
            <a:lvl8pPr>
              <a:defRPr sz="7946"/>
            </a:lvl8pPr>
            <a:lvl9pPr>
              <a:defRPr sz="794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3057F0-D853-43D9-8D97-8E59A4ECCAFF}" type="datetimeFigureOut">
              <a:rPr lang="en-GB" smtClean="0"/>
              <a:t>22/11/2016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45D80D-2CF0-4278-B0D4-2A325CA0C139}"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135"/>
            <a:ext cx="27247692" cy="7133961"/>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1513767" y="9581307"/>
            <a:ext cx="13376810" cy="3993033"/>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smtClean="0"/>
              <a:t>Click to edit Master text styles</a:t>
            </a:r>
          </a:p>
        </p:txBody>
      </p:sp>
      <p:sp>
        <p:nvSpPr>
          <p:cNvPr id="4" name="Content Placeholder 3"/>
          <p:cNvSpPr>
            <a:spLocks noGrp="1"/>
          </p:cNvSpPr>
          <p:nvPr>
            <p:ph sz="half" idx="2"/>
          </p:nvPr>
        </p:nvSpPr>
        <p:spPr>
          <a:xfrm>
            <a:off x="1513767" y="13574340"/>
            <a:ext cx="13376810" cy="24661708"/>
          </a:xfrm>
        </p:spPr>
        <p:txBody>
          <a:bodyPr/>
          <a:lstStyle>
            <a:lvl1pPr>
              <a:defRPr sz="10595"/>
            </a:lvl1pPr>
            <a:lvl2pPr>
              <a:defRPr sz="8829"/>
            </a:lvl2pPr>
            <a:lvl3pPr>
              <a:defRPr sz="7946"/>
            </a:lvl3pPr>
            <a:lvl4pPr>
              <a:defRPr sz="7063"/>
            </a:lvl4pPr>
            <a:lvl5pPr>
              <a:defRPr sz="7063"/>
            </a:lvl5pPr>
            <a:lvl6pPr>
              <a:defRPr sz="7063"/>
            </a:lvl6pPr>
            <a:lvl7pPr>
              <a:defRPr sz="7063"/>
            </a:lvl7pPr>
            <a:lvl8pPr>
              <a:defRPr sz="7063"/>
            </a:lvl8pPr>
            <a:lvl9pPr>
              <a:defRPr sz="70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5379395" y="9581307"/>
            <a:ext cx="13382064" cy="3993033"/>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smtClean="0"/>
              <a:t>Click to edit Master text styles</a:t>
            </a:r>
          </a:p>
        </p:txBody>
      </p:sp>
      <p:sp>
        <p:nvSpPr>
          <p:cNvPr id="6" name="Content Placeholder 5"/>
          <p:cNvSpPr>
            <a:spLocks noGrp="1"/>
          </p:cNvSpPr>
          <p:nvPr>
            <p:ph sz="quarter" idx="4"/>
          </p:nvPr>
        </p:nvSpPr>
        <p:spPr>
          <a:xfrm>
            <a:off x="15379395" y="13574340"/>
            <a:ext cx="13382064" cy="24661708"/>
          </a:xfrm>
        </p:spPr>
        <p:txBody>
          <a:bodyPr/>
          <a:lstStyle>
            <a:lvl1pPr>
              <a:defRPr sz="10595"/>
            </a:lvl1pPr>
            <a:lvl2pPr>
              <a:defRPr sz="8829"/>
            </a:lvl2pPr>
            <a:lvl3pPr>
              <a:defRPr sz="7946"/>
            </a:lvl3pPr>
            <a:lvl4pPr>
              <a:defRPr sz="7063"/>
            </a:lvl4pPr>
            <a:lvl5pPr>
              <a:defRPr sz="7063"/>
            </a:lvl5pPr>
            <a:lvl6pPr>
              <a:defRPr sz="7063"/>
            </a:lvl6pPr>
            <a:lvl7pPr>
              <a:defRPr sz="7063"/>
            </a:lvl7pPr>
            <a:lvl8pPr>
              <a:defRPr sz="7063"/>
            </a:lvl8pPr>
            <a:lvl9pPr>
              <a:defRPr sz="706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C3057F0-D853-43D9-8D97-8E59A4ECCAFF}" type="datetimeFigureOut">
              <a:rPr lang="en-GB" smtClean="0"/>
              <a:t>22/11/2016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45D80D-2CF0-4278-B0D4-2A325CA0C13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C3057F0-D853-43D9-8D97-8E59A4ECCAFF}" type="datetimeFigureOut">
              <a:rPr lang="en-GB" smtClean="0"/>
              <a:t>22/11/2016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45D80D-2CF0-4278-B0D4-2A325CA0C13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3057F0-D853-43D9-8D97-8E59A4ECCAFF}" type="datetimeFigureOut">
              <a:rPr lang="en-GB" smtClean="0"/>
              <a:t>22/11/2016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45D80D-2CF0-4278-B0D4-2A325CA0C13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3" y="1704225"/>
            <a:ext cx="9960338" cy="7252860"/>
          </a:xfrm>
        </p:spPr>
        <p:txBody>
          <a:bodyPr anchor="b"/>
          <a:lstStyle>
            <a:lvl1pPr algn="l">
              <a:defRPr sz="8829" b="1"/>
            </a:lvl1pPr>
          </a:lstStyle>
          <a:p>
            <a:r>
              <a:rPr lang="en-US" smtClean="0"/>
              <a:t>Click to edit Master title style</a:t>
            </a:r>
            <a:endParaRPr lang="en-GB"/>
          </a:p>
        </p:txBody>
      </p:sp>
      <p:sp>
        <p:nvSpPr>
          <p:cNvPr id="3" name="Content Placeholder 2"/>
          <p:cNvSpPr>
            <a:spLocks noGrp="1"/>
          </p:cNvSpPr>
          <p:nvPr>
            <p:ph idx="1"/>
          </p:nvPr>
        </p:nvSpPr>
        <p:spPr>
          <a:xfrm>
            <a:off x="11836772" y="1704233"/>
            <a:ext cx="16924687" cy="36531827"/>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513763" y="8957087"/>
            <a:ext cx="9960338" cy="29278968"/>
          </a:xfrm>
        </p:spPr>
        <p:txBody>
          <a:bodyPr/>
          <a:lstStyle>
            <a:lvl1pPr marL="0" indent="0">
              <a:buNone/>
              <a:defRPr sz="6180"/>
            </a:lvl1pPr>
            <a:lvl2pPr marL="2018355" indent="0">
              <a:buNone/>
              <a:defRPr sz="5298"/>
            </a:lvl2pPr>
            <a:lvl3pPr marL="4036710" indent="0">
              <a:buNone/>
              <a:defRPr sz="4415"/>
            </a:lvl3pPr>
            <a:lvl4pPr marL="6055065" indent="0">
              <a:buNone/>
              <a:defRPr sz="3973"/>
            </a:lvl4pPr>
            <a:lvl5pPr marL="8073420" indent="0">
              <a:buNone/>
              <a:defRPr sz="3973"/>
            </a:lvl5pPr>
            <a:lvl6pPr marL="10091776" indent="0">
              <a:buNone/>
              <a:defRPr sz="3973"/>
            </a:lvl6pPr>
            <a:lvl7pPr marL="12110131" indent="0">
              <a:buNone/>
              <a:defRPr sz="3973"/>
            </a:lvl7pPr>
            <a:lvl8pPr marL="14128486" indent="0">
              <a:buNone/>
              <a:defRPr sz="3973"/>
            </a:lvl8pPr>
            <a:lvl9pPr marL="16146841" indent="0">
              <a:buNone/>
              <a:defRPr sz="397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057F0-D853-43D9-8D97-8E59A4ECCAFF}" type="datetimeFigureOut">
              <a:rPr lang="en-GB" smtClean="0"/>
              <a:t>22/11/2016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45D80D-2CF0-4278-B0D4-2A325CA0C139}"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2636"/>
            <a:ext cx="18165128" cy="3537260"/>
          </a:xfrm>
        </p:spPr>
        <p:txBody>
          <a:bodyPr anchor="b"/>
          <a:lstStyle>
            <a:lvl1pPr algn="l">
              <a:defRPr sz="8829" b="1"/>
            </a:lvl1pPr>
          </a:lstStyle>
          <a:p>
            <a:r>
              <a:rPr lang="en-US" smtClean="0"/>
              <a:t>Click to edit Master title style</a:t>
            </a:r>
            <a:endParaRPr lang="en-GB"/>
          </a:p>
        </p:txBody>
      </p:sp>
      <p:sp>
        <p:nvSpPr>
          <p:cNvPr id="3" name="Picture Placeholder 2"/>
          <p:cNvSpPr>
            <a:spLocks noGrp="1"/>
          </p:cNvSpPr>
          <p:nvPr>
            <p:ph type="pic" idx="1"/>
          </p:nvPr>
        </p:nvSpPr>
        <p:spPr>
          <a:xfrm>
            <a:off x="5934154" y="3824594"/>
            <a:ext cx="18165128" cy="25682258"/>
          </a:xfrm>
        </p:spPr>
        <p:txBody>
          <a:bodyPr/>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endParaRPr lang="en-GB"/>
          </a:p>
        </p:txBody>
      </p:sp>
      <p:sp>
        <p:nvSpPr>
          <p:cNvPr id="4" name="Text Placeholder 3"/>
          <p:cNvSpPr>
            <a:spLocks noGrp="1"/>
          </p:cNvSpPr>
          <p:nvPr>
            <p:ph type="body" sz="half" idx="2"/>
          </p:nvPr>
        </p:nvSpPr>
        <p:spPr>
          <a:xfrm>
            <a:off x="5934154" y="33499901"/>
            <a:ext cx="18165128" cy="5023493"/>
          </a:xfrm>
        </p:spPr>
        <p:txBody>
          <a:bodyPr/>
          <a:lstStyle>
            <a:lvl1pPr marL="0" indent="0">
              <a:buNone/>
              <a:defRPr sz="6180"/>
            </a:lvl1pPr>
            <a:lvl2pPr marL="2018355" indent="0">
              <a:buNone/>
              <a:defRPr sz="5298"/>
            </a:lvl2pPr>
            <a:lvl3pPr marL="4036710" indent="0">
              <a:buNone/>
              <a:defRPr sz="4415"/>
            </a:lvl3pPr>
            <a:lvl4pPr marL="6055065" indent="0">
              <a:buNone/>
              <a:defRPr sz="3973"/>
            </a:lvl4pPr>
            <a:lvl5pPr marL="8073420" indent="0">
              <a:buNone/>
              <a:defRPr sz="3973"/>
            </a:lvl5pPr>
            <a:lvl6pPr marL="10091776" indent="0">
              <a:buNone/>
              <a:defRPr sz="3973"/>
            </a:lvl6pPr>
            <a:lvl7pPr marL="12110131" indent="0">
              <a:buNone/>
              <a:defRPr sz="3973"/>
            </a:lvl7pPr>
            <a:lvl8pPr marL="14128486" indent="0">
              <a:buNone/>
              <a:defRPr sz="3973"/>
            </a:lvl8pPr>
            <a:lvl9pPr marL="16146841" indent="0">
              <a:buNone/>
              <a:defRPr sz="397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3057F0-D853-43D9-8D97-8E59A4ECCAFF}" type="datetimeFigureOut">
              <a:rPr lang="en-GB" smtClean="0"/>
              <a:t>22/11/2016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45D80D-2CF0-4278-B0D4-2A325CA0C139}"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135"/>
            <a:ext cx="27247692" cy="7133961"/>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513761" y="9987557"/>
            <a:ext cx="27247692" cy="282485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513761" y="39672757"/>
            <a:ext cx="7064216" cy="2278902"/>
          </a:xfrm>
          <a:prstGeom prst="rect">
            <a:avLst/>
          </a:prstGeom>
        </p:spPr>
        <p:txBody>
          <a:bodyPr vert="horz" lIns="91440" tIns="45720" rIns="91440" bIns="45720" rtlCol="0" anchor="ctr"/>
          <a:lstStyle>
            <a:lvl1pPr algn="l">
              <a:defRPr sz="5298">
                <a:solidFill>
                  <a:schemeClr val="tx1">
                    <a:tint val="75000"/>
                  </a:schemeClr>
                </a:solidFill>
              </a:defRPr>
            </a:lvl1pPr>
          </a:lstStyle>
          <a:p>
            <a:fld id="{4C3057F0-D853-43D9-8D97-8E59A4ECCAFF}" type="datetimeFigureOut">
              <a:rPr lang="en-GB" smtClean="0"/>
              <a:t>22/11/2016</a:t>
            </a:fld>
            <a:endParaRPr lang="en-GB"/>
          </a:p>
        </p:txBody>
      </p:sp>
      <p:sp>
        <p:nvSpPr>
          <p:cNvPr id="5" name="Footer Placeholder 4"/>
          <p:cNvSpPr>
            <a:spLocks noGrp="1"/>
          </p:cNvSpPr>
          <p:nvPr>
            <p:ph type="ftr" sz="quarter" idx="3"/>
          </p:nvPr>
        </p:nvSpPr>
        <p:spPr>
          <a:xfrm>
            <a:off x="10344031" y="39672757"/>
            <a:ext cx="9587151" cy="2278902"/>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697236" y="39672757"/>
            <a:ext cx="7064216" cy="2278902"/>
          </a:xfrm>
          <a:prstGeom prst="rect">
            <a:avLst/>
          </a:prstGeom>
        </p:spPr>
        <p:txBody>
          <a:bodyPr vert="horz" lIns="91440" tIns="45720" rIns="91440" bIns="45720" rtlCol="0" anchor="ctr"/>
          <a:lstStyle>
            <a:lvl1pPr algn="r">
              <a:defRPr sz="5298">
                <a:solidFill>
                  <a:schemeClr val="tx1">
                    <a:tint val="75000"/>
                  </a:schemeClr>
                </a:solidFill>
              </a:defRPr>
            </a:lvl1pPr>
          </a:lstStyle>
          <a:p>
            <a:fld id="{E045D80D-2CF0-4278-B0D4-2A325CA0C13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36710" rtl="0" eaLnBrk="1" latinLnBrk="0" hangingPunct="1">
        <a:spcBef>
          <a:spcPct val="0"/>
        </a:spcBef>
        <a:buNone/>
        <a:defRPr sz="19424" kern="1200">
          <a:solidFill>
            <a:schemeClr val="tx1"/>
          </a:solidFill>
          <a:latin typeface="+mj-lt"/>
          <a:ea typeface="+mj-ea"/>
          <a:cs typeface="+mj-cs"/>
        </a:defRPr>
      </a:lvl1pPr>
    </p:titleStyle>
    <p:bodyStyle>
      <a:lvl1pPr marL="1513766" indent="-1513766" algn="l" defTabSz="4036710" rtl="0" eaLnBrk="1" latinLnBrk="0" hangingPunct="1">
        <a:spcBef>
          <a:spcPct val="20000"/>
        </a:spcBef>
        <a:buFont typeface="Arial" pitchFamily="34" charset="0"/>
        <a:buChar char="•"/>
        <a:defRPr sz="14127" kern="1200">
          <a:solidFill>
            <a:schemeClr val="tx1"/>
          </a:solidFill>
          <a:latin typeface="+mn-lt"/>
          <a:ea typeface="+mn-ea"/>
          <a:cs typeface="+mn-cs"/>
        </a:defRPr>
      </a:lvl1pPr>
      <a:lvl2pPr marL="3279827" indent="-1261472" algn="l" defTabSz="4036710" rtl="0" eaLnBrk="1" latinLnBrk="0" hangingPunct="1">
        <a:spcBef>
          <a:spcPct val="20000"/>
        </a:spcBef>
        <a:buFont typeface="Arial" pitchFamily="34" charset="0"/>
        <a:buChar char="–"/>
        <a:defRPr sz="12361" kern="1200">
          <a:solidFill>
            <a:schemeClr val="tx1"/>
          </a:solidFill>
          <a:latin typeface="+mn-lt"/>
          <a:ea typeface="+mn-ea"/>
          <a:cs typeface="+mn-cs"/>
        </a:defRPr>
      </a:lvl2pPr>
      <a:lvl3pPr marL="5045888" indent="-1009178" algn="l" defTabSz="4036710" rtl="0" eaLnBrk="1" latinLnBrk="0" hangingPunct="1">
        <a:spcBef>
          <a:spcPct val="20000"/>
        </a:spcBef>
        <a:buFont typeface="Arial" pitchFamily="34" charset="0"/>
        <a:buChar char="•"/>
        <a:defRPr sz="10595" kern="1200">
          <a:solidFill>
            <a:schemeClr val="tx1"/>
          </a:solidFill>
          <a:latin typeface="+mn-lt"/>
          <a:ea typeface="+mn-ea"/>
          <a:cs typeface="+mn-cs"/>
        </a:defRPr>
      </a:lvl3pPr>
      <a:lvl4pPr marL="7064243" indent="-1009178" algn="l" defTabSz="4036710" rtl="0" eaLnBrk="1" latinLnBrk="0" hangingPunct="1">
        <a:spcBef>
          <a:spcPct val="20000"/>
        </a:spcBef>
        <a:buFont typeface="Arial" pitchFamily="34" charset="0"/>
        <a:buChar char="–"/>
        <a:defRPr sz="8829" kern="1200">
          <a:solidFill>
            <a:schemeClr val="tx1"/>
          </a:solidFill>
          <a:latin typeface="+mn-lt"/>
          <a:ea typeface="+mn-ea"/>
          <a:cs typeface="+mn-cs"/>
        </a:defRPr>
      </a:lvl4pPr>
      <a:lvl5pPr marL="9082598" indent="-1009178" algn="l" defTabSz="4036710" rtl="0" eaLnBrk="1" latinLnBrk="0" hangingPunct="1">
        <a:spcBef>
          <a:spcPct val="20000"/>
        </a:spcBef>
        <a:buFont typeface="Arial" pitchFamily="34" charset="0"/>
        <a:buChar char="»"/>
        <a:defRPr sz="8829" kern="1200">
          <a:solidFill>
            <a:schemeClr val="tx1"/>
          </a:solidFill>
          <a:latin typeface="+mn-lt"/>
          <a:ea typeface="+mn-ea"/>
          <a:cs typeface="+mn-cs"/>
        </a:defRPr>
      </a:lvl5pPr>
      <a:lvl6pPr marL="11100953" indent="-1009178" algn="l" defTabSz="4036710" rtl="0" eaLnBrk="1" latinLnBrk="0" hangingPunct="1">
        <a:spcBef>
          <a:spcPct val="20000"/>
        </a:spcBef>
        <a:buFont typeface="Arial" pitchFamily="34" charset="0"/>
        <a:buChar char="•"/>
        <a:defRPr sz="8829" kern="1200">
          <a:solidFill>
            <a:schemeClr val="tx1"/>
          </a:solidFill>
          <a:latin typeface="+mn-lt"/>
          <a:ea typeface="+mn-ea"/>
          <a:cs typeface="+mn-cs"/>
        </a:defRPr>
      </a:lvl6pPr>
      <a:lvl7pPr marL="13119308" indent="-1009178" algn="l" defTabSz="4036710" rtl="0" eaLnBrk="1" latinLnBrk="0" hangingPunct="1">
        <a:spcBef>
          <a:spcPct val="20000"/>
        </a:spcBef>
        <a:buFont typeface="Arial" pitchFamily="34" charset="0"/>
        <a:buChar char="•"/>
        <a:defRPr sz="8829" kern="1200">
          <a:solidFill>
            <a:schemeClr val="tx1"/>
          </a:solidFill>
          <a:latin typeface="+mn-lt"/>
          <a:ea typeface="+mn-ea"/>
          <a:cs typeface="+mn-cs"/>
        </a:defRPr>
      </a:lvl7pPr>
      <a:lvl8pPr marL="15137663" indent="-1009178" algn="l" defTabSz="4036710" rtl="0" eaLnBrk="1" latinLnBrk="0" hangingPunct="1">
        <a:spcBef>
          <a:spcPct val="20000"/>
        </a:spcBef>
        <a:buFont typeface="Arial" pitchFamily="34" charset="0"/>
        <a:buChar char="•"/>
        <a:defRPr sz="8829" kern="1200">
          <a:solidFill>
            <a:schemeClr val="tx1"/>
          </a:solidFill>
          <a:latin typeface="+mn-lt"/>
          <a:ea typeface="+mn-ea"/>
          <a:cs typeface="+mn-cs"/>
        </a:defRPr>
      </a:lvl8pPr>
      <a:lvl9pPr marL="17156019" indent="-1009178" algn="l" defTabSz="4036710" rtl="0" eaLnBrk="1" latinLnBrk="0" hangingPunct="1">
        <a:spcBef>
          <a:spcPct val="20000"/>
        </a:spcBef>
        <a:buFont typeface="Arial" pitchFamily="34" charset="0"/>
        <a:buChar char="•"/>
        <a:defRPr sz="8829"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p:cNvPicPr>
          <p:nvPr/>
        </p:nvPicPr>
        <p:blipFill rotWithShape="1">
          <a:blip r:embed="rId2" cstate="print">
            <a:extLst>
              <a:ext uri="{28A0092B-C50C-407E-A947-70E740481C1C}">
                <a14:useLocalDpi xmlns:a14="http://schemas.microsoft.com/office/drawing/2010/main" val="0"/>
              </a:ext>
            </a:extLst>
          </a:blip>
          <a:srcRect l="11537" t="8405"/>
          <a:stretch/>
        </p:blipFill>
        <p:spPr>
          <a:xfrm>
            <a:off x="1266890" y="18980685"/>
            <a:ext cx="6362599" cy="4725452"/>
          </a:xfrm>
          <a:prstGeom prst="rect">
            <a:avLst/>
          </a:prstGeom>
        </p:spPr>
      </p:pic>
      <p:sp>
        <p:nvSpPr>
          <p:cNvPr id="6" name="Rectangle 5"/>
          <p:cNvSpPr/>
          <p:nvPr/>
        </p:nvSpPr>
        <p:spPr>
          <a:xfrm>
            <a:off x="1303516" y="2077715"/>
            <a:ext cx="27562663" cy="3387676"/>
          </a:xfrm>
          <a:prstGeom prst="rect">
            <a:avLst/>
          </a:prstGeom>
          <a:solidFill>
            <a:srgbClr val="9152A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301936">
              <a:defRPr/>
            </a:pPr>
            <a:r>
              <a:rPr lang="en-GB" sz="5800" b="1" dirty="0"/>
              <a:t>Wrist-worn accelerometer measures of movement by people with Parkinson’s attending dance classes at the University of </a:t>
            </a:r>
            <a:r>
              <a:rPr lang="en-GB" sz="5800" b="1" dirty="0" smtClean="0"/>
              <a:t>Hertfordshire. </a:t>
            </a:r>
          </a:p>
          <a:p>
            <a:pPr algn="ctr" defTabSz="2301936">
              <a:defRPr/>
            </a:pPr>
            <a:endParaRPr lang="en-US" sz="5800" dirty="0">
              <a:solidFill>
                <a:schemeClr val="bg1"/>
              </a:solidFill>
            </a:endParaRPr>
          </a:p>
        </p:txBody>
      </p:sp>
      <p:pic>
        <p:nvPicPr>
          <p:cNvPr id="4" name="Picture 6" descr="purple logo.jpg"/>
          <p:cNvPicPr>
            <a:picLocks noChangeAspect="1"/>
          </p:cNvPicPr>
          <p:nvPr/>
        </p:nvPicPr>
        <p:blipFill rotWithShape="1">
          <a:blip r:embed="rId3" cstate="print"/>
          <a:srcRect t="19235" b="38848"/>
          <a:stretch/>
        </p:blipFill>
        <p:spPr bwMode="auto">
          <a:xfrm>
            <a:off x="1235525" y="40195969"/>
            <a:ext cx="10498210" cy="2081065"/>
          </a:xfrm>
          <a:prstGeom prst="rect">
            <a:avLst/>
          </a:prstGeom>
          <a:noFill/>
          <a:ln w="9525">
            <a:noFill/>
            <a:miter lim="800000"/>
            <a:headEnd/>
            <a:tailEnd/>
          </a:ln>
        </p:spPr>
      </p:pic>
      <p:sp>
        <p:nvSpPr>
          <p:cNvPr id="5" name="TextBox 4"/>
          <p:cNvSpPr txBox="1"/>
          <p:nvPr/>
        </p:nvSpPr>
        <p:spPr>
          <a:xfrm>
            <a:off x="1303516" y="4236150"/>
            <a:ext cx="27995035" cy="1754326"/>
          </a:xfrm>
          <a:prstGeom prst="rect">
            <a:avLst/>
          </a:prstGeom>
          <a:noFill/>
        </p:spPr>
        <p:txBody>
          <a:bodyPr wrap="square" rtlCol="0">
            <a:spAutoFit/>
          </a:bodyPr>
          <a:lstStyle/>
          <a:p>
            <a:r>
              <a:rPr lang="en-GB" sz="3600" dirty="0" smtClean="0">
                <a:solidFill>
                  <a:schemeClr val="bg1"/>
                </a:solidFill>
              </a:rPr>
              <a:t>Rebecca Hadley, Dr Lucy Annett, Dr Peter Lovatt.</a:t>
            </a:r>
          </a:p>
          <a:p>
            <a:r>
              <a:rPr lang="en-US" sz="3600" dirty="0">
                <a:solidFill>
                  <a:schemeClr val="bg1"/>
                </a:solidFill>
              </a:rPr>
              <a:t>Department of Psychology and Sport Sciences, School of Life and Medical Sciences, University of Hertfordshire, UK.</a:t>
            </a:r>
            <a:r>
              <a:rPr lang="en-GB" sz="3600" dirty="0" smtClean="0">
                <a:solidFill>
                  <a:schemeClr val="bg1"/>
                </a:solidFill>
              </a:rPr>
              <a:t> </a:t>
            </a:r>
          </a:p>
          <a:p>
            <a:endParaRPr lang="en-GB" sz="3600" dirty="0"/>
          </a:p>
        </p:txBody>
      </p:sp>
      <p:sp>
        <p:nvSpPr>
          <p:cNvPr id="8" name="TextBox 7"/>
          <p:cNvSpPr txBox="1"/>
          <p:nvPr/>
        </p:nvSpPr>
        <p:spPr>
          <a:xfrm>
            <a:off x="1303516" y="6121081"/>
            <a:ext cx="12774524" cy="11864786"/>
          </a:xfrm>
          <a:prstGeom prst="rect">
            <a:avLst/>
          </a:prstGeom>
          <a:noFill/>
        </p:spPr>
        <p:txBody>
          <a:bodyPr wrap="square" rtlCol="0">
            <a:spAutoFit/>
          </a:bodyPr>
          <a:lstStyle/>
          <a:p>
            <a:pPr>
              <a:spcAft>
                <a:spcPts val="1800"/>
              </a:spcAft>
            </a:pPr>
            <a:r>
              <a:rPr lang="en-GB" sz="3000" b="1" dirty="0" smtClean="0"/>
              <a:t>Introduction</a:t>
            </a:r>
          </a:p>
          <a:p>
            <a:pPr marL="457200" indent="-457200">
              <a:spcAft>
                <a:spcPts val="1800"/>
              </a:spcAft>
              <a:buFont typeface="Arial" charset="0"/>
              <a:buChar char="•"/>
            </a:pPr>
            <a:r>
              <a:rPr lang="en-GB" sz="3000" dirty="0"/>
              <a:t>Evidence suggests that various forms of physical activity can be beneficial, both physically and psychologically, for people with Parkinson’s disease (PD). </a:t>
            </a:r>
            <a:endParaRPr lang="en-GB" sz="3000" dirty="0" smtClean="0"/>
          </a:p>
          <a:p>
            <a:pPr marL="457200" indent="-457200">
              <a:spcAft>
                <a:spcPts val="1800"/>
              </a:spcAft>
              <a:buFont typeface="Arial" charset="0"/>
              <a:buChar char="•"/>
            </a:pPr>
            <a:r>
              <a:rPr lang="en-GB" sz="3000" dirty="0" smtClean="0"/>
              <a:t>Dance classes are useful way for people with PD to incorporate exercise in to their weekly routine and has </a:t>
            </a:r>
            <a:r>
              <a:rPr lang="en-GB" sz="3000" dirty="0"/>
              <a:t>been found to lead to improvements in quality of life and functional mobility and reductions in mood disturbance (Lewis, Annett, Davenport, Hall &amp; Lovatt, 2014; Shanahan, Morris, Ni </a:t>
            </a:r>
            <a:r>
              <a:rPr lang="en-GB" sz="3000" dirty="0" err="1"/>
              <a:t>Bhriain</a:t>
            </a:r>
            <a:r>
              <a:rPr lang="en-GB" sz="3000" dirty="0"/>
              <a:t>, Saunders, Clifford, 2015). </a:t>
            </a:r>
            <a:endParaRPr lang="en-GB" sz="3000" dirty="0" smtClean="0"/>
          </a:p>
          <a:p>
            <a:pPr marL="571500" indent="-571500">
              <a:spcAft>
                <a:spcPts val="1800"/>
              </a:spcAft>
              <a:buFont typeface="Arial" charset="0"/>
              <a:buChar char="•"/>
            </a:pPr>
            <a:r>
              <a:rPr lang="en-GB" sz="3000" dirty="0" smtClean="0"/>
              <a:t>However, it is </a:t>
            </a:r>
            <a:r>
              <a:rPr lang="en-GB" sz="3000" dirty="0"/>
              <a:t>unclear </a:t>
            </a:r>
            <a:r>
              <a:rPr lang="en-GB" sz="3000" dirty="0" smtClean="0"/>
              <a:t>what </a:t>
            </a:r>
            <a:r>
              <a:rPr lang="en-GB" sz="3000" dirty="0"/>
              <a:t>level of intensity is required for </a:t>
            </a:r>
            <a:r>
              <a:rPr lang="en-GB" sz="3000" dirty="0" smtClean="0"/>
              <a:t>dance to be beneficial</a:t>
            </a:r>
            <a:r>
              <a:rPr lang="en-GB" sz="3000" dirty="0"/>
              <a:t>, or indeed whether the amount of activity is crucial as opposed to psychological and social aspects of attending dance classes.</a:t>
            </a:r>
            <a:r>
              <a:rPr lang="en-US" sz="3000" dirty="0"/>
              <a:t> </a:t>
            </a:r>
          </a:p>
          <a:p>
            <a:pPr marL="571500" indent="-571500">
              <a:spcAft>
                <a:spcPts val="1800"/>
              </a:spcAft>
              <a:buFont typeface="Arial" charset="0"/>
              <a:buChar char="•"/>
            </a:pPr>
            <a:r>
              <a:rPr lang="en-GB" sz="3000" dirty="0"/>
              <a:t>The use of a wrist worn accelerometer can provide an objective, yet non-invasive, way of quantifying physical exercise (</a:t>
            </a:r>
            <a:r>
              <a:rPr lang="en-GB" sz="3000" dirty="0" err="1"/>
              <a:t>Eslinger</a:t>
            </a:r>
            <a:r>
              <a:rPr lang="en-GB" sz="3000" dirty="0"/>
              <a:t>, Rowlands, Hurst, Catt, Murray &amp; </a:t>
            </a:r>
            <a:r>
              <a:rPr lang="en-GB" sz="3000" dirty="0" err="1"/>
              <a:t>Eston</a:t>
            </a:r>
            <a:r>
              <a:rPr lang="en-GB" sz="3000" dirty="0"/>
              <a:t>, 2011). </a:t>
            </a:r>
            <a:endParaRPr lang="en-US" sz="3000" b="1" dirty="0"/>
          </a:p>
          <a:p>
            <a:pPr marL="571500" indent="-571500">
              <a:spcAft>
                <a:spcPts val="1800"/>
              </a:spcAft>
              <a:buFont typeface="Arial" charset="0"/>
              <a:buChar char="•"/>
            </a:pPr>
            <a:r>
              <a:rPr lang="en-GB" sz="3000" dirty="0" smtClean="0"/>
              <a:t>Research to date has focused </a:t>
            </a:r>
            <a:r>
              <a:rPr lang="en-GB" sz="3000" dirty="0"/>
              <a:t>on using </a:t>
            </a:r>
            <a:r>
              <a:rPr lang="en-GB" sz="3000" dirty="0" smtClean="0"/>
              <a:t>accelerometers to </a:t>
            </a:r>
            <a:r>
              <a:rPr lang="en-GB" sz="3000" dirty="0"/>
              <a:t>measure/classify specific movements , such as </a:t>
            </a:r>
            <a:r>
              <a:rPr lang="en-GB" sz="3000" dirty="0" smtClean="0"/>
              <a:t>tremor, over a short period of time. </a:t>
            </a:r>
          </a:p>
          <a:p>
            <a:pPr marL="571500" indent="-571500">
              <a:spcAft>
                <a:spcPts val="1800"/>
              </a:spcAft>
              <a:buFont typeface="Arial" charset="0"/>
              <a:buChar char="•"/>
            </a:pPr>
            <a:r>
              <a:rPr lang="en-GB" sz="3000" dirty="0" smtClean="0"/>
              <a:t>There is </a:t>
            </a:r>
            <a:r>
              <a:rPr lang="en-GB" sz="3000" dirty="0"/>
              <a:t>little research using accelerometers to </a:t>
            </a:r>
            <a:r>
              <a:rPr lang="en-GB" sz="3000" dirty="0" smtClean="0"/>
              <a:t>quantify movement by people with PD in the longer term as they dance and in the following hours and days. </a:t>
            </a:r>
            <a:endParaRPr lang="en-GB" sz="3000" dirty="0"/>
          </a:p>
          <a:p>
            <a:pPr marL="571500" indent="-571500">
              <a:spcAft>
                <a:spcPts val="1800"/>
              </a:spcAft>
              <a:buFont typeface="Arial" charset="0"/>
              <a:buChar char="•"/>
            </a:pPr>
            <a:r>
              <a:rPr lang="en-GB" sz="3000" dirty="0" smtClean="0"/>
              <a:t>The present study aims to use wrist-worn accelerometers to quantify activity by people with PD as they dance and for the following rest hour, compared with age-matched controls and younger persons without PD attending the same dance class</a:t>
            </a:r>
            <a:r>
              <a:rPr lang="en-GB" sz="2800" dirty="0" smtClean="0"/>
              <a:t>. </a:t>
            </a:r>
            <a:endParaRPr lang="en-GB" dirty="0"/>
          </a:p>
        </p:txBody>
      </p:sp>
      <p:sp>
        <p:nvSpPr>
          <p:cNvPr id="9" name="TextBox 8"/>
          <p:cNvSpPr txBox="1"/>
          <p:nvPr/>
        </p:nvSpPr>
        <p:spPr>
          <a:xfrm>
            <a:off x="1230954" y="24330385"/>
            <a:ext cx="12774524" cy="10248960"/>
          </a:xfrm>
          <a:prstGeom prst="rect">
            <a:avLst/>
          </a:prstGeom>
          <a:noFill/>
        </p:spPr>
        <p:txBody>
          <a:bodyPr wrap="square" rtlCol="0">
            <a:spAutoFit/>
          </a:bodyPr>
          <a:lstStyle/>
          <a:p>
            <a:pPr>
              <a:spcAft>
                <a:spcPts val="600"/>
              </a:spcAft>
            </a:pPr>
            <a:r>
              <a:rPr lang="en-GB" sz="2800" b="1" dirty="0" smtClean="0"/>
              <a:t>Method</a:t>
            </a:r>
          </a:p>
          <a:p>
            <a:pPr marL="457200" indent="-457200">
              <a:spcBef>
                <a:spcPts val="1200"/>
              </a:spcBef>
              <a:spcAft>
                <a:spcPts val="600"/>
              </a:spcAft>
              <a:buFont typeface="Arial" panose="020B0604020202020204" pitchFamily="34" charset="0"/>
              <a:buChar char="•"/>
            </a:pPr>
            <a:r>
              <a:rPr lang="en-GB" sz="2800" dirty="0" smtClean="0"/>
              <a:t>People with PD who regularly attend a dance class at the University of Hertfordshire wore an accelerometer on their wrist as they took part in the hour class and the following hour whilst relaxing with refreshments (see  fig.1). </a:t>
            </a:r>
            <a:endParaRPr lang="en-GB" sz="2800" dirty="0"/>
          </a:p>
          <a:p>
            <a:pPr marL="457200" indent="-457200">
              <a:spcBef>
                <a:spcPts val="1200"/>
              </a:spcBef>
              <a:spcAft>
                <a:spcPts val="600"/>
              </a:spcAft>
              <a:buFont typeface="Arial" panose="020B0604020202020204" pitchFamily="34" charset="0"/>
              <a:buChar char="•"/>
            </a:pPr>
            <a:r>
              <a:rPr lang="en-GB" sz="2800" dirty="0"/>
              <a:t>Participants were not asked to do anything specific other than take part in the dance class as usual. </a:t>
            </a:r>
            <a:endParaRPr lang="en-GB" sz="2800" dirty="0" smtClean="0"/>
          </a:p>
          <a:p>
            <a:pPr marL="457200" lvl="0" indent="-457200">
              <a:spcBef>
                <a:spcPts val="1200"/>
              </a:spcBef>
              <a:spcAft>
                <a:spcPts val="600"/>
              </a:spcAft>
              <a:buFont typeface="Arial" panose="020B0604020202020204" pitchFamily="34" charset="0"/>
              <a:buChar char="•"/>
            </a:pPr>
            <a:r>
              <a:rPr lang="en-GB" sz="2800" dirty="0"/>
              <a:t>In addition to people with PD, their carer/partner and a younger volunteer attending the same dance class also wore an accelerometer during the same two hour period, thus providing matched data from both younger and older non-PD controls.  Participants were grouped in triads such that one person with PD, one age-matched control and one younger adult all attended the same dance class and rest session. </a:t>
            </a:r>
          </a:p>
          <a:p>
            <a:pPr marL="457200" lvl="0" indent="-457200">
              <a:spcBef>
                <a:spcPts val="1200"/>
              </a:spcBef>
              <a:spcAft>
                <a:spcPts val="600"/>
              </a:spcAft>
              <a:buFont typeface="Arial" panose="020B0604020202020204" pitchFamily="34" charset="0"/>
              <a:buChar char="•"/>
            </a:pPr>
            <a:r>
              <a:rPr lang="en-GB" sz="2800" dirty="0"/>
              <a:t>The </a:t>
            </a:r>
            <a:r>
              <a:rPr lang="en-GB" sz="2800" dirty="0" smtClean="0"/>
              <a:t>GENEActiv accelerometers (</a:t>
            </a:r>
            <a:r>
              <a:rPr lang="en-GB" sz="2800" dirty="0" err="1" smtClean="0"/>
              <a:t>Activinsights</a:t>
            </a:r>
            <a:r>
              <a:rPr lang="en-GB" sz="2800" dirty="0" smtClean="0"/>
              <a:t>) </a:t>
            </a:r>
            <a:r>
              <a:rPr lang="en-GB" sz="2800" dirty="0"/>
              <a:t>are light-weight (16g), waterproof devices that measure acceleration in three different axes . The devices were set to record at 100 hertz in 60 second time bins, over a two hour time period. </a:t>
            </a:r>
            <a:endParaRPr lang="en-GB" sz="2800" dirty="0" smtClean="0"/>
          </a:p>
          <a:p>
            <a:pPr marL="457200" lvl="0" indent="-457200">
              <a:spcBef>
                <a:spcPts val="1200"/>
              </a:spcBef>
              <a:spcAft>
                <a:spcPts val="600"/>
              </a:spcAft>
              <a:buFont typeface="Arial" panose="020B0604020202020204" pitchFamily="34" charset="0"/>
              <a:buChar char="•"/>
            </a:pPr>
            <a:r>
              <a:rPr lang="en-GB" sz="2800" dirty="0" smtClean="0"/>
              <a:t>In </a:t>
            </a:r>
            <a:r>
              <a:rPr lang="en-GB" sz="2800" dirty="0"/>
              <a:t>addition to the  vector magnitudes  </a:t>
            </a:r>
            <a:r>
              <a:rPr lang="en-GB" sz="2800" dirty="0" smtClean="0"/>
              <a:t>displayed </a:t>
            </a:r>
            <a:r>
              <a:rPr lang="en-GB" sz="2800" dirty="0"/>
              <a:t>per 60 sec time bin </a:t>
            </a:r>
            <a:r>
              <a:rPr lang="en-GB" sz="2800" dirty="0" smtClean="0"/>
              <a:t>(figs </a:t>
            </a:r>
            <a:r>
              <a:rPr lang="en-GB" sz="2800" dirty="0"/>
              <a:t>3 and 4), the </a:t>
            </a:r>
            <a:r>
              <a:rPr lang="en-GB" sz="2800" dirty="0" smtClean="0"/>
              <a:t>vector magnitudes </a:t>
            </a:r>
            <a:r>
              <a:rPr lang="en-GB" sz="2800" dirty="0"/>
              <a:t>were also summed across the 45 minutes of the dance class (excluding the warm up period), and summed separately for the 45 minute refreshment period, to  give a measure of the overall activity for each participant (PD, age-match and younger adult) during the dance class and during the following rest period. </a:t>
            </a:r>
            <a:endParaRPr lang="en-GB" sz="2800" dirty="0" smtClean="0"/>
          </a:p>
        </p:txBody>
      </p:sp>
      <p:sp>
        <p:nvSpPr>
          <p:cNvPr id="2" name="TextBox 1"/>
          <p:cNvSpPr txBox="1"/>
          <p:nvPr/>
        </p:nvSpPr>
        <p:spPr>
          <a:xfrm>
            <a:off x="14509564" y="6185222"/>
            <a:ext cx="14742937" cy="8127738"/>
          </a:xfrm>
          <a:prstGeom prst="rect">
            <a:avLst/>
          </a:prstGeom>
          <a:noFill/>
        </p:spPr>
        <p:txBody>
          <a:bodyPr wrap="square" rtlCol="0">
            <a:spAutoFit/>
          </a:bodyPr>
          <a:lstStyle/>
          <a:p>
            <a:r>
              <a:rPr lang="en-GB" sz="3000" b="1" dirty="0" smtClean="0"/>
              <a:t>Results</a:t>
            </a:r>
          </a:p>
          <a:p>
            <a:r>
              <a:rPr lang="en-GB" sz="3000" dirty="0"/>
              <a:t>Feedback from participants was positive about wearing the accelerometers, indicating the feasibility of using this device to measure activity during dance classes. Data across the time bins showed the accelerometers accurately tracked movements given the close correspondence between the vector magnitudes for the 3 individuals attending the same dance class. An example of the data from one triad is shown in </a:t>
            </a:r>
            <a:r>
              <a:rPr lang="en-GB" sz="3000" dirty="0" smtClean="0"/>
              <a:t>fig. 3A </a:t>
            </a:r>
            <a:r>
              <a:rPr lang="en-GB" sz="3000" dirty="0"/>
              <a:t>and from a different triad (attending a different dance class) in </a:t>
            </a:r>
            <a:r>
              <a:rPr lang="en-GB" sz="3000" dirty="0" smtClean="0"/>
              <a:t>fig</a:t>
            </a:r>
            <a:r>
              <a:rPr lang="en-GB" sz="3000" dirty="0"/>
              <a:t>. </a:t>
            </a:r>
            <a:r>
              <a:rPr lang="en-GB" sz="3000" dirty="0" smtClean="0"/>
              <a:t>3B. Similarly the acceleration data from two different triads for the rest period is displayed in fig. 4A and 4B. </a:t>
            </a:r>
            <a:endParaRPr lang="en-GB" sz="3000" dirty="0"/>
          </a:p>
          <a:p>
            <a:endParaRPr lang="en-US" sz="2400" dirty="0"/>
          </a:p>
          <a:p>
            <a:endParaRPr lang="en-US" sz="2400" dirty="0" smtClean="0"/>
          </a:p>
          <a:p>
            <a:endParaRPr lang="en-US" sz="2400" dirty="0"/>
          </a:p>
          <a:p>
            <a:endParaRPr lang="en-US" sz="2400" dirty="0" smtClean="0"/>
          </a:p>
          <a:p>
            <a:endParaRPr lang="en-US" sz="2400" b="1" dirty="0"/>
          </a:p>
          <a:p>
            <a:endParaRPr lang="en-GB" sz="4000" b="1" dirty="0" smtClean="0"/>
          </a:p>
          <a:p>
            <a:endParaRPr lang="en-GB" sz="4000" b="1" dirty="0"/>
          </a:p>
          <a:p>
            <a:r>
              <a:rPr lang="en-GB" b="1" dirty="0" smtClean="0"/>
              <a:t> </a:t>
            </a:r>
            <a:endParaRPr lang="en-GB" b="1" dirty="0"/>
          </a:p>
        </p:txBody>
      </p:sp>
      <p:sp>
        <p:nvSpPr>
          <p:cNvPr id="11" name="TextBox 10"/>
          <p:cNvSpPr txBox="1"/>
          <p:nvPr/>
        </p:nvSpPr>
        <p:spPr>
          <a:xfrm>
            <a:off x="15819782" y="14829732"/>
            <a:ext cx="6578154" cy="3384376"/>
          </a:xfrm>
          <a:prstGeom prst="rect">
            <a:avLst/>
          </a:prstGeom>
          <a:noFill/>
        </p:spPr>
        <p:txBody>
          <a:bodyPr wrap="square" rtlCol="0">
            <a:spAutoFit/>
          </a:bodyPr>
          <a:lstStyle/>
          <a:p>
            <a:endParaRPr lang="en-GB" dirty="0"/>
          </a:p>
        </p:txBody>
      </p:sp>
      <p:sp>
        <p:nvSpPr>
          <p:cNvPr id="22" name="TextBox 21"/>
          <p:cNvSpPr txBox="1"/>
          <p:nvPr/>
        </p:nvSpPr>
        <p:spPr>
          <a:xfrm>
            <a:off x="14436942" y="20207566"/>
            <a:ext cx="7037367" cy="1938992"/>
          </a:xfrm>
          <a:prstGeom prst="rect">
            <a:avLst/>
          </a:prstGeom>
          <a:noFill/>
        </p:spPr>
        <p:txBody>
          <a:bodyPr wrap="square" rtlCol="0">
            <a:spAutoFit/>
          </a:bodyPr>
          <a:lstStyle/>
          <a:p>
            <a:r>
              <a:rPr lang="en-GB" sz="2400" dirty="0" smtClean="0"/>
              <a:t>Fig. 3A and 3B: </a:t>
            </a:r>
            <a:r>
              <a:rPr lang="en-GB" sz="2400" dirty="0"/>
              <a:t>A</a:t>
            </a:r>
            <a:r>
              <a:rPr lang="en-GB" sz="2400" dirty="0" smtClean="0"/>
              <a:t>cceleration during a dance class  made by a participant triad (one participant with PD, one age-match control and one younger adult without PD), displayed separately for two different triads (A and B) participating in different dance classes. </a:t>
            </a:r>
          </a:p>
        </p:txBody>
      </p:sp>
      <p:sp>
        <p:nvSpPr>
          <p:cNvPr id="23" name="TextBox 22"/>
          <p:cNvSpPr txBox="1"/>
          <p:nvPr/>
        </p:nvSpPr>
        <p:spPr>
          <a:xfrm>
            <a:off x="21982431" y="20252950"/>
            <a:ext cx="6883747" cy="1938992"/>
          </a:xfrm>
          <a:prstGeom prst="rect">
            <a:avLst/>
          </a:prstGeom>
          <a:noFill/>
        </p:spPr>
        <p:txBody>
          <a:bodyPr wrap="square" rtlCol="0">
            <a:spAutoFit/>
          </a:bodyPr>
          <a:lstStyle/>
          <a:p>
            <a:pPr lvl="0" defTabSz="457200"/>
            <a:r>
              <a:rPr lang="en-GB" sz="2400" dirty="0">
                <a:solidFill>
                  <a:prstClr val="black"/>
                </a:solidFill>
              </a:rPr>
              <a:t>Figure 4</a:t>
            </a:r>
            <a:r>
              <a:rPr lang="en-GB" sz="2400" dirty="0" smtClean="0">
                <a:solidFill>
                  <a:prstClr val="black"/>
                </a:solidFill>
              </a:rPr>
              <a:t>A and 4B: Acceleration during a rest session made by a participant triad (PD, age-match and young adult without PD), displayed separately for two different triads (A and B) participating in different rest sessions. </a:t>
            </a:r>
            <a:endParaRPr lang="en-GB" sz="2400" dirty="0"/>
          </a:p>
        </p:txBody>
      </p:sp>
      <p:sp>
        <p:nvSpPr>
          <p:cNvPr id="30" name="TextBox 29"/>
          <p:cNvSpPr txBox="1"/>
          <p:nvPr/>
        </p:nvSpPr>
        <p:spPr>
          <a:xfrm>
            <a:off x="14490402" y="34038667"/>
            <a:ext cx="15173693" cy="7881517"/>
          </a:xfrm>
          <a:prstGeom prst="rect">
            <a:avLst/>
          </a:prstGeom>
          <a:noFill/>
        </p:spPr>
        <p:txBody>
          <a:bodyPr wrap="square" rtlCol="0">
            <a:spAutoFit/>
          </a:bodyPr>
          <a:lstStyle/>
          <a:p>
            <a:r>
              <a:rPr lang="en-GB" sz="3000" b="1" dirty="0" smtClean="0"/>
              <a:t>Conclusion and Future Directions</a:t>
            </a:r>
            <a:endParaRPr lang="en-US" sz="3000" dirty="0"/>
          </a:p>
          <a:p>
            <a:pPr marL="457200" indent="-457200">
              <a:spcBef>
                <a:spcPts val="1200"/>
              </a:spcBef>
              <a:buFont typeface="Arial" panose="020B0604020202020204" pitchFamily="34" charset="0"/>
              <a:buChar char="•"/>
            </a:pPr>
            <a:r>
              <a:rPr lang="en-US" sz="3000" dirty="0" smtClean="0"/>
              <a:t>It is feasible to measure </a:t>
            </a:r>
            <a:r>
              <a:rPr lang="en-US" sz="3000" dirty="0"/>
              <a:t>t</a:t>
            </a:r>
            <a:r>
              <a:rPr lang="en-US" sz="3000" dirty="0" smtClean="0"/>
              <a:t>he amount of movement made by people with PD as they take part in a dance class. This will allow future studies to compare the movement during a dance class with the movement involved in other types of activities to determine whether the amount of movement is the key factor for any benefits.</a:t>
            </a:r>
            <a:endParaRPr lang="en-US" sz="3000" dirty="0"/>
          </a:p>
          <a:p>
            <a:pPr marL="342900" indent="-342900">
              <a:spcBef>
                <a:spcPts val="1200"/>
              </a:spcBef>
              <a:buFont typeface="Arial" charset="0"/>
              <a:buChar char="•"/>
            </a:pPr>
            <a:r>
              <a:rPr lang="en-GB" sz="3000" dirty="0" smtClean="0"/>
              <a:t>The next stage of the research, currently ongoing, investigates </a:t>
            </a:r>
            <a:r>
              <a:rPr lang="en-GB" sz="3000" dirty="0"/>
              <a:t>the feasibility of people with PD wearing the accelerometer over a week while continuing with their normal regime</a:t>
            </a:r>
            <a:r>
              <a:rPr lang="en-GB" sz="3000" dirty="0" smtClean="0"/>
              <a:t>. Participants are asked to wear an accelerometer for 7 consecutive days following participation in a dance class.  </a:t>
            </a:r>
            <a:r>
              <a:rPr lang="en-GB" sz="3000" dirty="0"/>
              <a:t>This data will </a:t>
            </a:r>
            <a:r>
              <a:rPr lang="en-GB" sz="3000" dirty="0" smtClean="0"/>
              <a:t>provide </a:t>
            </a:r>
            <a:r>
              <a:rPr lang="en-GB" sz="3000" dirty="0"/>
              <a:t>information on the activity </a:t>
            </a:r>
            <a:r>
              <a:rPr lang="en-GB" sz="3000" dirty="0" smtClean="0"/>
              <a:t>levels of participants </a:t>
            </a:r>
            <a:r>
              <a:rPr lang="en-GB" sz="3000" dirty="0"/>
              <a:t>in the hours and days following the dance class. </a:t>
            </a:r>
            <a:endParaRPr lang="en-US" sz="3000" dirty="0"/>
          </a:p>
          <a:p>
            <a:pPr marL="342900" indent="-342900">
              <a:buFont typeface="Arial" charset="0"/>
              <a:buChar char="•"/>
            </a:pPr>
            <a:endParaRPr lang="en-GB" sz="2400" dirty="0" smtClean="0"/>
          </a:p>
          <a:p>
            <a:endParaRPr lang="en-GB" sz="2000" dirty="0"/>
          </a:p>
          <a:p>
            <a:endParaRPr lang="en-GB" sz="4000" b="1" dirty="0" smtClean="0"/>
          </a:p>
          <a:p>
            <a:endParaRPr lang="en-GB" sz="2000" b="1" dirty="0"/>
          </a:p>
          <a:p>
            <a:r>
              <a:rPr lang="en-GB" dirty="0" smtClean="0"/>
              <a:t> </a:t>
            </a:r>
            <a:endParaRPr lang="en-GB" dirty="0"/>
          </a:p>
        </p:txBody>
      </p:sp>
      <p:sp>
        <p:nvSpPr>
          <p:cNvPr id="31" name="TextBox 30"/>
          <p:cNvSpPr txBox="1"/>
          <p:nvPr/>
        </p:nvSpPr>
        <p:spPr>
          <a:xfrm>
            <a:off x="14509566" y="39115849"/>
            <a:ext cx="15164082" cy="3527761"/>
          </a:xfrm>
          <a:prstGeom prst="rect">
            <a:avLst/>
          </a:prstGeom>
          <a:noFill/>
        </p:spPr>
        <p:txBody>
          <a:bodyPr wrap="square" rtlCol="0">
            <a:spAutoFit/>
          </a:bodyPr>
          <a:lstStyle/>
          <a:p>
            <a:r>
              <a:rPr lang="en-GB" sz="2800" b="1" dirty="0" smtClean="0"/>
              <a:t>References</a:t>
            </a:r>
          </a:p>
          <a:p>
            <a:pPr marL="360000" indent="-457200">
              <a:spcAft>
                <a:spcPts val="800"/>
              </a:spcAft>
            </a:pPr>
            <a:r>
              <a:rPr lang="en-GB" sz="2400" dirty="0" err="1" smtClean="0">
                <a:latin typeface="Calibri" panose="020F0502020204030204" pitchFamily="34" charset="0"/>
                <a:ea typeface="Calibri" panose="020F0502020204030204" pitchFamily="34" charset="0"/>
                <a:cs typeface="Times New Roman" panose="02020603050405020304" pitchFamily="18" charset="0"/>
              </a:rPr>
              <a:t>Esliger</a:t>
            </a:r>
            <a:r>
              <a:rPr lang="en-GB" sz="2400" dirty="0">
                <a:latin typeface="Calibri" panose="020F0502020204030204" pitchFamily="34" charset="0"/>
                <a:ea typeface="Calibri" panose="020F0502020204030204" pitchFamily="34" charset="0"/>
                <a:cs typeface="Times New Roman" panose="02020603050405020304" pitchFamily="18" charset="0"/>
              </a:rPr>
              <a:t>, D. W., Rowlands, A. V., Hurst, T. L., Catt, M., Murray, P., &amp; </a:t>
            </a:r>
            <a:r>
              <a:rPr lang="en-GB" sz="2400" dirty="0" err="1">
                <a:latin typeface="Calibri" panose="020F0502020204030204" pitchFamily="34" charset="0"/>
                <a:ea typeface="Calibri" panose="020F0502020204030204" pitchFamily="34" charset="0"/>
                <a:cs typeface="Times New Roman" panose="02020603050405020304" pitchFamily="18" charset="0"/>
              </a:rPr>
              <a:t>Eston</a:t>
            </a:r>
            <a:r>
              <a:rPr lang="en-GB" sz="2400" dirty="0">
                <a:latin typeface="Calibri" panose="020F0502020204030204" pitchFamily="34" charset="0"/>
                <a:ea typeface="Calibri" panose="020F0502020204030204" pitchFamily="34" charset="0"/>
                <a:cs typeface="Times New Roman" panose="02020603050405020304" pitchFamily="18" charset="0"/>
              </a:rPr>
              <a:t>, R. G. (2011). Validation of the GENEA Accelerometer. </a:t>
            </a:r>
            <a:r>
              <a:rPr lang="en-GB" sz="2400" i="1" dirty="0">
                <a:latin typeface="Calibri" panose="020F0502020204030204" pitchFamily="34" charset="0"/>
                <a:ea typeface="Calibri" panose="020F0502020204030204" pitchFamily="34" charset="0"/>
                <a:cs typeface="Times New Roman" panose="02020603050405020304" pitchFamily="18" charset="0"/>
              </a:rPr>
              <a:t>Medicine &amp; Science in Sports &amp; Exercise. 43</a:t>
            </a:r>
            <a:r>
              <a:rPr lang="en-GB" sz="2400" dirty="0">
                <a:latin typeface="Calibri" panose="020F0502020204030204" pitchFamily="34" charset="0"/>
                <a:ea typeface="Calibri" panose="020F0502020204030204" pitchFamily="34" charset="0"/>
                <a:cs typeface="Times New Roman" panose="02020603050405020304" pitchFamily="18" charset="0"/>
              </a:rPr>
              <a:t>(6):1085-1093. </a:t>
            </a:r>
            <a:r>
              <a:rPr lang="en-GB" sz="2400" dirty="0" err="1">
                <a:latin typeface="Calibri" panose="020F0502020204030204" pitchFamily="34" charset="0"/>
                <a:ea typeface="Calibri" panose="020F0502020204030204" pitchFamily="34" charset="0"/>
                <a:cs typeface="Times New Roman" panose="02020603050405020304" pitchFamily="18" charset="0"/>
              </a:rPr>
              <a:t>doi</a:t>
            </a:r>
            <a:r>
              <a:rPr lang="en-GB"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Times New Roman" panose="02020603050405020304" pitchFamily="18" charset="0"/>
              </a:rPr>
              <a:t>10.1249/MSS.0b013e31820513be</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360000" indent="-457200">
              <a:spcAft>
                <a:spcPts val="800"/>
              </a:spcAft>
            </a:pPr>
            <a:r>
              <a:rPr lang="en-GB" sz="2400" dirty="0" smtClean="0">
                <a:latin typeface="Calibri" panose="020F0502020204030204" pitchFamily="34" charset="0"/>
                <a:ea typeface="Calibri" panose="020F0502020204030204" pitchFamily="34" charset="0"/>
                <a:cs typeface="Times New Roman" panose="02020603050405020304" pitchFamily="18" charset="0"/>
              </a:rPr>
              <a:t>Lewis </a:t>
            </a:r>
            <a:r>
              <a:rPr lang="en-GB" sz="2400" dirty="0">
                <a:latin typeface="Calibri" panose="020F0502020204030204" pitchFamily="34" charset="0"/>
                <a:ea typeface="Calibri" panose="020F0502020204030204" pitchFamily="34" charset="0"/>
                <a:cs typeface="Times New Roman" panose="02020603050405020304" pitchFamily="18" charset="0"/>
              </a:rPr>
              <a:t>C, Annett LE, Davenport S, Hall AA, Lovatt P.(2014). Mood changes following social dance sessions in people with Parkinson’s disease. </a:t>
            </a:r>
            <a:r>
              <a:rPr lang="en-GB" sz="2400" i="1" dirty="0">
                <a:latin typeface="Calibri" panose="020F0502020204030204" pitchFamily="34" charset="0"/>
                <a:ea typeface="Calibri" panose="020F0502020204030204" pitchFamily="34" charset="0"/>
                <a:cs typeface="Times New Roman" panose="02020603050405020304" pitchFamily="18" charset="0"/>
              </a:rPr>
              <a:t>Journal of Health Psychol</a:t>
            </a:r>
            <a:r>
              <a:rPr lang="en-GB" sz="2400" dirty="0">
                <a:latin typeface="Calibri" panose="020F0502020204030204" pitchFamily="34" charset="0"/>
                <a:ea typeface="Calibri" panose="020F0502020204030204" pitchFamily="34" charset="0"/>
                <a:cs typeface="Times New Roman" panose="02020603050405020304" pitchFamily="18" charset="0"/>
              </a:rPr>
              <a:t>ogy. </a:t>
            </a:r>
            <a:r>
              <a:rPr lang="en-GB" sz="2400" dirty="0" err="1">
                <a:latin typeface="Calibri" panose="020F0502020204030204" pitchFamily="34" charset="0"/>
                <a:ea typeface="Calibri" panose="020F0502020204030204" pitchFamily="34" charset="0"/>
                <a:cs typeface="Times New Roman" panose="02020603050405020304" pitchFamily="18" charset="0"/>
              </a:rPr>
              <a:t>doi</a:t>
            </a:r>
            <a:r>
              <a:rPr lang="en-GB" sz="2400" dirty="0">
                <a:latin typeface="Calibri" panose="020F0502020204030204" pitchFamily="34" charset="0"/>
                <a:ea typeface="Calibri" panose="020F0502020204030204" pitchFamily="34" charset="0"/>
                <a:cs typeface="Times New Roman" panose="02020603050405020304" pitchFamily="18" charset="0"/>
              </a:rPr>
              <a:t>: 10.1177/1359105314529681</a:t>
            </a:r>
            <a:r>
              <a:rPr lang="en-GB" sz="2400" dirty="0" smtClean="0">
                <a:latin typeface="Calibri" panose="020F0502020204030204" pitchFamily="34" charset="0"/>
                <a:ea typeface="Calibri" panose="020F0502020204030204" pitchFamily="34" charset="0"/>
                <a:cs typeface="Times New Roman" panose="02020603050405020304" pitchFamily="18" charset="0"/>
              </a:rPr>
              <a:t>.</a:t>
            </a:r>
          </a:p>
          <a:p>
            <a:pPr marL="360000" indent="-457200">
              <a:spcAft>
                <a:spcPts val="0"/>
              </a:spcAft>
            </a:pPr>
            <a:r>
              <a:rPr lang="en-GB" sz="2400" dirty="0" smtClean="0">
                <a:latin typeface="Calibri" panose="020F0502020204030204" pitchFamily="34" charset="0"/>
                <a:ea typeface="Times New Roman" panose="02020603050405020304" pitchFamily="18" charset="0"/>
                <a:cs typeface="Times New Roman" panose="02020603050405020304" pitchFamily="18" charset="0"/>
              </a:rPr>
              <a:t>Shanahan</a:t>
            </a:r>
            <a:r>
              <a:rPr lang="en-GB" sz="2400" dirty="0">
                <a:latin typeface="Calibri" panose="020F0502020204030204" pitchFamily="34" charset="0"/>
                <a:ea typeface="Times New Roman" panose="02020603050405020304" pitchFamily="18" charset="0"/>
                <a:cs typeface="Times New Roman" panose="02020603050405020304" pitchFamily="18" charset="0"/>
              </a:rPr>
              <a:t>, J., Morris, M. E., </a:t>
            </a:r>
            <a:r>
              <a:rPr lang="en-GB" sz="2400" dirty="0" err="1">
                <a:latin typeface="Calibri" panose="020F0502020204030204" pitchFamily="34" charset="0"/>
                <a:ea typeface="Times New Roman" panose="02020603050405020304" pitchFamily="18" charset="0"/>
                <a:cs typeface="Times New Roman" panose="02020603050405020304" pitchFamily="18" charset="0"/>
              </a:rPr>
              <a:t>Bhriain</a:t>
            </a:r>
            <a:r>
              <a:rPr lang="en-GB" sz="2400" dirty="0">
                <a:latin typeface="Calibri" panose="020F0502020204030204" pitchFamily="34" charset="0"/>
                <a:ea typeface="Times New Roman" panose="02020603050405020304" pitchFamily="18" charset="0"/>
                <a:cs typeface="Times New Roman" panose="02020603050405020304" pitchFamily="18" charset="0"/>
              </a:rPr>
              <a:t>, O. N., Saunders, J., &amp; Clifford, A. M. (2015). Dance for people with Parkinson disease: what is the evidence telling us? </a:t>
            </a:r>
            <a:r>
              <a:rPr lang="en-GB" sz="2400" i="1" dirty="0">
                <a:latin typeface="Calibri" panose="020F0502020204030204" pitchFamily="34" charset="0"/>
                <a:ea typeface="Times New Roman" panose="02020603050405020304" pitchFamily="18" charset="0"/>
                <a:cs typeface="Times New Roman" panose="02020603050405020304" pitchFamily="18" charset="0"/>
              </a:rPr>
              <a:t>Archives of physical medicine and rehabilitation</a:t>
            </a:r>
            <a:r>
              <a:rPr lang="en-GB" sz="2400" dirty="0">
                <a:latin typeface="Calibri" panose="020F0502020204030204" pitchFamily="34" charset="0"/>
                <a:ea typeface="Times New Roman" panose="02020603050405020304" pitchFamily="18" charset="0"/>
                <a:cs typeface="Times New Roman" panose="02020603050405020304" pitchFamily="18" charset="0"/>
              </a:rPr>
              <a:t>, </a:t>
            </a:r>
            <a:r>
              <a:rPr lang="en-GB" sz="2400" i="1" dirty="0">
                <a:latin typeface="Calibri" panose="020F0502020204030204" pitchFamily="34" charset="0"/>
                <a:ea typeface="Times New Roman" panose="02020603050405020304" pitchFamily="18" charset="0"/>
                <a:cs typeface="Times New Roman" panose="02020603050405020304" pitchFamily="18" charset="0"/>
              </a:rPr>
              <a:t>96</a:t>
            </a:r>
            <a:r>
              <a:rPr lang="en-GB" sz="2400" dirty="0">
                <a:latin typeface="Calibri" panose="020F0502020204030204" pitchFamily="34" charset="0"/>
                <a:ea typeface="Times New Roman" panose="02020603050405020304" pitchFamily="18" charset="0"/>
                <a:cs typeface="Times New Roman" panose="02020603050405020304" pitchFamily="18" charset="0"/>
              </a:rPr>
              <a:t>(1), 141-153. </a:t>
            </a:r>
            <a:r>
              <a:rPr lang="en-GB" sz="2400" dirty="0" err="1" smtClean="0">
                <a:latin typeface="Calibri" panose="020F0502020204030204" pitchFamily="34" charset="0"/>
                <a:ea typeface="Times New Roman" panose="02020603050405020304" pitchFamily="18" charset="0"/>
                <a:cs typeface="Times New Roman" panose="02020603050405020304" pitchFamily="18" charset="0"/>
              </a:rPr>
              <a:t>doi</a:t>
            </a:r>
            <a:r>
              <a:rPr lang="en-GB" sz="2400" dirty="0">
                <a:latin typeface="Calibri" panose="020F0502020204030204" pitchFamily="34" charset="0"/>
                <a:ea typeface="Times New Roman" panose="02020603050405020304" pitchFamily="18" charset="0"/>
                <a:cs typeface="Times New Roman" panose="02020603050405020304" pitchFamily="18" charset="0"/>
              </a:rPr>
              <a:t>:</a:t>
            </a:r>
            <a:r>
              <a:rPr lang="en-GB" sz="2400" dirty="0">
                <a:latin typeface="Calibri" panose="020F0502020204030204" pitchFamily="34" charset="0"/>
                <a:ea typeface="Calibri" panose="020F0502020204030204" pitchFamily="34" charset="0"/>
                <a:cs typeface="Times New Roman" panose="02020603050405020304" pitchFamily="18" charset="0"/>
              </a:rPr>
              <a:t> 10.1016/j.apmr.2014.08.017</a:t>
            </a:r>
          </a:p>
          <a:p>
            <a:pPr marL="457200" indent="-457200">
              <a:lnSpc>
                <a:spcPct val="107000"/>
              </a:lnSpc>
              <a:spcAft>
                <a:spcPts val="0"/>
              </a:spcAft>
            </a:pPr>
            <a:r>
              <a:rPr lang="en-GB" sz="1300" dirty="0">
                <a:latin typeface="Calibri" panose="020F0502020204030204" pitchFamily="34" charset="0"/>
                <a:ea typeface="Times New Roman" panose="02020603050405020304" pitchFamily="18" charset="0"/>
                <a:cs typeface="Times New Roman" panose="02020603050405020304" pitchFamily="18" charset="0"/>
              </a:rPr>
              <a:t> </a:t>
            </a:r>
            <a:endParaRPr lang="en-GB" sz="4000" dirty="0"/>
          </a:p>
        </p:txBody>
      </p:sp>
      <p:pic>
        <p:nvPicPr>
          <p:cNvPr id="35" name="Picture 34"/>
          <p:cNvPicPr>
            <a:picLocks noChangeAspect="1"/>
          </p:cNvPicPr>
          <p:nvPr/>
        </p:nvPicPr>
        <p:blipFill>
          <a:blip r:embed="rId4"/>
          <a:stretch>
            <a:fillRect/>
          </a:stretch>
        </p:blipFill>
        <p:spPr>
          <a:xfrm>
            <a:off x="1230955" y="35031162"/>
            <a:ext cx="6425680" cy="4867613"/>
          </a:xfrm>
          <a:prstGeom prst="rect">
            <a:avLst/>
          </a:prstGeom>
        </p:spPr>
      </p:pic>
      <p:pic>
        <p:nvPicPr>
          <p:cNvPr id="36" name="Picture 35"/>
          <p:cNvPicPr preferRelativeResize="0">
            <a:picLocks/>
          </p:cNvPicPr>
          <p:nvPr/>
        </p:nvPicPr>
        <p:blipFill>
          <a:blip r:embed="rId5"/>
          <a:stretch>
            <a:fillRect/>
          </a:stretch>
        </p:blipFill>
        <p:spPr>
          <a:xfrm>
            <a:off x="8008814" y="34999640"/>
            <a:ext cx="5704832" cy="4908297"/>
          </a:xfrm>
          <a:prstGeom prst="rect">
            <a:avLst/>
          </a:prstGeom>
        </p:spPr>
      </p:pic>
      <p:pic>
        <p:nvPicPr>
          <p:cNvPr id="38" name="Picture 37"/>
          <p:cNvPicPr>
            <a:picLocks noChangeAspect="1"/>
          </p:cNvPicPr>
          <p:nvPr/>
        </p:nvPicPr>
        <p:blipFill rotWithShape="1">
          <a:blip r:embed="rId6" cstate="print">
            <a:extLst>
              <a:ext uri="{28A0092B-C50C-407E-A947-70E740481C1C}">
                <a14:useLocalDpi xmlns:a14="http://schemas.microsoft.com/office/drawing/2010/main" val="0"/>
              </a:ext>
            </a:extLst>
          </a:blip>
          <a:srcRect r="10243"/>
          <a:stretch/>
        </p:blipFill>
        <p:spPr>
          <a:xfrm>
            <a:off x="7635294" y="18980685"/>
            <a:ext cx="6360175" cy="4723989"/>
          </a:xfrm>
          <a:prstGeom prst="rect">
            <a:avLst/>
          </a:prstGeom>
        </p:spPr>
      </p:pic>
      <p:sp>
        <p:nvSpPr>
          <p:cNvPr id="18" name="TextBox 17"/>
          <p:cNvSpPr txBox="1"/>
          <p:nvPr/>
        </p:nvSpPr>
        <p:spPr>
          <a:xfrm>
            <a:off x="14509565" y="30072634"/>
            <a:ext cx="15215466" cy="3693319"/>
          </a:xfrm>
          <a:prstGeom prst="rect">
            <a:avLst/>
          </a:prstGeom>
          <a:noFill/>
        </p:spPr>
        <p:txBody>
          <a:bodyPr wrap="square" rtlCol="0">
            <a:spAutoFit/>
          </a:bodyPr>
          <a:lstStyle/>
          <a:p>
            <a:r>
              <a:rPr lang="en-GB" sz="2600" dirty="0"/>
              <a:t>A two-way mixed </a:t>
            </a:r>
            <a:r>
              <a:rPr lang="en-GB" sz="2600" dirty="0" smtClean="0"/>
              <a:t>ANOVA </a:t>
            </a:r>
            <a:r>
              <a:rPr lang="en-GB" sz="2600" dirty="0"/>
              <a:t>was conducted on the total acceleration </a:t>
            </a:r>
            <a:r>
              <a:rPr lang="en-GB" sz="2600" dirty="0" smtClean="0"/>
              <a:t>during </a:t>
            </a:r>
            <a:r>
              <a:rPr lang="en-GB" sz="2600" dirty="0"/>
              <a:t>both sessions (dance vs rest; within subjects) for each participant group (Parkinson’s vs age matched control vs younger adult; between subjects). The main effect of session was found to be significant showing that participants’ acceleration was greater during the dance class (mean= </a:t>
            </a:r>
            <a:r>
              <a:rPr lang="en-GB" sz="2600" dirty="0" smtClean="0"/>
              <a:t>38712) </a:t>
            </a:r>
            <a:r>
              <a:rPr lang="en-GB" sz="2600" dirty="0"/>
              <a:t>than during the rest session (mean= </a:t>
            </a:r>
            <a:r>
              <a:rPr lang="en-GB" sz="2600" dirty="0" smtClean="0"/>
              <a:t>14138; </a:t>
            </a:r>
            <a:r>
              <a:rPr lang="en-GB" sz="2600" dirty="0"/>
              <a:t>F= (</a:t>
            </a:r>
            <a:r>
              <a:rPr lang="en-GB" sz="2600" dirty="0" smtClean="0"/>
              <a:t>1,30)= 335.86, </a:t>
            </a:r>
            <a:r>
              <a:rPr lang="en-GB" sz="2600" dirty="0"/>
              <a:t>p&lt;.001. The main effect of participant group was found to be significant; F= (</a:t>
            </a:r>
            <a:r>
              <a:rPr lang="en-GB" sz="2600" dirty="0" smtClean="0"/>
              <a:t>2,30)= 4.21, </a:t>
            </a:r>
            <a:r>
              <a:rPr lang="en-GB" sz="2600" dirty="0"/>
              <a:t>p&lt;.</a:t>
            </a:r>
            <a:r>
              <a:rPr lang="en-GB" sz="2600" dirty="0" smtClean="0"/>
              <a:t>05. </a:t>
            </a:r>
            <a:r>
              <a:rPr lang="en-GB" sz="2600" dirty="0"/>
              <a:t>Bonferroni corrected post-hoc tests showed that the acceleration of young adults (mean= </a:t>
            </a:r>
            <a:r>
              <a:rPr lang="en-GB" sz="2600" dirty="0" smtClean="0"/>
              <a:t>30965) </a:t>
            </a:r>
            <a:r>
              <a:rPr lang="en-GB" sz="2600" dirty="0"/>
              <a:t>was significantly higher than the acceleration of the people with Parkinson’s (mean= </a:t>
            </a:r>
            <a:r>
              <a:rPr lang="en-GB" sz="2600" dirty="0" smtClean="0"/>
              <a:t>22868, </a:t>
            </a:r>
            <a:r>
              <a:rPr lang="en-GB" sz="2600" dirty="0"/>
              <a:t>p&lt;.05) but did not differ significantly from the age-matched controls (p=.</a:t>
            </a:r>
            <a:r>
              <a:rPr lang="en-GB" sz="2600" dirty="0" smtClean="0"/>
              <a:t>19). </a:t>
            </a:r>
            <a:r>
              <a:rPr lang="en-GB" sz="2600" dirty="0"/>
              <a:t>The acceleration of people with Parkinson’s and age-matched controls did not significantly differ (</a:t>
            </a:r>
            <a:r>
              <a:rPr lang="en-GB" sz="2600" dirty="0" smtClean="0"/>
              <a:t>p= 1.00).  </a:t>
            </a:r>
            <a:r>
              <a:rPr lang="en-GB" sz="2600" dirty="0"/>
              <a:t>There was no significant interaction between session and participant group. </a:t>
            </a:r>
          </a:p>
        </p:txBody>
      </p:sp>
      <p:sp>
        <p:nvSpPr>
          <p:cNvPr id="26" name="TextBox 25"/>
          <p:cNvSpPr txBox="1"/>
          <p:nvPr/>
        </p:nvSpPr>
        <p:spPr>
          <a:xfrm>
            <a:off x="14509565" y="9981702"/>
            <a:ext cx="7903253" cy="461665"/>
          </a:xfrm>
          <a:prstGeom prst="rect">
            <a:avLst/>
          </a:prstGeom>
          <a:noFill/>
        </p:spPr>
        <p:txBody>
          <a:bodyPr wrap="square" rtlCol="0">
            <a:spAutoFit/>
          </a:bodyPr>
          <a:lstStyle/>
          <a:p>
            <a:r>
              <a:rPr lang="en-GB" sz="2400" dirty="0" smtClean="0"/>
              <a:t>Fig. 3A Dance </a:t>
            </a:r>
            <a:endParaRPr lang="en-GB" sz="2400" dirty="0"/>
          </a:p>
        </p:txBody>
      </p:sp>
      <p:sp>
        <p:nvSpPr>
          <p:cNvPr id="29" name="TextBox 28"/>
          <p:cNvSpPr txBox="1"/>
          <p:nvPr/>
        </p:nvSpPr>
        <p:spPr>
          <a:xfrm>
            <a:off x="14484841" y="15168487"/>
            <a:ext cx="2370269" cy="461665"/>
          </a:xfrm>
          <a:prstGeom prst="rect">
            <a:avLst/>
          </a:prstGeom>
          <a:noFill/>
        </p:spPr>
        <p:txBody>
          <a:bodyPr wrap="square" rtlCol="0">
            <a:spAutoFit/>
          </a:bodyPr>
          <a:lstStyle/>
          <a:p>
            <a:r>
              <a:rPr lang="en-GB" sz="2400" dirty="0" smtClean="0"/>
              <a:t>Fig. 3B Dance</a:t>
            </a:r>
            <a:endParaRPr lang="en-GB" sz="2400" dirty="0"/>
          </a:p>
        </p:txBody>
      </p:sp>
      <p:sp>
        <p:nvSpPr>
          <p:cNvPr id="10" name="TextBox 9"/>
          <p:cNvSpPr txBox="1"/>
          <p:nvPr/>
        </p:nvSpPr>
        <p:spPr>
          <a:xfrm>
            <a:off x="21846279" y="10026108"/>
            <a:ext cx="3441661" cy="461665"/>
          </a:xfrm>
          <a:prstGeom prst="rect">
            <a:avLst/>
          </a:prstGeom>
          <a:noFill/>
        </p:spPr>
        <p:txBody>
          <a:bodyPr wrap="square" rtlCol="0">
            <a:spAutoFit/>
          </a:bodyPr>
          <a:lstStyle/>
          <a:p>
            <a:r>
              <a:rPr lang="en-GB" sz="2400" dirty="0" smtClean="0"/>
              <a:t>Fig. 4A Rest period</a:t>
            </a:r>
            <a:endParaRPr lang="en-GB" sz="2400" dirty="0"/>
          </a:p>
        </p:txBody>
      </p:sp>
      <p:sp>
        <p:nvSpPr>
          <p:cNvPr id="12" name="TextBox 11"/>
          <p:cNvSpPr txBox="1"/>
          <p:nvPr/>
        </p:nvSpPr>
        <p:spPr>
          <a:xfrm>
            <a:off x="21982432" y="15156453"/>
            <a:ext cx="3385368" cy="461665"/>
          </a:xfrm>
          <a:prstGeom prst="rect">
            <a:avLst/>
          </a:prstGeom>
          <a:noFill/>
        </p:spPr>
        <p:txBody>
          <a:bodyPr wrap="square" rtlCol="0">
            <a:spAutoFit/>
          </a:bodyPr>
          <a:lstStyle/>
          <a:p>
            <a:r>
              <a:rPr lang="en-GB" sz="2400" dirty="0" smtClean="0"/>
              <a:t>Fig.4B Rest period</a:t>
            </a:r>
            <a:endParaRPr lang="en-GB" sz="2400" dirty="0"/>
          </a:p>
        </p:txBody>
      </p:sp>
      <p:sp>
        <p:nvSpPr>
          <p:cNvPr id="17" name="TextBox 16"/>
          <p:cNvSpPr txBox="1"/>
          <p:nvPr/>
        </p:nvSpPr>
        <p:spPr>
          <a:xfrm>
            <a:off x="14490402" y="29050713"/>
            <a:ext cx="11409385" cy="830997"/>
          </a:xfrm>
          <a:prstGeom prst="rect">
            <a:avLst/>
          </a:prstGeom>
          <a:noFill/>
        </p:spPr>
        <p:txBody>
          <a:bodyPr wrap="square" rtlCol="0">
            <a:spAutoFit/>
          </a:bodyPr>
          <a:lstStyle/>
          <a:p>
            <a:r>
              <a:rPr lang="en-GB" sz="2400" dirty="0" smtClean="0"/>
              <a:t>Fig. 5: Mean total acceleration made by participants (N=11 per group) during the dance and rest sessions. </a:t>
            </a:r>
            <a:endParaRPr lang="en-GB" sz="2400" dirty="0"/>
          </a:p>
        </p:txBody>
      </p:sp>
      <p:sp>
        <p:nvSpPr>
          <p:cNvPr id="7" name="TextBox 6"/>
          <p:cNvSpPr txBox="1"/>
          <p:nvPr/>
        </p:nvSpPr>
        <p:spPr>
          <a:xfrm>
            <a:off x="1266890" y="18305479"/>
            <a:ext cx="2240804" cy="461665"/>
          </a:xfrm>
          <a:prstGeom prst="rect">
            <a:avLst/>
          </a:prstGeom>
          <a:noFill/>
        </p:spPr>
        <p:txBody>
          <a:bodyPr wrap="square" rtlCol="0">
            <a:spAutoFit/>
          </a:bodyPr>
          <a:lstStyle/>
          <a:p>
            <a:r>
              <a:rPr lang="en-GB" sz="2400" dirty="0" smtClean="0"/>
              <a:t>Fig. 1</a:t>
            </a:r>
            <a:endParaRPr lang="en-GB" sz="2400" dirty="0"/>
          </a:p>
        </p:txBody>
      </p:sp>
      <p:sp>
        <p:nvSpPr>
          <p:cNvPr id="15" name="TextBox 14"/>
          <p:cNvSpPr txBox="1"/>
          <p:nvPr/>
        </p:nvSpPr>
        <p:spPr>
          <a:xfrm>
            <a:off x="1230955" y="34537975"/>
            <a:ext cx="2528834" cy="461665"/>
          </a:xfrm>
          <a:prstGeom prst="rect">
            <a:avLst/>
          </a:prstGeom>
          <a:noFill/>
        </p:spPr>
        <p:txBody>
          <a:bodyPr wrap="square" rtlCol="0">
            <a:spAutoFit/>
          </a:bodyPr>
          <a:lstStyle/>
          <a:p>
            <a:r>
              <a:rPr lang="en-GB" sz="2400" dirty="0" smtClean="0"/>
              <a:t>Fig. 2</a:t>
            </a:r>
            <a:endParaRPr lang="en-GB" sz="2400" dirty="0"/>
          </a:p>
        </p:txBody>
      </p:sp>
      <p:pic>
        <p:nvPicPr>
          <p:cNvPr id="20" name="Picture 19"/>
          <p:cNvPicPr>
            <a:picLocks noChangeAspect="1"/>
          </p:cNvPicPr>
          <p:nvPr/>
        </p:nvPicPr>
        <p:blipFill>
          <a:blip r:embed="rId7"/>
          <a:stretch>
            <a:fillRect/>
          </a:stretch>
        </p:blipFill>
        <p:spPr>
          <a:xfrm>
            <a:off x="14509565" y="10461147"/>
            <a:ext cx="6777102" cy="4604400"/>
          </a:xfrm>
          <a:prstGeom prst="rect">
            <a:avLst/>
          </a:prstGeom>
        </p:spPr>
      </p:pic>
      <p:pic>
        <p:nvPicPr>
          <p:cNvPr id="21" name="Picture 20"/>
          <p:cNvPicPr>
            <a:picLocks noChangeAspect="1"/>
          </p:cNvPicPr>
          <p:nvPr/>
        </p:nvPicPr>
        <p:blipFill>
          <a:blip r:embed="rId8"/>
          <a:stretch>
            <a:fillRect/>
          </a:stretch>
        </p:blipFill>
        <p:spPr>
          <a:xfrm>
            <a:off x="14484841" y="15598244"/>
            <a:ext cx="6777101" cy="4604400"/>
          </a:xfrm>
          <a:prstGeom prst="rect">
            <a:avLst/>
          </a:prstGeom>
        </p:spPr>
      </p:pic>
      <p:pic>
        <p:nvPicPr>
          <p:cNvPr id="24" name="Picture 23"/>
          <p:cNvPicPr>
            <a:picLocks noChangeAspect="1"/>
          </p:cNvPicPr>
          <p:nvPr/>
        </p:nvPicPr>
        <p:blipFill>
          <a:blip r:embed="rId9"/>
          <a:stretch>
            <a:fillRect/>
          </a:stretch>
        </p:blipFill>
        <p:spPr>
          <a:xfrm>
            <a:off x="21979249" y="10487773"/>
            <a:ext cx="6777102" cy="4604400"/>
          </a:xfrm>
          <a:prstGeom prst="rect">
            <a:avLst/>
          </a:prstGeom>
        </p:spPr>
      </p:pic>
      <p:pic>
        <p:nvPicPr>
          <p:cNvPr id="27" name="Picture 26"/>
          <p:cNvPicPr>
            <a:picLocks noChangeAspect="1"/>
          </p:cNvPicPr>
          <p:nvPr/>
        </p:nvPicPr>
        <p:blipFill>
          <a:blip r:embed="rId10"/>
          <a:stretch>
            <a:fillRect/>
          </a:stretch>
        </p:blipFill>
        <p:spPr>
          <a:xfrm>
            <a:off x="21982432" y="15598244"/>
            <a:ext cx="6777102" cy="4604400"/>
          </a:xfrm>
          <a:prstGeom prst="rect">
            <a:avLst/>
          </a:prstGeom>
        </p:spPr>
      </p:pic>
      <p:pic>
        <p:nvPicPr>
          <p:cNvPr id="3" name="Picture 2"/>
          <p:cNvPicPr>
            <a:picLocks noChangeAspect="1"/>
          </p:cNvPicPr>
          <p:nvPr/>
        </p:nvPicPr>
        <p:blipFill>
          <a:blip r:embed="rId11"/>
          <a:stretch>
            <a:fillRect/>
          </a:stretch>
        </p:blipFill>
        <p:spPr>
          <a:xfrm>
            <a:off x="14509564" y="22419272"/>
            <a:ext cx="10778376" cy="65523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2361</TotalTime>
  <Words>1121</Words>
  <Application>Microsoft Office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Andrew CS Mitchell</dc:creator>
  <cp:lastModifiedBy>Rebecca Hadley</cp:lastModifiedBy>
  <cp:revision>132</cp:revision>
  <dcterms:created xsi:type="dcterms:W3CDTF">2012-03-27T07:14:28Z</dcterms:created>
  <dcterms:modified xsi:type="dcterms:W3CDTF">2016-11-22T10:39:03Z</dcterms:modified>
</cp:coreProperties>
</file>