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9" r:id="rId2"/>
  </p:sldIdLst>
  <p:sldSz cx="43205400" cy="32404050"/>
  <p:notesSz cx="9874250" cy="6797675"/>
  <p:defaultTextStyle>
    <a:defPPr>
      <a:defRPr lang="en-US"/>
    </a:defPPr>
    <a:lvl1pPr marL="0" algn="l" defTabSz="4320540" rtl="0" eaLnBrk="1" latinLnBrk="0" hangingPunct="1">
      <a:defRPr sz="8400" kern="1200">
        <a:solidFill>
          <a:schemeClr val="tx1"/>
        </a:solidFill>
        <a:latin typeface="+mn-lt"/>
        <a:ea typeface="+mn-ea"/>
        <a:cs typeface="+mn-cs"/>
      </a:defRPr>
    </a:lvl1pPr>
    <a:lvl2pPr marL="2160270" algn="l" defTabSz="4320540" rtl="0" eaLnBrk="1" latinLnBrk="0" hangingPunct="1">
      <a:defRPr sz="8400" kern="1200">
        <a:solidFill>
          <a:schemeClr val="tx1"/>
        </a:solidFill>
        <a:latin typeface="+mn-lt"/>
        <a:ea typeface="+mn-ea"/>
        <a:cs typeface="+mn-cs"/>
      </a:defRPr>
    </a:lvl2pPr>
    <a:lvl3pPr marL="4320540" algn="l" defTabSz="4320540" rtl="0" eaLnBrk="1" latinLnBrk="0" hangingPunct="1">
      <a:defRPr sz="8400" kern="1200">
        <a:solidFill>
          <a:schemeClr val="tx1"/>
        </a:solidFill>
        <a:latin typeface="+mn-lt"/>
        <a:ea typeface="+mn-ea"/>
        <a:cs typeface="+mn-cs"/>
      </a:defRPr>
    </a:lvl3pPr>
    <a:lvl4pPr marL="6480810" algn="l" defTabSz="4320540" rtl="0" eaLnBrk="1" latinLnBrk="0" hangingPunct="1">
      <a:defRPr sz="8400" kern="1200">
        <a:solidFill>
          <a:schemeClr val="tx1"/>
        </a:solidFill>
        <a:latin typeface="+mn-lt"/>
        <a:ea typeface="+mn-ea"/>
        <a:cs typeface="+mn-cs"/>
      </a:defRPr>
    </a:lvl4pPr>
    <a:lvl5pPr marL="8641080" algn="l" defTabSz="4320540" rtl="0" eaLnBrk="1" latinLnBrk="0" hangingPunct="1">
      <a:defRPr sz="8400" kern="1200">
        <a:solidFill>
          <a:schemeClr val="tx1"/>
        </a:solidFill>
        <a:latin typeface="+mn-lt"/>
        <a:ea typeface="+mn-ea"/>
        <a:cs typeface="+mn-cs"/>
      </a:defRPr>
    </a:lvl5pPr>
    <a:lvl6pPr marL="10801350" algn="l" defTabSz="4320540" rtl="0" eaLnBrk="1" latinLnBrk="0" hangingPunct="1">
      <a:defRPr sz="8400" kern="1200">
        <a:solidFill>
          <a:schemeClr val="tx1"/>
        </a:solidFill>
        <a:latin typeface="+mn-lt"/>
        <a:ea typeface="+mn-ea"/>
        <a:cs typeface="+mn-cs"/>
      </a:defRPr>
    </a:lvl6pPr>
    <a:lvl7pPr marL="12961620" algn="l" defTabSz="4320540" rtl="0" eaLnBrk="1" latinLnBrk="0" hangingPunct="1">
      <a:defRPr sz="8400" kern="1200">
        <a:solidFill>
          <a:schemeClr val="tx1"/>
        </a:solidFill>
        <a:latin typeface="+mn-lt"/>
        <a:ea typeface="+mn-ea"/>
        <a:cs typeface="+mn-cs"/>
      </a:defRPr>
    </a:lvl7pPr>
    <a:lvl8pPr marL="15121890" algn="l" defTabSz="4320540" rtl="0" eaLnBrk="1" latinLnBrk="0" hangingPunct="1">
      <a:defRPr sz="8400" kern="1200">
        <a:solidFill>
          <a:schemeClr val="tx1"/>
        </a:solidFill>
        <a:latin typeface="+mn-lt"/>
        <a:ea typeface="+mn-ea"/>
        <a:cs typeface="+mn-cs"/>
      </a:defRPr>
    </a:lvl8pPr>
    <a:lvl9pPr marL="17282160" algn="l" defTabSz="4320540" rtl="0" eaLnBrk="1" latinLnBrk="0" hangingPunct="1">
      <a:defRPr sz="8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78A6DE"/>
    <a:srgbClr val="FFCC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1" d="100"/>
          <a:sy n="21" d="100"/>
        </p:scale>
        <p:origin x="-858" y="522"/>
      </p:cViewPr>
      <p:guideLst>
        <p:guide orient="horz" pos="10206"/>
        <p:guide pos="136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313" cy="339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592764" y="1"/>
            <a:ext cx="4279900" cy="339725"/>
          </a:xfrm>
          <a:prstGeom prst="rect">
            <a:avLst/>
          </a:prstGeom>
        </p:spPr>
        <p:txBody>
          <a:bodyPr vert="horz" lIns="91440" tIns="45720" rIns="91440" bIns="45720" rtlCol="0"/>
          <a:lstStyle>
            <a:lvl1pPr algn="r">
              <a:defRPr sz="1200"/>
            </a:lvl1pPr>
          </a:lstStyle>
          <a:p>
            <a:fld id="{B7119EAF-32EC-42FD-AA12-79C647E9E75E}" type="datetimeFigureOut">
              <a:rPr lang="en-GB" smtClean="0"/>
              <a:t>10/02/2016</a:t>
            </a:fld>
            <a:endParaRPr lang="en-GB"/>
          </a:p>
        </p:txBody>
      </p:sp>
      <p:sp>
        <p:nvSpPr>
          <p:cNvPr id="4" name="Footer Placeholder 3"/>
          <p:cNvSpPr>
            <a:spLocks noGrp="1"/>
          </p:cNvSpPr>
          <p:nvPr>
            <p:ph type="ftr" sz="quarter" idx="2"/>
          </p:nvPr>
        </p:nvSpPr>
        <p:spPr>
          <a:xfrm>
            <a:off x="0" y="6456364"/>
            <a:ext cx="4278313" cy="339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592764" y="6456364"/>
            <a:ext cx="4279900" cy="339725"/>
          </a:xfrm>
          <a:prstGeom prst="rect">
            <a:avLst/>
          </a:prstGeom>
        </p:spPr>
        <p:txBody>
          <a:bodyPr vert="horz" lIns="91440" tIns="45720" rIns="91440" bIns="45720" rtlCol="0" anchor="b"/>
          <a:lstStyle>
            <a:lvl1pPr algn="r">
              <a:defRPr sz="1200"/>
            </a:lvl1pPr>
          </a:lstStyle>
          <a:p>
            <a:fld id="{35D5700A-C28F-413D-990E-8E86B623486F}" type="slidenum">
              <a:rPr lang="en-GB" smtClean="0"/>
              <a:t>‹#›</a:t>
            </a:fld>
            <a:endParaRPr lang="en-GB"/>
          </a:p>
        </p:txBody>
      </p:sp>
    </p:spTree>
    <p:extLst>
      <p:ext uri="{BB962C8B-B14F-4D97-AF65-F5344CB8AC3E}">
        <p14:creationId xmlns:p14="http://schemas.microsoft.com/office/powerpoint/2010/main" val="1229122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593694" y="0"/>
            <a:ext cx="4278842" cy="339884"/>
          </a:xfrm>
          <a:prstGeom prst="rect">
            <a:avLst/>
          </a:prstGeom>
        </p:spPr>
        <p:txBody>
          <a:bodyPr vert="horz" lIns="91440" tIns="45720" rIns="91440" bIns="45720" rtlCol="0"/>
          <a:lstStyle>
            <a:lvl1pPr algn="r">
              <a:defRPr sz="1200"/>
            </a:lvl1pPr>
          </a:lstStyle>
          <a:p>
            <a:fld id="{C7E62B4D-159B-4AED-B648-E8D0706CD327}" type="datetimeFigureOut">
              <a:rPr lang="en-GB" smtClean="0"/>
              <a:t>10/02/2016</a:t>
            </a:fld>
            <a:endParaRPr lang="en-GB"/>
          </a:p>
        </p:txBody>
      </p:sp>
      <p:sp>
        <p:nvSpPr>
          <p:cNvPr id="4" name="Slide Image Placeholder 3"/>
          <p:cNvSpPr>
            <a:spLocks noGrp="1" noRot="1" noChangeAspect="1"/>
          </p:cNvSpPr>
          <p:nvPr>
            <p:ph type="sldImg" idx="2"/>
          </p:nvPr>
        </p:nvSpPr>
        <p:spPr>
          <a:xfrm>
            <a:off x="3236913" y="509588"/>
            <a:ext cx="3400425"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425" y="3228896"/>
            <a:ext cx="789940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6218"/>
            <a:ext cx="4278842"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593694" y="6456218"/>
            <a:ext cx="4278842" cy="339884"/>
          </a:xfrm>
          <a:prstGeom prst="rect">
            <a:avLst/>
          </a:prstGeom>
        </p:spPr>
        <p:txBody>
          <a:bodyPr vert="horz" lIns="91440" tIns="45720" rIns="91440" bIns="45720" rtlCol="0" anchor="b"/>
          <a:lstStyle>
            <a:lvl1pPr algn="r">
              <a:defRPr sz="1200"/>
            </a:lvl1pPr>
          </a:lstStyle>
          <a:p>
            <a:fld id="{8A3D607E-4B14-443D-AF23-41E2FFF5FC4B}" type="slidenum">
              <a:rPr lang="en-GB" smtClean="0"/>
              <a:t>‹#›</a:t>
            </a:fld>
            <a:endParaRPr lang="en-GB"/>
          </a:p>
        </p:txBody>
      </p:sp>
    </p:spTree>
    <p:extLst>
      <p:ext uri="{BB962C8B-B14F-4D97-AF65-F5344CB8AC3E}">
        <p14:creationId xmlns:p14="http://schemas.microsoft.com/office/powerpoint/2010/main" val="1266739589"/>
      </p:ext>
    </p:extLst>
  </p:cSld>
  <p:clrMap bg1="lt1" tx1="dk1" bg2="lt2" tx2="dk2" accent1="accent1" accent2="accent2" accent3="accent3" accent4="accent4" accent5="accent5" accent6="accent6" hlink="hlink" folHlink="folHlink"/>
  <p:notesStyle>
    <a:lvl1pPr marL="0" algn="l" defTabSz="2743200" rtl="0" eaLnBrk="1" latinLnBrk="0" hangingPunct="1">
      <a:defRPr sz="3600" kern="1200">
        <a:solidFill>
          <a:schemeClr val="tx1"/>
        </a:solidFill>
        <a:latin typeface="+mn-lt"/>
        <a:ea typeface="+mn-ea"/>
        <a:cs typeface="+mn-cs"/>
      </a:defRPr>
    </a:lvl1pPr>
    <a:lvl2pPr marL="1371600" algn="l" defTabSz="2743200" rtl="0" eaLnBrk="1" latinLnBrk="0" hangingPunct="1">
      <a:defRPr sz="3600" kern="1200">
        <a:solidFill>
          <a:schemeClr val="tx1"/>
        </a:solidFill>
        <a:latin typeface="+mn-lt"/>
        <a:ea typeface="+mn-ea"/>
        <a:cs typeface="+mn-cs"/>
      </a:defRPr>
    </a:lvl2pPr>
    <a:lvl3pPr marL="2743200" algn="l" defTabSz="2743200" rtl="0" eaLnBrk="1" latinLnBrk="0" hangingPunct="1">
      <a:defRPr sz="3600" kern="1200">
        <a:solidFill>
          <a:schemeClr val="tx1"/>
        </a:solidFill>
        <a:latin typeface="+mn-lt"/>
        <a:ea typeface="+mn-ea"/>
        <a:cs typeface="+mn-cs"/>
      </a:defRPr>
    </a:lvl3pPr>
    <a:lvl4pPr marL="4114800" algn="l" defTabSz="2743200" rtl="0" eaLnBrk="1" latinLnBrk="0" hangingPunct="1">
      <a:defRPr sz="3600" kern="1200">
        <a:solidFill>
          <a:schemeClr val="tx1"/>
        </a:solidFill>
        <a:latin typeface="+mn-lt"/>
        <a:ea typeface="+mn-ea"/>
        <a:cs typeface="+mn-cs"/>
      </a:defRPr>
    </a:lvl4pPr>
    <a:lvl5pPr marL="5486400" algn="l" defTabSz="2743200" rtl="0" eaLnBrk="1" latinLnBrk="0" hangingPunct="1">
      <a:defRPr sz="3600" kern="1200">
        <a:solidFill>
          <a:schemeClr val="tx1"/>
        </a:solidFill>
        <a:latin typeface="+mn-lt"/>
        <a:ea typeface="+mn-ea"/>
        <a:cs typeface="+mn-cs"/>
      </a:defRPr>
    </a:lvl5pPr>
    <a:lvl6pPr marL="6858000" algn="l" defTabSz="2743200" rtl="0" eaLnBrk="1" latinLnBrk="0" hangingPunct="1">
      <a:defRPr sz="3600" kern="1200">
        <a:solidFill>
          <a:schemeClr val="tx1"/>
        </a:solidFill>
        <a:latin typeface="+mn-lt"/>
        <a:ea typeface="+mn-ea"/>
        <a:cs typeface="+mn-cs"/>
      </a:defRPr>
    </a:lvl6pPr>
    <a:lvl7pPr marL="8229600" algn="l" defTabSz="2743200" rtl="0" eaLnBrk="1" latinLnBrk="0" hangingPunct="1">
      <a:defRPr sz="3600" kern="1200">
        <a:solidFill>
          <a:schemeClr val="tx1"/>
        </a:solidFill>
        <a:latin typeface="+mn-lt"/>
        <a:ea typeface="+mn-ea"/>
        <a:cs typeface="+mn-cs"/>
      </a:defRPr>
    </a:lvl7pPr>
    <a:lvl8pPr marL="9601200" algn="l" defTabSz="2743200" rtl="0" eaLnBrk="1" latinLnBrk="0" hangingPunct="1">
      <a:defRPr sz="3600" kern="1200">
        <a:solidFill>
          <a:schemeClr val="tx1"/>
        </a:solidFill>
        <a:latin typeface="+mn-lt"/>
        <a:ea typeface="+mn-ea"/>
        <a:cs typeface="+mn-cs"/>
      </a:defRPr>
    </a:lvl8pPr>
    <a:lvl9pPr marL="10972800" algn="l" defTabSz="2743200" rtl="0" eaLnBrk="1" latinLnBrk="0" hangingPunct="1">
      <a:defRPr sz="3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3D607E-4B14-443D-AF23-41E2FFF5FC4B}" type="slidenum">
              <a:rPr lang="en-GB" smtClean="0"/>
              <a:t>1</a:t>
            </a:fld>
            <a:endParaRPr lang="en-GB"/>
          </a:p>
        </p:txBody>
      </p:sp>
    </p:spTree>
    <p:extLst>
      <p:ext uri="{BB962C8B-B14F-4D97-AF65-F5344CB8AC3E}">
        <p14:creationId xmlns:p14="http://schemas.microsoft.com/office/powerpoint/2010/main" val="2953502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405" y="10066262"/>
            <a:ext cx="36724590" cy="6945867"/>
          </a:xfrm>
        </p:spPr>
        <p:txBody>
          <a:bodyPr/>
          <a:lstStyle/>
          <a:p>
            <a:r>
              <a:rPr lang="en-US" smtClean="0"/>
              <a:t>Click to edit Master title style</a:t>
            </a:r>
            <a:endParaRPr lang="en-GB"/>
          </a:p>
        </p:txBody>
      </p:sp>
      <p:sp>
        <p:nvSpPr>
          <p:cNvPr id="3" name="Subtitle 2"/>
          <p:cNvSpPr>
            <a:spLocks noGrp="1"/>
          </p:cNvSpPr>
          <p:nvPr>
            <p:ph type="subTitle" idx="1"/>
          </p:nvPr>
        </p:nvSpPr>
        <p:spPr>
          <a:xfrm>
            <a:off x="6480810" y="18362297"/>
            <a:ext cx="30243780" cy="8281035"/>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71E245E-FC45-4757-BEF3-235255DC1B22}"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379631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1E245E-FC45-4757-BEF3-235255DC1B22}"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352502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323917" y="1297668"/>
            <a:ext cx="9721215" cy="2764845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60272" y="1297668"/>
            <a:ext cx="28443555" cy="276484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1E245E-FC45-4757-BEF3-235255DC1B22}"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3471164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1E245E-FC45-4757-BEF3-235255DC1B22}"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70970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12929" y="20822604"/>
            <a:ext cx="36724590" cy="6435804"/>
          </a:xfrm>
        </p:spPr>
        <p:txBody>
          <a:bodyPr anchor="t"/>
          <a:lstStyle>
            <a:lvl1pPr algn="l">
              <a:defRPr sz="18900" b="1" cap="all"/>
            </a:lvl1pPr>
          </a:lstStyle>
          <a:p>
            <a:r>
              <a:rPr lang="en-US" smtClean="0"/>
              <a:t>Click to edit Master title style</a:t>
            </a:r>
            <a:endParaRPr lang="en-GB"/>
          </a:p>
        </p:txBody>
      </p:sp>
      <p:sp>
        <p:nvSpPr>
          <p:cNvPr id="3" name="Text Placeholder 2"/>
          <p:cNvSpPr>
            <a:spLocks noGrp="1"/>
          </p:cNvSpPr>
          <p:nvPr>
            <p:ph type="body" idx="1"/>
          </p:nvPr>
        </p:nvSpPr>
        <p:spPr>
          <a:xfrm>
            <a:off x="3412929" y="13734224"/>
            <a:ext cx="36724590" cy="7088385"/>
          </a:xfrm>
        </p:spPr>
        <p:txBody>
          <a:bodyPr anchor="b"/>
          <a:lstStyle>
            <a:lvl1pPr marL="0" indent="0">
              <a:buNone/>
              <a:defRPr sz="9600">
                <a:solidFill>
                  <a:schemeClr val="tx1">
                    <a:tint val="75000"/>
                  </a:schemeClr>
                </a:solidFill>
              </a:defRPr>
            </a:lvl1pPr>
            <a:lvl2pPr marL="2160270" indent="0">
              <a:buNone/>
              <a:defRPr sz="8400">
                <a:solidFill>
                  <a:schemeClr val="tx1">
                    <a:tint val="75000"/>
                  </a:schemeClr>
                </a:solidFill>
              </a:defRPr>
            </a:lvl2pPr>
            <a:lvl3pPr marL="4320540" indent="0">
              <a:buNone/>
              <a:defRPr sz="75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E245E-FC45-4757-BEF3-235255DC1B22}"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245133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160272" y="7560948"/>
            <a:ext cx="19082385" cy="21385176"/>
          </a:xfrm>
        </p:spPr>
        <p:txBody>
          <a:bodyPr/>
          <a:lstStyle>
            <a:lvl1pPr>
              <a:defRPr sz="13200"/>
            </a:lvl1pPr>
            <a:lvl2pPr>
              <a:defRPr sz="11400"/>
            </a:lvl2pPr>
            <a:lvl3pPr>
              <a:defRPr sz="96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1962747" y="7560948"/>
            <a:ext cx="19082385" cy="21385176"/>
          </a:xfrm>
        </p:spPr>
        <p:txBody>
          <a:bodyPr/>
          <a:lstStyle>
            <a:lvl1pPr>
              <a:defRPr sz="13200"/>
            </a:lvl1pPr>
            <a:lvl2pPr>
              <a:defRPr sz="11400"/>
            </a:lvl2pPr>
            <a:lvl3pPr>
              <a:defRPr sz="96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71E245E-FC45-4757-BEF3-235255DC1B22}"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2624563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160270" y="7253411"/>
            <a:ext cx="19089888" cy="3022875"/>
          </a:xfrm>
        </p:spPr>
        <p:txBody>
          <a:bodyPr anchor="b"/>
          <a:lstStyle>
            <a:lvl1pPr marL="0" indent="0">
              <a:buNone/>
              <a:defRPr sz="11400" b="1"/>
            </a:lvl1pPr>
            <a:lvl2pPr marL="2160270" indent="0">
              <a:buNone/>
              <a:defRPr sz="9600" b="1"/>
            </a:lvl2pPr>
            <a:lvl3pPr marL="4320540" indent="0">
              <a:buNone/>
              <a:defRPr sz="8400" b="1"/>
            </a:lvl3pPr>
            <a:lvl4pPr marL="6480810" indent="0">
              <a:buNone/>
              <a:defRPr sz="7500" b="1"/>
            </a:lvl4pPr>
            <a:lvl5pPr marL="8641080" indent="0">
              <a:buNone/>
              <a:defRPr sz="7500" b="1"/>
            </a:lvl5pPr>
            <a:lvl6pPr marL="10801350" indent="0">
              <a:buNone/>
              <a:defRPr sz="7500" b="1"/>
            </a:lvl6pPr>
            <a:lvl7pPr marL="12961620" indent="0">
              <a:buNone/>
              <a:defRPr sz="7500" b="1"/>
            </a:lvl7pPr>
            <a:lvl8pPr marL="15121890" indent="0">
              <a:buNone/>
              <a:defRPr sz="7500" b="1"/>
            </a:lvl8pPr>
            <a:lvl9pPr marL="17282160" indent="0">
              <a:buNone/>
              <a:defRPr sz="7500" b="1"/>
            </a:lvl9pPr>
          </a:lstStyle>
          <a:p>
            <a:pPr lvl="0"/>
            <a:r>
              <a:rPr lang="en-US" smtClean="0"/>
              <a:t>Click to edit Master text styles</a:t>
            </a:r>
          </a:p>
        </p:txBody>
      </p:sp>
      <p:sp>
        <p:nvSpPr>
          <p:cNvPr id="4" name="Content Placeholder 3"/>
          <p:cNvSpPr>
            <a:spLocks noGrp="1"/>
          </p:cNvSpPr>
          <p:nvPr>
            <p:ph sz="half" idx="2"/>
          </p:nvPr>
        </p:nvSpPr>
        <p:spPr>
          <a:xfrm>
            <a:off x="2160270" y="10276286"/>
            <a:ext cx="19089888" cy="18669837"/>
          </a:xfrm>
        </p:spPr>
        <p:txBody>
          <a:bodyPr/>
          <a:lstStyle>
            <a:lvl1pPr>
              <a:defRPr sz="11400"/>
            </a:lvl1pPr>
            <a:lvl2pPr>
              <a:defRPr sz="9600"/>
            </a:lvl2pPr>
            <a:lvl3pPr>
              <a:defRPr sz="84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1947745" y="7253411"/>
            <a:ext cx="19097388" cy="3022875"/>
          </a:xfrm>
        </p:spPr>
        <p:txBody>
          <a:bodyPr anchor="b"/>
          <a:lstStyle>
            <a:lvl1pPr marL="0" indent="0">
              <a:buNone/>
              <a:defRPr sz="11400" b="1"/>
            </a:lvl1pPr>
            <a:lvl2pPr marL="2160270" indent="0">
              <a:buNone/>
              <a:defRPr sz="9600" b="1"/>
            </a:lvl2pPr>
            <a:lvl3pPr marL="4320540" indent="0">
              <a:buNone/>
              <a:defRPr sz="8400" b="1"/>
            </a:lvl3pPr>
            <a:lvl4pPr marL="6480810" indent="0">
              <a:buNone/>
              <a:defRPr sz="7500" b="1"/>
            </a:lvl4pPr>
            <a:lvl5pPr marL="8641080" indent="0">
              <a:buNone/>
              <a:defRPr sz="7500" b="1"/>
            </a:lvl5pPr>
            <a:lvl6pPr marL="10801350" indent="0">
              <a:buNone/>
              <a:defRPr sz="7500" b="1"/>
            </a:lvl6pPr>
            <a:lvl7pPr marL="12961620" indent="0">
              <a:buNone/>
              <a:defRPr sz="7500" b="1"/>
            </a:lvl7pPr>
            <a:lvl8pPr marL="15121890" indent="0">
              <a:buNone/>
              <a:defRPr sz="7500" b="1"/>
            </a:lvl8pPr>
            <a:lvl9pPr marL="17282160" indent="0">
              <a:buNone/>
              <a:defRPr sz="7500" b="1"/>
            </a:lvl9pPr>
          </a:lstStyle>
          <a:p>
            <a:pPr lvl="0"/>
            <a:r>
              <a:rPr lang="en-US" smtClean="0"/>
              <a:t>Click to edit Master text styles</a:t>
            </a:r>
          </a:p>
        </p:txBody>
      </p:sp>
      <p:sp>
        <p:nvSpPr>
          <p:cNvPr id="6" name="Content Placeholder 5"/>
          <p:cNvSpPr>
            <a:spLocks noGrp="1"/>
          </p:cNvSpPr>
          <p:nvPr>
            <p:ph sz="quarter" idx="4"/>
          </p:nvPr>
        </p:nvSpPr>
        <p:spPr>
          <a:xfrm>
            <a:off x="21947745" y="10276286"/>
            <a:ext cx="19097388" cy="18669837"/>
          </a:xfrm>
        </p:spPr>
        <p:txBody>
          <a:bodyPr/>
          <a:lstStyle>
            <a:lvl1pPr>
              <a:defRPr sz="11400"/>
            </a:lvl1pPr>
            <a:lvl2pPr>
              <a:defRPr sz="9600"/>
            </a:lvl2pPr>
            <a:lvl3pPr>
              <a:defRPr sz="84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71E245E-FC45-4757-BEF3-235255DC1B22}" type="datetimeFigureOut">
              <a:rPr lang="en-GB" smtClean="0"/>
              <a:t>10/02/2016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190845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71E245E-FC45-4757-BEF3-235255DC1B22}" type="datetimeFigureOut">
              <a:rPr lang="en-GB" smtClean="0"/>
              <a:t>10/02/2016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38936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E245E-FC45-4757-BEF3-235255DC1B22}" type="datetimeFigureOut">
              <a:rPr lang="en-GB" smtClean="0"/>
              <a:t>10/02/2016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620476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0275" y="1290164"/>
            <a:ext cx="14214279" cy="5490687"/>
          </a:xfrm>
        </p:spPr>
        <p:txBody>
          <a:bodyPr anchor="b"/>
          <a:lstStyle>
            <a:lvl1pPr algn="l">
              <a:defRPr sz="9600" b="1"/>
            </a:lvl1pPr>
          </a:lstStyle>
          <a:p>
            <a:r>
              <a:rPr lang="en-US" smtClean="0"/>
              <a:t>Click to edit Master title style</a:t>
            </a:r>
            <a:endParaRPr lang="en-GB"/>
          </a:p>
        </p:txBody>
      </p:sp>
      <p:sp>
        <p:nvSpPr>
          <p:cNvPr id="3" name="Content Placeholder 2"/>
          <p:cNvSpPr>
            <a:spLocks noGrp="1"/>
          </p:cNvSpPr>
          <p:nvPr>
            <p:ph idx="1"/>
          </p:nvPr>
        </p:nvSpPr>
        <p:spPr>
          <a:xfrm>
            <a:off x="16892112" y="1290167"/>
            <a:ext cx="24153018" cy="27655959"/>
          </a:xfrm>
        </p:spPr>
        <p:txBody>
          <a:bodyPr/>
          <a:lstStyle>
            <a:lvl1pPr>
              <a:defRPr sz="15000"/>
            </a:lvl1pPr>
            <a:lvl2pPr>
              <a:defRPr sz="13200"/>
            </a:lvl2pPr>
            <a:lvl3pPr>
              <a:defRPr sz="114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160275" y="6780849"/>
            <a:ext cx="14214279" cy="22165272"/>
          </a:xfrm>
        </p:spPr>
        <p:txBody>
          <a:bodyPr/>
          <a:lstStyle>
            <a:lvl1pPr marL="0" indent="0">
              <a:buNone/>
              <a:defRPr sz="6600"/>
            </a:lvl1pPr>
            <a:lvl2pPr marL="2160270" indent="0">
              <a:buNone/>
              <a:defRPr sz="5700"/>
            </a:lvl2pPr>
            <a:lvl3pPr marL="4320540" indent="0">
              <a:buNone/>
              <a:defRPr sz="4800"/>
            </a:lvl3pPr>
            <a:lvl4pPr marL="6480810" indent="0">
              <a:buNone/>
              <a:defRPr sz="4200"/>
            </a:lvl4pPr>
            <a:lvl5pPr marL="8641080" indent="0">
              <a:buNone/>
              <a:defRPr sz="4200"/>
            </a:lvl5pPr>
            <a:lvl6pPr marL="10801350" indent="0">
              <a:buNone/>
              <a:defRPr sz="4200"/>
            </a:lvl6pPr>
            <a:lvl7pPr marL="12961620" indent="0">
              <a:buNone/>
              <a:defRPr sz="4200"/>
            </a:lvl7pPr>
            <a:lvl8pPr marL="15121890" indent="0">
              <a:buNone/>
              <a:defRPr sz="4200"/>
            </a:lvl8pPr>
            <a:lvl9pPr marL="1728216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E245E-FC45-4757-BEF3-235255DC1B22}"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2271021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68562" y="22682835"/>
            <a:ext cx="25923240" cy="2677836"/>
          </a:xfrm>
        </p:spPr>
        <p:txBody>
          <a:bodyPr anchor="b"/>
          <a:lstStyle>
            <a:lvl1pPr algn="l">
              <a:defRPr sz="9600" b="1"/>
            </a:lvl1pPr>
          </a:lstStyle>
          <a:p>
            <a:r>
              <a:rPr lang="en-US" smtClean="0"/>
              <a:t>Click to edit Master title style</a:t>
            </a:r>
            <a:endParaRPr lang="en-GB"/>
          </a:p>
        </p:txBody>
      </p:sp>
      <p:sp>
        <p:nvSpPr>
          <p:cNvPr id="3" name="Picture Placeholder 2"/>
          <p:cNvSpPr>
            <a:spLocks noGrp="1"/>
          </p:cNvSpPr>
          <p:nvPr>
            <p:ph type="pic" idx="1"/>
          </p:nvPr>
        </p:nvSpPr>
        <p:spPr>
          <a:xfrm>
            <a:off x="8468562" y="2895363"/>
            <a:ext cx="25923240" cy="19442430"/>
          </a:xfrm>
        </p:spPr>
        <p:txBody>
          <a:bodyPr/>
          <a:lstStyle>
            <a:lvl1pPr marL="0" indent="0">
              <a:buNone/>
              <a:defRPr sz="15000"/>
            </a:lvl1pPr>
            <a:lvl2pPr marL="2160270" indent="0">
              <a:buNone/>
              <a:defRPr sz="13200"/>
            </a:lvl2pPr>
            <a:lvl3pPr marL="4320540" indent="0">
              <a:buNone/>
              <a:defRPr sz="11400"/>
            </a:lvl3pPr>
            <a:lvl4pPr marL="6480810" indent="0">
              <a:buNone/>
              <a:defRPr sz="9600"/>
            </a:lvl4pPr>
            <a:lvl5pPr marL="8641080" indent="0">
              <a:buNone/>
              <a:defRPr sz="9600"/>
            </a:lvl5pPr>
            <a:lvl6pPr marL="10801350" indent="0">
              <a:buNone/>
              <a:defRPr sz="9600"/>
            </a:lvl6pPr>
            <a:lvl7pPr marL="12961620" indent="0">
              <a:buNone/>
              <a:defRPr sz="9600"/>
            </a:lvl7pPr>
            <a:lvl8pPr marL="15121890" indent="0">
              <a:buNone/>
              <a:defRPr sz="9600"/>
            </a:lvl8pPr>
            <a:lvl9pPr marL="17282160" indent="0">
              <a:buNone/>
              <a:defRPr sz="9600"/>
            </a:lvl9pPr>
          </a:lstStyle>
          <a:p>
            <a:endParaRPr lang="en-GB"/>
          </a:p>
        </p:txBody>
      </p:sp>
      <p:sp>
        <p:nvSpPr>
          <p:cNvPr id="4" name="Text Placeholder 3"/>
          <p:cNvSpPr>
            <a:spLocks noGrp="1"/>
          </p:cNvSpPr>
          <p:nvPr>
            <p:ph type="body" sz="half" idx="2"/>
          </p:nvPr>
        </p:nvSpPr>
        <p:spPr>
          <a:xfrm>
            <a:off x="8468562" y="25360671"/>
            <a:ext cx="25923240" cy="3802974"/>
          </a:xfrm>
        </p:spPr>
        <p:txBody>
          <a:bodyPr/>
          <a:lstStyle>
            <a:lvl1pPr marL="0" indent="0">
              <a:buNone/>
              <a:defRPr sz="6600"/>
            </a:lvl1pPr>
            <a:lvl2pPr marL="2160270" indent="0">
              <a:buNone/>
              <a:defRPr sz="5700"/>
            </a:lvl2pPr>
            <a:lvl3pPr marL="4320540" indent="0">
              <a:buNone/>
              <a:defRPr sz="4800"/>
            </a:lvl3pPr>
            <a:lvl4pPr marL="6480810" indent="0">
              <a:buNone/>
              <a:defRPr sz="4200"/>
            </a:lvl4pPr>
            <a:lvl5pPr marL="8641080" indent="0">
              <a:buNone/>
              <a:defRPr sz="4200"/>
            </a:lvl5pPr>
            <a:lvl6pPr marL="10801350" indent="0">
              <a:buNone/>
              <a:defRPr sz="4200"/>
            </a:lvl6pPr>
            <a:lvl7pPr marL="12961620" indent="0">
              <a:buNone/>
              <a:defRPr sz="4200"/>
            </a:lvl7pPr>
            <a:lvl8pPr marL="15121890" indent="0">
              <a:buNone/>
              <a:defRPr sz="4200"/>
            </a:lvl8pPr>
            <a:lvl9pPr marL="1728216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E245E-FC45-4757-BEF3-235255DC1B22}"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569CD7-E03D-4F78-A40D-9E5789E1EB9E}" type="slidenum">
              <a:rPr lang="en-GB" smtClean="0"/>
              <a:t>‹#›</a:t>
            </a:fld>
            <a:endParaRPr lang="en-GB"/>
          </a:p>
        </p:txBody>
      </p:sp>
    </p:spTree>
    <p:extLst>
      <p:ext uri="{BB962C8B-B14F-4D97-AF65-F5344CB8AC3E}">
        <p14:creationId xmlns:p14="http://schemas.microsoft.com/office/powerpoint/2010/main" val="2134642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60270" y="1297667"/>
            <a:ext cx="38884860" cy="5400675"/>
          </a:xfrm>
          <a:prstGeom prst="rect">
            <a:avLst/>
          </a:prstGeom>
        </p:spPr>
        <p:txBody>
          <a:bodyPr vert="horz" lIns="432054" tIns="216027" rIns="432054" bIns="216027"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2160270" y="7560948"/>
            <a:ext cx="38884860" cy="21385176"/>
          </a:xfrm>
          <a:prstGeom prst="rect">
            <a:avLst/>
          </a:prstGeom>
        </p:spPr>
        <p:txBody>
          <a:bodyPr vert="horz" lIns="432054" tIns="216027" rIns="432054" bIns="2160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2160270" y="30033756"/>
            <a:ext cx="10081260" cy="1725216"/>
          </a:xfrm>
          <a:prstGeom prst="rect">
            <a:avLst/>
          </a:prstGeom>
        </p:spPr>
        <p:txBody>
          <a:bodyPr vert="horz" lIns="432054" tIns="216027" rIns="432054" bIns="216027" rtlCol="0" anchor="ctr"/>
          <a:lstStyle>
            <a:lvl1pPr algn="l">
              <a:defRPr sz="5700">
                <a:solidFill>
                  <a:schemeClr val="tx1">
                    <a:tint val="75000"/>
                  </a:schemeClr>
                </a:solidFill>
              </a:defRPr>
            </a:lvl1pPr>
          </a:lstStyle>
          <a:p>
            <a:fld id="{771E245E-FC45-4757-BEF3-235255DC1B22}" type="datetimeFigureOut">
              <a:rPr lang="en-GB" smtClean="0"/>
              <a:t>10/02/2016</a:t>
            </a:fld>
            <a:endParaRPr lang="en-GB"/>
          </a:p>
        </p:txBody>
      </p:sp>
      <p:sp>
        <p:nvSpPr>
          <p:cNvPr id="5" name="Footer Placeholder 4"/>
          <p:cNvSpPr>
            <a:spLocks noGrp="1"/>
          </p:cNvSpPr>
          <p:nvPr>
            <p:ph type="ftr" sz="quarter" idx="3"/>
          </p:nvPr>
        </p:nvSpPr>
        <p:spPr>
          <a:xfrm>
            <a:off x="14761845" y="30033756"/>
            <a:ext cx="13681710" cy="1725216"/>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963870" y="30033756"/>
            <a:ext cx="10081260" cy="1725216"/>
          </a:xfrm>
          <a:prstGeom prst="rect">
            <a:avLst/>
          </a:prstGeom>
        </p:spPr>
        <p:txBody>
          <a:bodyPr vert="horz" lIns="432054" tIns="216027" rIns="432054" bIns="216027" rtlCol="0" anchor="ctr"/>
          <a:lstStyle>
            <a:lvl1pPr algn="r">
              <a:defRPr sz="5700">
                <a:solidFill>
                  <a:schemeClr val="tx1">
                    <a:tint val="75000"/>
                  </a:schemeClr>
                </a:solidFill>
              </a:defRPr>
            </a:lvl1pPr>
          </a:lstStyle>
          <a:p>
            <a:fld id="{FE569CD7-E03D-4F78-A40D-9E5789E1EB9E}" type="slidenum">
              <a:rPr lang="en-GB" smtClean="0"/>
              <a:t>‹#›</a:t>
            </a:fld>
            <a:endParaRPr lang="en-GB"/>
          </a:p>
        </p:txBody>
      </p:sp>
    </p:spTree>
    <p:extLst>
      <p:ext uri="{BB962C8B-B14F-4D97-AF65-F5344CB8AC3E}">
        <p14:creationId xmlns:p14="http://schemas.microsoft.com/office/powerpoint/2010/main" val="37689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700" kern="1200">
          <a:solidFill>
            <a:schemeClr val="tx1"/>
          </a:solidFill>
          <a:latin typeface="+mj-lt"/>
          <a:ea typeface="+mj-ea"/>
          <a:cs typeface="+mj-cs"/>
        </a:defRPr>
      </a:lvl1pPr>
    </p:titleStyle>
    <p:bodyStyle>
      <a:lvl1pPr marL="1620204" indent="-1620204" algn="l" defTabSz="4320540" rtl="0" eaLnBrk="1" latinLnBrk="0" hangingPunct="1">
        <a:spcBef>
          <a:spcPct val="20000"/>
        </a:spcBef>
        <a:buFont typeface="Arial" panose="020B0604020202020204" pitchFamily="34" charset="0"/>
        <a:buChar char="•"/>
        <a:defRPr sz="15000" kern="1200">
          <a:solidFill>
            <a:schemeClr val="tx1"/>
          </a:solidFill>
          <a:latin typeface="+mn-lt"/>
          <a:ea typeface="+mn-ea"/>
          <a:cs typeface="+mn-cs"/>
        </a:defRPr>
      </a:lvl1pPr>
      <a:lvl2pPr marL="3510438" indent="-1350168"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4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20540" rtl="0" eaLnBrk="1" latinLnBrk="0" hangingPunct="1">
        <a:defRPr sz="8400" kern="1200">
          <a:solidFill>
            <a:schemeClr val="tx1"/>
          </a:solidFill>
          <a:latin typeface="+mn-lt"/>
          <a:ea typeface="+mn-ea"/>
          <a:cs typeface="+mn-cs"/>
        </a:defRPr>
      </a:lvl1pPr>
      <a:lvl2pPr marL="2160270" algn="l" defTabSz="4320540" rtl="0" eaLnBrk="1" latinLnBrk="0" hangingPunct="1">
        <a:defRPr sz="8400" kern="1200">
          <a:solidFill>
            <a:schemeClr val="tx1"/>
          </a:solidFill>
          <a:latin typeface="+mn-lt"/>
          <a:ea typeface="+mn-ea"/>
          <a:cs typeface="+mn-cs"/>
        </a:defRPr>
      </a:lvl2pPr>
      <a:lvl3pPr marL="4320540" algn="l" defTabSz="4320540" rtl="0" eaLnBrk="1" latinLnBrk="0" hangingPunct="1">
        <a:defRPr sz="8400" kern="1200">
          <a:solidFill>
            <a:schemeClr val="tx1"/>
          </a:solidFill>
          <a:latin typeface="+mn-lt"/>
          <a:ea typeface="+mn-ea"/>
          <a:cs typeface="+mn-cs"/>
        </a:defRPr>
      </a:lvl3pPr>
      <a:lvl4pPr marL="6480810" algn="l" defTabSz="4320540" rtl="0" eaLnBrk="1" latinLnBrk="0" hangingPunct="1">
        <a:defRPr sz="8400" kern="1200">
          <a:solidFill>
            <a:schemeClr val="tx1"/>
          </a:solidFill>
          <a:latin typeface="+mn-lt"/>
          <a:ea typeface="+mn-ea"/>
          <a:cs typeface="+mn-cs"/>
        </a:defRPr>
      </a:lvl4pPr>
      <a:lvl5pPr marL="8641080" algn="l" defTabSz="4320540" rtl="0" eaLnBrk="1" latinLnBrk="0" hangingPunct="1">
        <a:defRPr sz="8400" kern="1200">
          <a:solidFill>
            <a:schemeClr val="tx1"/>
          </a:solidFill>
          <a:latin typeface="+mn-lt"/>
          <a:ea typeface="+mn-ea"/>
          <a:cs typeface="+mn-cs"/>
        </a:defRPr>
      </a:lvl5pPr>
      <a:lvl6pPr marL="10801350" algn="l" defTabSz="4320540" rtl="0" eaLnBrk="1" latinLnBrk="0" hangingPunct="1">
        <a:defRPr sz="8400" kern="1200">
          <a:solidFill>
            <a:schemeClr val="tx1"/>
          </a:solidFill>
          <a:latin typeface="+mn-lt"/>
          <a:ea typeface="+mn-ea"/>
          <a:cs typeface="+mn-cs"/>
        </a:defRPr>
      </a:lvl6pPr>
      <a:lvl7pPr marL="12961620" algn="l" defTabSz="4320540" rtl="0" eaLnBrk="1" latinLnBrk="0" hangingPunct="1">
        <a:defRPr sz="8400" kern="1200">
          <a:solidFill>
            <a:schemeClr val="tx1"/>
          </a:solidFill>
          <a:latin typeface="+mn-lt"/>
          <a:ea typeface="+mn-ea"/>
          <a:cs typeface="+mn-cs"/>
        </a:defRPr>
      </a:lvl7pPr>
      <a:lvl8pPr marL="15121890" algn="l" defTabSz="4320540" rtl="0" eaLnBrk="1" latinLnBrk="0" hangingPunct="1">
        <a:defRPr sz="8400" kern="1200">
          <a:solidFill>
            <a:schemeClr val="tx1"/>
          </a:solidFill>
          <a:latin typeface="+mn-lt"/>
          <a:ea typeface="+mn-ea"/>
          <a:cs typeface="+mn-cs"/>
        </a:defRPr>
      </a:lvl8pPr>
      <a:lvl9pPr marL="17282160" algn="l" defTabSz="4320540" rtl="0" eaLnBrk="1" latinLnBrk="0" hangingPunct="1">
        <a:defRPr sz="8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8" name="Rounded Rectangle 7"/>
          <p:cNvSpPr/>
          <p:nvPr/>
        </p:nvSpPr>
        <p:spPr>
          <a:xfrm>
            <a:off x="9721380" y="371173"/>
            <a:ext cx="22250473" cy="258147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endParaRPr lang="en-GB" sz="4400" b="1" dirty="0" smtClean="0">
              <a:solidFill>
                <a:schemeClr val="tx1"/>
              </a:solidFill>
              <a:latin typeface="Arial" panose="020B0604020202020204" pitchFamily="34" charset="0"/>
              <a:cs typeface="Arial" panose="020B0604020202020204" pitchFamily="34" charset="0"/>
            </a:endParaRPr>
          </a:p>
          <a:p>
            <a:pPr algn="ctr"/>
            <a:r>
              <a:rPr lang="en-GB" sz="5400" b="1" dirty="0" smtClean="0">
                <a:solidFill>
                  <a:schemeClr val="tx1"/>
                </a:solidFill>
                <a:latin typeface="Arial" panose="020B0604020202020204" pitchFamily="34" charset="0"/>
                <a:cs typeface="Arial" panose="020B0604020202020204" pitchFamily="34" charset="0"/>
              </a:rPr>
              <a:t>ENHANCE</a:t>
            </a:r>
            <a:r>
              <a:rPr lang="en-GB" sz="5400" b="1" dirty="0">
                <a:solidFill>
                  <a:schemeClr val="tx1"/>
                </a:solidFill>
                <a:latin typeface="Arial" panose="020B0604020202020204" pitchFamily="34" charset="0"/>
                <a:cs typeface="Arial" panose="020B0604020202020204" pitchFamily="34" charset="0"/>
              </a:rPr>
              <a:t>:</a:t>
            </a:r>
          </a:p>
          <a:p>
            <a:pPr algn="ctr"/>
            <a:r>
              <a:rPr lang="en-GB" sz="3600" b="1" dirty="0">
                <a:solidFill>
                  <a:schemeClr val="tx1"/>
                </a:solidFill>
              </a:rPr>
              <a:t>enhancing resilience and self-efficacy in the parents of children with disabilities or complex health </a:t>
            </a:r>
            <a:r>
              <a:rPr lang="en-GB" sz="3600" b="1" dirty="0" smtClean="0">
                <a:solidFill>
                  <a:schemeClr val="tx1"/>
                </a:solidFill>
              </a:rPr>
              <a:t>needs</a:t>
            </a:r>
          </a:p>
          <a:p>
            <a:pPr algn="ctr"/>
            <a:r>
              <a:rPr lang="en-GB" sz="2800" dirty="0" smtClean="0">
                <a:solidFill>
                  <a:schemeClr val="tx1"/>
                </a:solidFill>
              </a:rPr>
              <a:t>A Nash</a:t>
            </a:r>
            <a:r>
              <a:rPr lang="en-GB" sz="2800" dirty="0">
                <a:solidFill>
                  <a:schemeClr val="tx1"/>
                </a:solidFill>
              </a:rPr>
              <a:t>, M Whiting, S Roberts &amp; S Kendall</a:t>
            </a:r>
          </a:p>
          <a:p>
            <a:pPr algn="ctr"/>
            <a:r>
              <a:rPr lang="en-GB" sz="2800" dirty="0" smtClean="0">
                <a:solidFill>
                  <a:schemeClr val="tx1"/>
                </a:solidFill>
              </a:rPr>
              <a:t>Centre for Research in Primary and Community Care (CRIPACC), University </a:t>
            </a:r>
            <a:r>
              <a:rPr lang="en-GB" sz="2800" dirty="0">
                <a:solidFill>
                  <a:schemeClr val="tx1"/>
                </a:solidFill>
              </a:rPr>
              <a:t>of Hertfordshire</a:t>
            </a:r>
          </a:p>
          <a:p>
            <a:pPr algn="ctr"/>
            <a:endParaRPr lang="en-GB" sz="3600" b="1" dirty="0">
              <a:solidFill>
                <a:schemeClr val="tx1"/>
              </a:solidFill>
              <a:latin typeface="Arial" panose="020B0604020202020204" pitchFamily="34" charset="0"/>
              <a:cs typeface="Arial" panose="020B0604020202020204" pitchFamily="34" charset="0"/>
            </a:endParaRPr>
          </a:p>
        </p:txBody>
      </p:sp>
      <p:sp>
        <p:nvSpPr>
          <p:cNvPr id="4" name="Rounded Rectangle 3"/>
          <p:cNvSpPr/>
          <p:nvPr/>
        </p:nvSpPr>
        <p:spPr>
          <a:xfrm>
            <a:off x="1241587" y="3312593"/>
            <a:ext cx="28707372" cy="23042560"/>
          </a:xfrm>
          <a:prstGeom prst="roundRect">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endParaRPr lang="en-GB" sz="2400" dirty="0">
              <a:solidFill>
                <a:schemeClr val="tx1"/>
              </a:solidFill>
            </a:endParaRPr>
          </a:p>
          <a:p>
            <a:pPr lvl="0" algn="ctr"/>
            <a:endParaRPr lang="en-GB" sz="2700" dirty="0">
              <a:solidFill>
                <a:schemeClr val="tx1"/>
              </a:solidFill>
            </a:endParaRPr>
          </a:p>
        </p:txBody>
      </p:sp>
      <p:sp>
        <p:nvSpPr>
          <p:cNvPr id="5" name="Rounded Rectangle 4"/>
          <p:cNvSpPr/>
          <p:nvPr/>
        </p:nvSpPr>
        <p:spPr>
          <a:xfrm>
            <a:off x="30220167" y="3649227"/>
            <a:ext cx="12508110" cy="21075184"/>
          </a:xfrm>
          <a:prstGeom prst="roundRect">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endParaRPr lang="en-GB"/>
          </a:p>
        </p:txBody>
      </p:sp>
      <p:sp>
        <p:nvSpPr>
          <p:cNvPr id="6" name="Rounded Rectangle 5"/>
          <p:cNvSpPr/>
          <p:nvPr/>
        </p:nvSpPr>
        <p:spPr>
          <a:xfrm>
            <a:off x="645813" y="26795545"/>
            <a:ext cx="34134861" cy="4893315"/>
          </a:xfrm>
          <a:prstGeom prst="roundRect">
            <a:avLst/>
          </a:prstGeom>
          <a:solidFill>
            <a:srgbClr val="FFFFCC"/>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endParaRPr lang="en-GB"/>
          </a:p>
        </p:txBody>
      </p:sp>
      <p:sp>
        <p:nvSpPr>
          <p:cNvPr id="9" name="TextBox 8"/>
          <p:cNvSpPr txBox="1"/>
          <p:nvPr/>
        </p:nvSpPr>
        <p:spPr>
          <a:xfrm>
            <a:off x="32709166" y="4279050"/>
            <a:ext cx="7964439" cy="1015663"/>
          </a:xfrm>
          <a:prstGeom prst="rect">
            <a:avLst/>
          </a:prstGeom>
          <a:noFill/>
        </p:spPr>
        <p:txBody>
          <a:bodyPr wrap="square" lIns="274320" tIns="137160" rIns="274320" bIns="137160" rtlCol="0">
            <a:spAutoFit/>
          </a:bodyPr>
          <a:lstStyle/>
          <a:p>
            <a:pPr algn="ctr"/>
            <a:r>
              <a:rPr lang="en-GB" sz="4800" b="1" dirty="0" smtClean="0"/>
              <a:t>The ENHANCE Programme</a:t>
            </a:r>
            <a:endParaRPr lang="en-GB" sz="4800" b="1" dirty="0"/>
          </a:p>
        </p:txBody>
      </p:sp>
      <p:sp>
        <p:nvSpPr>
          <p:cNvPr id="20" name="TextBox 19"/>
          <p:cNvSpPr txBox="1"/>
          <p:nvPr/>
        </p:nvSpPr>
        <p:spPr>
          <a:xfrm>
            <a:off x="30388915" y="5358749"/>
            <a:ext cx="7385584" cy="4708981"/>
          </a:xfrm>
          <a:prstGeom prst="rect">
            <a:avLst/>
          </a:prstGeom>
          <a:noFill/>
        </p:spPr>
        <p:txBody>
          <a:bodyPr wrap="square" lIns="274320" tIns="137160" rIns="274320" bIns="137160" rtlCol="0">
            <a:spAutoFit/>
          </a:bodyPr>
          <a:lstStyle/>
          <a:p>
            <a:pPr marL="514350" indent="-514350">
              <a:buFont typeface="Arial" panose="020B0604020202020204" pitchFamily="34" charset="0"/>
              <a:buChar char="•"/>
            </a:pPr>
            <a:r>
              <a:rPr lang="en-GB" sz="3600" dirty="0" smtClean="0"/>
              <a:t>ENHANCE is a ‘scaffolding’ intervention with its development based on the resilience and self-efficacy literature</a:t>
            </a:r>
          </a:p>
          <a:p>
            <a:pPr marL="514350" indent="-514350">
              <a:buFont typeface="Arial" panose="020B0604020202020204" pitchFamily="34" charset="0"/>
              <a:buChar char="•"/>
            </a:pPr>
            <a:r>
              <a:rPr lang="en-GB" sz="3600" dirty="0" smtClean="0"/>
              <a:t>It draws on operational features of the Family Nurse Partnership: Keyworker / Guided discussions / Supporting activities</a:t>
            </a:r>
            <a:endParaRPr lang="en-GB" dirty="0"/>
          </a:p>
        </p:txBody>
      </p:sp>
      <p:sp>
        <p:nvSpPr>
          <p:cNvPr id="21" name="TextBox 20"/>
          <p:cNvSpPr txBox="1"/>
          <p:nvPr/>
        </p:nvSpPr>
        <p:spPr>
          <a:xfrm>
            <a:off x="30199862" y="14945388"/>
            <a:ext cx="6469615" cy="4708981"/>
          </a:xfrm>
          <a:prstGeom prst="rect">
            <a:avLst/>
          </a:prstGeom>
          <a:noFill/>
        </p:spPr>
        <p:txBody>
          <a:bodyPr wrap="square" lIns="274320" tIns="137160" rIns="274320" bIns="137160" rtlCol="0">
            <a:spAutoFit/>
          </a:bodyPr>
          <a:lstStyle/>
          <a:p>
            <a:pPr marL="514350" indent="-514350">
              <a:buFont typeface="Arial" panose="020B0604020202020204" pitchFamily="34" charset="0"/>
              <a:buChar char="•"/>
            </a:pPr>
            <a:r>
              <a:rPr lang="en-GB" sz="3600" dirty="0" smtClean="0"/>
              <a:t>Comprises structured sessions using guided discussions and a positive approach</a:t>
            </a:r>
          </a:p>
          <a:p>
            <a:pPr marL="514350" indent="-514350">
              <a:buFont typeface="Arial" panose="020B0604020202020204" pitchFamily="34" charset="0"/>
              <a:buChar char="•"/>
            </a:pPr>
            <a:r>
              <a:rPr lang="en-GB" sz="3600" dirty="0" smtClean="0"/>
              <a:t>Includes activities and supplementary resources</a:t>
            </a:r>
          </a:p>
          <a:p>
            <a:pPr marL="514350" indent="-514350">
              <a:buFont typeface="Arial" panose="020B0604020202020204" pitchFamily="34" charset="0"/>
              <a:buChar char="•"/>
            </a:pPr>
            <a:r>
              <a:rPr lang="en-GB" sz="3600" dirty="0" smtClean="0"/>
              <a:t>Six </a:t>
            </a:r>
            <a:r>
              <a:rPr lang="en-GB" sz="3600" dirty="0"/>
              <a:t>30 minute </a:t>
            </a:r>
            <a:r>
              <a:rPr lang="en-GB" sz="3600" dirty="0" smtClean="0"/>
              <a:t>sessions</a:t>
            </a:r>
            <a:endParaRPr lang="en-GB" sz="3600" dirty="0"/>
          </a:p>
          <a:p>
            <a:endParaRPr lang="en-GB" sz="3600" dirty="0"/>
          </a:p>
        </p:txBody>
      </p:sp>
      <p:sp>
        <p:nvSpPr>
          <p:cNvPr id="22" name="TextBox 21"/>
          <p:cNvSpPr txBox="1"/>
          <p:nvPr/>
        </p:nvSpPr>
        <p:spPr>
          <a:xfrm>
            <a:off x="36060354" y="20133706"/>
            <a:ext cx="6221586" cy="4154984"/>
          </a:xfrm>
          <a:prstGeom prst="rect">
            <a:avLst/>
          </a:prstGeom>
          <a:noFill/>
        </p:spPr>
        <p:txBody>
          <a:bodyPr wrap="square" lIns="274320" tIns="137160" rIns="274320" bIns="137160" rtlCol="0">
            <a:spAutoFit/>
          </a:bodyPr>
          <a:lstStyle/>
          <a:p>
            <a:pPr marL="514350" indent="-514350">
              <a:buFont typeface="Arial" panose="020B0604020202020204" pitchFamily="34" charset="0"/>
              <a:buChar char="•"/>
            </a:pPr>
            <a:r>
              <a:rPr lang="en-GB" sz="3600" dirty="0" smtClean="0"/>
              <a:t>Delivered by children’s community nurses, a special school nurse and a family support practitioner</a:t>
            </a:r>
          </a:p>
          <a:p>
            <a:pPr marL="514350" indent="-514350">
              <a:buFont typeface="Arial" panose="020B0604020202020204" pitchFamily="34" charset="0"/>
              <a:buChar char="•"/>
            </a:pPr>
            <a:r>
              <a:rPr lang="en-GB" sz="3600" dirty="0" smtClean="0"/>
              <a:t>Additional time over and above the usual clinical visit</a:t>
            </a:r>
            <a:endParaRPr lang="en-GB" sz="3600" dirty="0"/>
          </a:p>
          <a:p>
            <a:endParaRPr lang="en-GB" sz="3600" dirty="0"/>
          </a:p>
        </p:txBody>
      </p:sp>
      <p:sp>
        <p:nvSpPr>
          <p:cNvPr id="24" name="Oval Callout 23"/>
          <p:cNvSpPr/>
          <p:nvPr/>
        </p:nvSpPr>
        <p:spPr>
          <a:xfrm>
            <a:off x="25864034" y="28558610"/>
            <a:ext cx="8712265" cy="2573992"/>
          </a:xfrm>
          <a:prstGeom prst="wedgeEllipseCallout">
            <a:avLst/>
          </a:prstGeom>
          <a:solidFill>
            <a:srgbClr val="FFFF99"/>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r>
              <a:rPr lang="en-GB" sz="3200" dirty="0" smtClean="0">
                <a:solidFill>
                  <a:schemeClr val="tx1"/>
                </a:solidFill>
              </a:rPr>
              <a:t>“I </a:t>
            </a:r>
            <a:r>
              <a:rPr lang="en-GB" sz="3200" dirty="0">
                <a:solidFill>
                  <a:schemeClr val="tx1"/>
                </a:solidFill>
              </a:rPr>
              <a:t>kind of think if we hadn’t have done this I wouldn’t have had the relationship that I’ve got with my community nurse </a:t>
            </a:r>
            <a:r>
              <a:rPr lang="en-GB" sz="3200" dirty="0" smtClean="0">
                <a:solidFill>
                  <a:schemeClr val="tx1"/>
                </a:solidFill>
              </a:rPr>
              <a:t>now”</a:t>
            </a:r>
            <a:endParaRPr lang="en-GB" sz="3000" b="1" dirty="0">
              <a:solidFill>
                <a:schemeClr val="tx1"/>
              </a:solidFill>
            </a:endParaRPr>
          </a:p>
        </p:txBody>
      </p:sp>
      <p:sp>
        <p:nvSpPr>
          <p:cNvPr id="25" name="Oval Callout 24"/>
          <p:cNvSpPr/>
          <p:nvPr/>
        </p:nvSpPr>
        <p:spPr>
          <a:xfrm>
            <a:off x="7585376" y="28300791"/>
            <a:ext cx="11860710" cy="2825718"/>
          </a:xfrm>
          <a:prstGeom prst="wedgeEllipseCallout">
            <a:avLst/>
          </a:prstGeom>
          <a:solidFill>
            <a:srgbClr val="FFFF99"/>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r>
              <a:rPr lang="en-GB" sz="3200" dirty="0">
                <a:solidFill>
                  <a:schemeClr val="tx1"/>
                </a:solidFill>
              </a:rPr>
              <a:t>“Nobody ever, ever, in all that time (</a:t>
            </a:r>
            <a:r>
              <a:rPr lang="en-GB" sz="3200" dirty="0" err="1">
                <a:solidFill>
                  <a:schemeClr val="tx1"/>
                </a:solidFill>
              </a:rPr>
              <a:t>ch</a:t>
            </a:r>
            <a:r>
              <a:rPr lang="en-GB" sz="3200" dirty="0">
                <a:solidFill>
                  <a:schemeClr val="tx1"/>
                </a:solidFill>
              </a:rPr>
              <a:t> of 11y) has ever asked her “how are you coping, how are things, never” </a:t>
            </a:r>
            <a:r>
              <a:rPr lang="en-GB" sz="3200" dirty="0" smtClean="0">
                <a:solidFill>
                  <a:schemeClr val="tx1"/>
                </a:solidFill>
              </a:rPr>
              <a:t>(from ARC meeting with professionals)</a:t>
            </a:r>
            <a:endParaRPr lang="en-GB" sz="3200" dirty="0">
              <a:solidFill>
                <a:schemeClr val="tx1"/>
              </a:solidFill>
            </a:endParaRPr>
          </a:p>
        </p:txBody>
      </p:sp>
      <p:sp>
        <p:nvSpPr>
          <p:cNvPr id="26" name="Oval Callout 25"/>
          <p:cNvSpPr/>
          <p:nvPr/>
        </p:nvSpPr>
        <p:spPr>
          <a:xfrm>
            <a:off x="17359335" y="27047272"/>
            <a:ext cx="10076014" cy="3010491"/>
          </a:xfrm>
          <a:prstGeom prst="wedgeEllipseCallou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r>
              <a:rPr lang="en-GB" sz="3200" dirty="0" smtClean="0">
                <a:solidFill>
                  <a:schemeClr val="tx1"/>
                </a:solidFill>
              </a:rPr>
              <a:t>“I </a:t>
            </a:r>
            <a:r>
              <a:rPr lang="en-GB" sz="3200" dirty="0">
                <a:solidFill>
                  <a:schemeClr val="tx1"/>
                </a:solidFill>
              </a:rPr>
              <a:t>always do my best but you know, you don’t feel good about yourself, whereas this is, you know, my session yesterday actually felt on top of the world, I haven’t felt that good in ages.”</a:t>
            </a:r>
          </a:p>
        </p:txBody>
      </p:sp>
      <p:sp>
        <p:nvSpPr>
          <p:cNvPr id="28" name="Oval Callout 27"/>
          <p:cNvSpPr/>
          <p:nvPr/>
        </p:nvSpPr>
        <p:spPr>
          <a:xfrm>
            <a:off x="1178017" y="27865616"/>
            <a:ext cx="6866300" cy="2753172"/>
          </a:xfrm>
          <a:prstGeom prst="wedgeEllipseCallou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r>
              <a:rPr lang="en-GB" sz="3200" dirty="0" smtClean="0">
                <a:solidFill>
                  <a:schemeClr val="tx1"/>
                </a:solidFill>
              </a:rPr>
              <a:t>“I </a:t>
            </a:r>
            <a:r>
              <a:rPr lang="en-GB" sz="3200" dirty="0">
                <a:solidFill>
                  <a:schemeClr val="tx1"/>
                </a:solidFill>
              </a:rPr>
              <a:t>felt like I dealt with that situation much better than probably I would have done prior to this.”</a:t>
            </a:r>
          </a:p>
        </p:txBody>
      </p:sp>
      <p:sp>
        <p:nvSpPr>
          <p:cNvPr id="12" name="Rounded Rectangle 11"/>
          <p:cNvSpPr/>
          <p:nvPr/>
        </p:nvSpPr>
        <p:spPr>
          <a:xfrm>
            <a:off x="2440732" y="6230004"/>
            <a:ext cx="26304016" cy="35564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t"/>
          <a:lstStyle/>
          <a:p>
            <a:pPr lvl="0"/>
            <a:r>
              <a:rPr lang="en-GB" sz="4000" b="1" dirty="0" smtClean="0">
                <a:solidFill>
                  <a:schemeClr val="tx1"/>
                </a:solidFill>
                <a:latin typeface="Arial" panose="020B0604020202020204" pitchFamily="34" charset="0"/>
                <a:cs typeface="Arial" panose="020B0604020202020204" pitchFamily="34" charset="0"/>
              </a:rPr>
              <a:t>Background</a:t>
            </a:r>
          </a:p>
          <a:p>
            <a:pPr lvl="0"/>
            <a:r>
              <a:rPr lang="en-GB" sz="3600" dirty="0" smtClean="0">
                <a:solidFill>
                  <a:schemeClr val="tx1"/>
                </a:solidFill>
                <a:latin typeface="Arial" panose="020B0604020202020204" pitchFamily="34" charset="0"/>
                <a:ea typeface="Segoe UI" panose="020B0502040204020203" pitchFamily="34" charset="0"/>
                <a:cs typeface="Arial" panose="020B0604020202020204" pitchFamily="34" charset="0"/>
              </a:rPr>
              <a:t>Parenting </a:t>
            </a:r>
            <a:r>
              <a:rPr lang="en-GB" sz="3600" dirty="0">
                <a:solidFill>
                  <a:schemeClr val="tx1"/>
                </a:solidFill>
                <a:latin typeface="Arial" panose="020B0604020202020204" pitchFamily="34" charset="0"/>
                <a:ea typeface="Segoe UI" panose="020B0502040204020203" pitchFamily="34" charset="0"/>
                <a:cs typeface="Arial" panose="020B0604020202020204" pitchFamily="34" charset="0"/>
              </a:rPr>
              <a:t>a child with a disability or complex health needs can have a significant and negative impact on a parent’s wellbeing.  This can have both short-term and long-term outcomes on the health and wellbeing of the parent, the immediate </a:t>
            </a:r>
            <a:r>
              <a:rPr lang="en-GB" sz="3600" dirty="0" smtClean="0">
                <a:solidFill>
                  <a:schemeClr val="tx1"/>
                </a:solidFill>
                <a:latin typeface="Arial" panose="020B0604020202020204" pitchFamily="34" charset="0"/>
                <a:ea typeface="Segoe UI" panose="020B0502040204020203" pitchFamily="34" charset="0"/>
                <a:cs typeface="Arial" panose="020B0604020202020204" pitchFamily="34" charset="0"/>
              </a:rPr>
              <a:t>family </a:t>
            </a:r>
            <a:r>
              <a:rPr lang="en-GB" sz="3600" dirty="0">
                <a:solidFill>
                  <a:schemeClr val="tx1"/>
                </a:solidFill>
                <a:latin typeface="Arial" panose="020B0604020202020204" pitchFamily="34" charset="0"/>
                <a:ea typeface="Segoe UI" panose="020B0502040204020203" pitchFamily="34" charset="0"/>
                <a:cs typeface="Arial" panose="020B0604020202020204" pitchFamily="34" charset="0"/>
              </a:rPr>
              <a:t>and the child concerned.  This research sought to evaluate the feasibility of enhancing resilience for parents in this </a:t>
            </a:r>
            <a:r>
              <a:rPr lang="en-GB" sz="3600" dirty="0" smtClean="0">
                <a:solidFill>
                  <a:schemeClr val="tx1"/>
                </a:solidFill>
                <a:latin typeface="Arial" panose="020B0604020202020204" pitchFamily="34" charset="0"/>
                <a:ea typeface="Segoe UI" panose="020B0502040204020203" pitchFamily="34" charset="0"/>
                <a:cs typeface="Arial" panose="020B0604020202020204" pitchFamily="34" charset="0"/>
              </a:rPr>
              <a:t>situation in order to help them manage any extra demands on their time, emotions and capabilities.</a:t>
            </a:r>
            <a:endParaRPr lang="en-GB" sz="3600" b="1" dirty="0">
              <a:solidFill>
                <a:schemeClr val="tx1"/>
              </a:solidFill>
              <a:latin typeface="Arial" panose="020B0604020202020204" pitchFamily="34" charset="0"/>
              <a:ea typeface="Segoe UI" panose="020B0502040204020203" pitchFamily="34" charset="0"/>
              <a:cs typeface="Arial" panose="020B0604020202020204" pitchFamily="34" charset="0"/>
            </a:endParaRPr>
          </a:p>
        </p:txBody>
      </p:sp>
      <p:sp>
        <p:nvSpPr>
          <p:cNvPr id="13" name="Rounded Rectangle 12"/>
          <p:cNvSpPr/>
          <p:nvPr/>
        </p:nvSpPr>
        <p:spPr>
          <a:xfrm>
            <a:off x="2291137" y="9988681"/>
            <a:ext cx="26603203" cy="11994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t"/>
          <a:lstStyle/>
          <a:p>
            <a:pPr lvl="0"/>
            <a:r>
              <a:rPr lang="en-GB" sz="4000" b="1" dirty="0" smtClean="0">
                <a:solidFill>
                  <a:prstClr val="black"/>
                </a:solidFill>
                <a:latin typeface="Arial" panose="020B0604020202020204" pitchFamily="34" charset="0"/>
                <a:cs typeface="Arial" panose="020B0604020202020204" pitchFamily="34" charset="0"/>
              </a:rPr>
              <a:t>Method</a:t>
            </a:r>
          </a:p>
          <a:p>
            <a:pPr marL="2862263" lvl="0" indent="-2862263"/>
            <a:r>
              <a:rPr lang="en-GB" sz="3600" i="1" dirty="0" smtClean="0">
                <a:solidFill>
                  <a:prstClr val="black"/>
                </a:solidFill>
                <a:latin typeface="Arial" panose="020B0604020202020204" pitchFamily="34" charset="0"/>
                <a:cs typeface="Arial" panose="020B0604020202020204" pitchFamily="34" charset="0"/>
              </a:rPr>
              <a:t>Design:</a:t>
            </a:r>
            <a:r>
              <a:rPr lang="en-GB" sz="3600" dirty="0" smtClean="0">
                <a:solidFill>
                  <a:prstClr val="black"/>
                </a:solidFill>
                <a:latin typeface="Arial" panose="020B0604020202020204" pitchFamily="34" charset="0"/>
                <a:cs typeface="Arial" panose="020B0604020202020204" pitchFamily="34" charset="0"/>
              </a:rPr>
              <a:t>      	Mixed methods design</a:t>
            </a:r>
          </a:p>
          <a:p>
            <a:pPr marL="2862263" lvl="0" indent="-2862263"/>
            <a:endParaRPr lang="en-GB" sz="3600" dirty="0" smtClean="0">
              <a:solidFill>
                <a:prstClr val="black"/>
              </a:solidFill>
              <a:latin typeface="Arial" panose="020B0604020202020204" pitchFamily="34" charset="0"/>
              <a:cs typeface="Arial" panose="020B0604020202020204" pitchFamily="34" charset="0"/>
            </a:endParaRPr>
          </a:p>
          <a:p>
            <a:pPr marL="2862263" lvl="0" indent="-2862263"/>
            <a:r>
              <a:rPr lang="en-GB" sz="3600" i="1" dirty="0" smtClean="0">
                <a:solidFill>
                  <a:prstClr val="black"/>
                </a:solidFill>
                <a:latin typeface="Arial" panose="020B0604020202020204" pitchFamily="34" charset="0"/>
                <a:cs typeface="Arial" panose="020B0604020202020204" pitchFamily="34" charset="0"/>
              </a:rPr>
              <a:t>Sample:</a:t>
            </a:r>
            <a:r>
              <a:rPr lang="en-GB" sz="3600" dirty="0" smtClean="0">
                <a:solidFill>
                  <a:prstClr val="black"/>
                </a:solidFill>
                <a:latin typeface="Arial" panose="020B0604020202020204" pitchFamily="34" charset="0"/>
                <a:cs typeface="Arial" panose="020B0604020202020204" pitchFamily="34" charset="0"/>
              </a:rPr>
              <a:t>    	The sample comprised main caregivers, (N = 17), all of whom were the mothers of the child concerned.  The children’s conditions were wide ranging, e.g. cancer, hydrocephalus (plus many other needs), heart conditions, Bartter syndrome, </a:t>
            </a:r>
            <a:r>
              <a:rPr lang="en-GB" sz="3600" dirty="0" err="1" smtClean="0">
                <a:solidFill>
                  <a:prstClr val="black"/>
                </a:solidFill>
                <a:latin typeface="Arial" panose="020B0604020202020204" pitchFamily="34" charset="0"/>
                <a:cs typeface="Arial" panose="020B0604020202020204" pitchFamily="34" charset="0"/>
              </a:rPr>
              <a:t>Hirschsprung’s</a:t>
            </a:r>
            <a:r>
              <a:rPr lang="en-GB" sz="3600" dirty="0" smtClean="0">
                <a:solidFill>
                  <a:prstClr val="black"/>
                </a:solidFill>
                <a:latin typeface="Arial" panose="020B0604020202020204" pitchFamily="34" charset="0"/>
                <a:cs typeface="Arial" panose="020B0604020202020204" pitchFamily="34" charset="0"/>
              </a:rPr>
              <a:t> disease.</a:t>
            </a:r>
          </a:p>
          <a:p>
            <a:pPr marL="2862263" lvl="0" indent="-2862263"/>
            <a:endParaRPr lang="en-GB" sz="3600" dirty="0" smtClean="0">
              <a:solidFill>
                <a:prstClr val="black"/>
              </a:solidFill>
              <a:latin typeface="Arial" panose="020B0604020202020204" pitchFamily="34" charset="0"/>
              <a:cs typeface="Arial" panose="020B0604020202020204" pitchFamily="34" charset="0"/>
            </a:endParaRPr>
          </a:p>
          <a:p>
            <a:pPr marL="2862263" lvl="0" indent="-2862263"/>
            <a:r>
              <a:rPr lang="en-GB" sz="3600" i="1" dirty="0" smtClean="0">
                <a:solidFill>
                  <a:prstClr val="black"/>
                </a:solidFill>
                <a:latin typeface="Arial" panose="020B0604020202020204" pitchFamily="34" charset="0"/>
                <a:cs typeface="Arial" panose="020B0604020202020204" pitchFamily="34" charset="0"/>
              </a:rPr>
              <a:t>Materials: 	</a:t>
            </a:r>
            <a:r>
              <a:rPr lang="en-GB" sz="3600" dirty="0" smtClean="0">
                <a:solidFill>
                  <a:prstClr val="black"/>
                </a:solidFill>
                <a:latin typeface="Arial" panose="020B0604020202020204" pitchFamily="34" charset="0"/>
                <a:cs typeface="Arial" panose="020B0604020202020204" pitchFamily="34" charset="0"/>
              </a:rPr>
              <a:t>The ENHANCE program</a:t>
            </a:r>
            <a:r>
              <a:rPr lang="en-GB" sz="3600" dirty="0" smtClean="0">
                <a:solidFill>
                  <a:schemeClr val="tx1"/>
                </a:solidFill>
                <a:latin typeface="Arial" panose="020B0604020202020204" pitchFamily="34" charset="0"/>
                <a:cs typeface="Arial" panose="020B0604020202020204" pitchFamily="34" charset="0"/>
              </a:rPr>
              <a:t>me was developed with materials, discussion points, etc. </a:t>
            </a:r>
            <a:r>
              <a:rPr lang="en-GB" sz="3600" dirty="0">
                <a:solidFill>
                  <a:schemeClr val="tx1"/>
                </a:solidFill>
                <a:latin typeface="Arial" panose="020B0604020202020204" pitchFamily="34" charset="0"/>
                <a:cs typeface="Arial" panose="020B0604020202020204" pitchFamily="34" charset="0"/>
              </a:rPr>
              <a:t>– see </a:t>
            </a:r>
            <a:r>
              <a:rPr lang="en-GB" sz="3600" dirty="0" smtClean="0">
                <a:solidFill>
                  <a:schemeClr val="tx1"/>
                </a:solidFill>
                <a:latin typeface="Arial" panose="020B0604020202020204" pitchFamily="34" charset="0"/>
                <a:cs typeface="Arial" panose="020B0604020202020204" pitchFamily="34" charset="0"/>
              </a:rPr>
              <a:t>panel (right). </a:t>
            </a:r>
          </a:p>
          <a:p>
            <a:pPr marL="2862263" indent="-2862263"/>
            <a:r>
              <a:rPr lang="en-GB" sz="3600" dirty="0" smtClean="0">
                <a:solidFill>
                  <a:schemeClr val="tx1"/>
                </a:solidFill>
                <a:latin typeface="Arial" panose="020B0604020202020204" pitchFamily="34" charset="0"/>
                <a:cs typeface="Arial" panose="020B0604020202020204" pitchFamily="34" charset="0"/>
              </a:rPr>
              <a:t>	The intervention </a:t>
            </a:r>
            <a:r>
              <a:rPr lang="en-GB" sz="3600" dirty="0">
                <a:solidFill>
                  <a:schemeClr val="tx1"/>
                </a:solidFill>
                <a:latin typeface="Arial" panose="020B0604020202020204" pitchFamily="34" charset="0"/>
                <a:cs typeface="Arial" panose="020B0604020202020204" pitchFamily="34" charset="0"/>
              </a:rPr>
              <a:t>is being evaluated through interviews with </a:t>
            </a:r>
            <a:r>
              <a:rPr lang="en-GB" sz="3600" dirty="0" smtClean="0">
                <a:solidFill>
                  <a:schemeClr val="tx1"/>
                </a:solidFill>
                <a:latin typeface="Arial" panose="020B0604020202020204" pitchFamily="34" charset="0"/>
                <a:cs typeface="Arial" panose="020B0604020202020204" pitchFamily="34" charset="0"/>
              </a:rPr>
              <a:t>parents and professionals.  Pre- </a:t>
            </a:r>
            <a:r>
              <a:rPr lang="en-GB" sz="3600" dirty="0">
                <a:solidFill>
                  <a:schemeClr val="tx1"/>
                </a:solidFill>
                <a:latin typeface="Arial" panose="020B0604020202020204" pitchFamily="34" charset="0"/>
                <a:cs typeface="Arial" panose="020B0604020202020204" pitchFamily="34" charset="0"/>
              </a:rPr>
              <a:t>and post-test </a:t>
            </a:r>
            <a:r>
              <a:rPr lang="en-GB" sz="3600">
                <a:solidFill>
                  <a:schemeClr val="tx1"/>
                </a:solidFill>
                <a:latin typeface="Arial" panose="020B0604020202020204" pitchFamily="34" charset="0"/>
                <a:cs typeface="Arial" panose="020B0604020202020204" pitchFamily="34" charset="0"/>
              </a:rPr>
              <a:t>measures </a:t>
            </a:r>
            <a:r>
              <a:rPr lang="en-GB" sz="3600" smtClean="0">
                <a:solidFill>
                  <a:schemeClr val="tx1"/>
                </a:solidFill>
                <a:latin typeface="Arial" panose="020B0604020202020204" pitchFamily="34" charset="0"/>
                <a:cs typeface="Arial" panose="020B0604020202020204" pitchFamily="34" charset="0"/>
              </a:rPr>
              <a:t>include </a:t>
            </a:r>
            <a:r>
              <a:rPr lang="en-GB" sz="3600" dirty="0">
                <a:solidFill>
                  <a:schemeClr val="tx1"/>
                </a:solidFill>
                <a:latin typeface="Arial" panose="020B0604020202020204" pitchFamily="34" charset="0"/>
                <a:cs typeface="Arial" panose="020B0604020202020204" pitchFamily="34" charset="0"/>
              </a:rPr>
              <a:t>the Tool to measure Parenting Self-Efficacy (TOPSE), the Brief COPE scale and a resilience/distress thermometer. </a:t>
            </a:r>
            <a:r>
              <a:rPr lang="en-GB" sz="3600" dirty="0" smtClean="0">
                <a:solidFill>
                  <a:schemeClr val="tx1"/>
                </a:solidFill>
                <a:latin typeface="Arial" panose="020B0604020202020204" pitchFamily="34" charset="0"/>
                <a:cs typeface="Arial" panose="020B0604020202020204" pitchFamily="34" charset="0"/>
              </a:rPr>
              <a:t> Due to the small sample size the quantitative date will only provide an indication, rather than evidence, of any effect but will inform the selection of measures for future studies.</a:t>
            </a:r>
          </a:p>
          <a:p>
            <a:pPr marL="2862263" indent="-2862263"/>
            <a:endParaRPr lang="en-GB" sz="3600" dirty="0" smtClean="0">
              <a:solidFill>
                <a:schemeClr val="tx1"/>
              </a:solidFill>
              <a:latin typeface="Arial" panose="020B0604020202020204" pitchFamily="34" charset="0"/>
              <a:cs typeface="Arial" panose="020B0604020202020204" pitchFamily="34" charset="0"/>
            </a:endParaRPr>
          </a:p>
          <a:p>
            <a:pPr marL="2862263" indent="-2862263"/>
            <a:r>
              <a:rPr lang="en-GB" sz="3600" i="1" dirty="0" smtClean="0">
                <a:solidFill>
                  <a:schemeClr val="tx1"/>
                </a:solidFill>
                <a:latin typeface="Arial" panose="020B0604020202020204" pitchFamily="34" charset="0"/>
                <a:cs typeface="Arial" panose="020B0604020202020204" pitchFamily="34" charset="0"/>
              </a:rPr>
              <a:t>Procedure:  	</a:t>
            </a:r>
            <a:r>
              <a:rPr lang="en-GB" sz="3600" dirty="0" smtClean="0">
                <a:solidFill>
                  <a:schemeClr val="tx1"/>
                </a:solidFill>
                <a:latin typeface="Arial" panose="020B0604020202020204" pitchFamily="34" charset="0"/>
                <a:cs typeface="Arial" panose="020B0604020202020204" pitchFamily="34" charset="0"/>
              </a:rPr>
              <a:t>Four health professionals (e.g. children’s community nurses) were recruited as co-researchers and attended a 3-day workshop for training in recruitment, consent and delivery of the ENHANCE programme.  The co-researchers recruited parents and delivered the ‘scaffolding’ programme, visiting parents every other week.  </a:t>
            </a:r>
          </a:p>
          <a:p>
            <a:pPr marL="2862263" indent="-2862263"/>
            <a:endParaRPr lang="en-GB" sz="3600" dirty="0">
              <a:solidFill>
                <a:schemeClr val="tx1"/>
              </a:solidFill>
              <a:latin typeface="Arial" panose="020B0604020202020204" pitchFamily="34" charset="0"/>
              <a:cs typeface="Arial" panose="020B0604020202020204" pitchFamily="34" charset="0"/>
            </a:endParaRPr>
          </a:p>
          <a:p>
            <a:pPr marL="2862263" indent="-2862263"/>
            <a:r>
              <a:rPr lang="en-GB" sz="3600" dirty="0" smtClean="0">
                <a:solidFill>
                  <a:schemeClr val="tx1"/>
                </a:solidFill>
                <a:latin typeface="Arial" panose="020B0604020202020204" pitchFamily="34" charset="0"/>
                <a:cs typeface="Arial" panose="020B0604020202020204" pitchFamily="34" charset="0"/>
              </a:rPr>
              <a:t>	The research took an Action Research Cycle approach with parents taking part in a short telephone interview half-way through the programme and the co-researchers attending two interim meetings.  Both parents and  co-researchers have taken, or will be taking, part in longer interviews after all sessions are completed. </a:t>
            </a:r>
            <a:endParaRPr lang="en-GB" sz="3600" dirty="0">
              <a:solidFill>
                <a:schemeClr val="tx1"/>
              </a:solidFill>
              <a:latin typeface="Arial" panose="020B0604020202020204" pitchFamily="34" charset="0"/>
              <a:cs typeface="Arial" panose="020B0604020202020204" pitchFamily="34" charset="0"/>
            </a:endParaRPr>
          </a:p>
        </p:txBody>
      </p:sp>
      <p:sp>
        <p:nvSpPr>
          <p:cNvPr id="15" name="Rounded Rectangle 14"/>
          <p:cNvSpPr/>
          <p:nvPr/>
        </p:nvSpPr>
        <p:spPr>
          <a:xfrm>
            <a:off x="3079623" y="22211198"/>
            <a:ext cx="24830140" cy="37328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t"/>
          <a:lstStyle/>
          <a:p>
            <a:r>
              <a:rPr lang="en-GB" sz="4000" b="1" dirty="0" smtClean="0">
                <a:solidFill>
                  <a:schemeClr val="tx1"/>
                </a:solidFill>
                <a:latin typeface="Arial" panose="020B0604020202020204" pitchFamily="34" charset="0"/>
                <a:cs typeface="Arial" panose="020B0604020202020204" pitchFamily="34" charset="0"/>
              </a:rPr>
              <a:t>Discussion</a:t>
            </a:r>
          </a:p>
          <a:p>
            <a:r>
              <a:rPr lang="en-GB" sz="3600" dirty="0" smtClean="0">
                <a:solidFill>
                  <a:schemeClr val="tx1"/>
                </a:solidFill>
                <a:latin typeface="Arial" panose="020B0604020202020204" pitchFamily="34" charset="0"/>
                <a:cs typeface="Arial" panose="020B0604020202020204" pitchFamily="34" charset="0"/>
              </a:rPr>
              <a:t>While some of the final interviews are still to take place, the initial findings are very positive with parents welcoming the intervention.  The study has been informative in terms of considering the timing of the programme in relation to diagnosis, </a:t>
            </a:r>
            <a:r>
              <a:rPr lang="en-GB" sz="3600" dirty="0">
                <a:solidFill>
                  <a:schemeClr val="tx1"/>
                </a:solidFill>
                <a:latin typeface="Arial" panose="020B0604020202020204" pitchFamily="34" charset="0"/>
                <a:cs typeface="Arial" panose="020B0604020202020204" pitchFamily="34" charset="0"/>
              </a:rPr>
              <a:t>what parents are taking from the intervention, </a:t>
            </a:r>
            <a:r>
              <a:rPr lang="en-GB" sz="3600" dirty="0" smtClean="0">
                <a:solidFill>
                  <a:schemeClr val="tx1"/>
                </a:solidFill>
                <a:latin typeface="Arial" panose="020B0604020202020204" pitchFamily="34" charset="0"/>
                <a:cs typeface="Arial" panose="020B0604020202020204" pitchFamily="34" charset="0"/>
              </a:rPr>
              <a:t>and difficulties associated with recruitment (including recruitment of the nurses) and in fitting in visits around the child’s condition and hospital visits, etc.  These will be taken into consideration in the future in plans for a more substantial study.</a:t>
            </a:r>
            <a:endParaRPr lang="en-GB" sz="3600" b="1" dirty="0">
              <a:solidFill>
                <a:schemeClr val="tx1"/>
              </a:solidFill>
              <a:latin typeface="Arial" panose="020B0604020202020204" pitchFamily="34" charset="0"/>
              <a:cs typeface="Arial" panose="020B0604020202020204" pitchFamily="34" charset="0"/>
            </a:endParaRPr>
          </a:p>
        </p:txBody>
      </p:sp>
      <p:sp>
        <p:nvSpPr>
          <p:cNvPr id="16" name="Rounded Rectangle 15"/>
          <p:cNvSpPr/>
          <p:nvPr/>
        </p:nvSpPr>
        <p:spPr>
          <a:xfrm>
            <a:off x="3372965" y="3737861"/>
            <a:ext cx="24536798" cy="21841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t"/>
          <a:lstStyle/>
          <a:p>
            <a:r>
              <a:rPr lang="en-GB" sz="4000" b="1" dirty="0" smtClean="0">
                <a:solidFill>
                  <a:schemeClr val="tx1"/>
                </a:solidFill>
                <a:latin typeface="Arial" panose="020B0604020202020204" pitchFamily="34" charset="0"/>
                <a:cs typeface="Arial" panose="020B0604020202020204" pitchFamily="34" charset="0"/>
              </a:rPr>
              <a:t>Purpose</a:t>
            </a:r>
          </a:p>
          <a:p>
            <a:r>
              <a:rPr lang="en-GB" sz="3600" dirty="0" smtClean="0">
                <a:solidFill>
                  <a:schemeClr val="tx1"/>
                </a:solidFill>
                <a:latin typeface="Arial" panose="020B0604020202020204" pitchFamily="34" charset="0"/>
                <a:cs typeface="Arial" panose="020B0604020202020204" pitchFamily="34" charset="0"/>
              </a:rPr>
              <a:t>This is a pilot study to develop and test an intervention to enhance resilience and self-efficacy in parents who have a child with a disability or complex health needs. </a:t>
            </a:r>
            <a:endParaRPr lang="en-GB" sz="3600" dirty="0">
              <a:solidFill>
                <a:schemeClr val="tx1"/>
              </a:solidFill>
              <a:latin typeface="Arial" panose="020B0604020202020204" pitchFamily="34" charset="0"/>
              <a:cs typeface="Arial" panose="020B0604020202020204" pitchFamily="34" charset="0"/>
            </a:endParaRPr>
          </a:p>
        </p:txBody>
      </p:sp>
      <p:sp>
        <p:nvSpPr>
          <p:cNvPr id="3" name="Rounded Rectangle 2"/>
          <p:cNvSpPr/>
          <p:nvPr/>
        </p:nvSpPr>
        <p:spPr>
          <a:xfrm>
            <a:off x="34905927" y="25328613"/>
            <a:ext cx="8039514" cy="6384588"/>
          </a:xfrm>
          <a:prstGeom prst="roundRect">
            <a:avLst/>
          </a:prstGeom>
          <a:solidFill>
            <a:srgbClr val="FFFFCC"/>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lIns="274320" tIns="137160" rIns="274320" bIns="137160" rtlCol="0" anchor="ctr"/>
          <a:lstStyle/>
          <a:p>
            <a:pPr algn="ctr"/>
            <a:endParaRPr lang="en-GB" sz="1800" dirty="0">
              <a:solidFill>
                <a:schemeClr val="tx1"/>
              </a:solidFill>
            </a:endParaRPr>
          </a:p>
        </p:txBody>
      </p:sp>
      <p:sp>
        <p:nvSpPr>
          <p:cNvPr id="7" name="TextBox 6"/>
          <p:cNvSpPr txBox="1"/>
          <p:nvPr/>
        </p:nvSpPr>
        <p:spPr>
          <a:xfrm>
            <a:off x="35109628" y="25178059"/>
            <a:ext cx="7922166" cy="6586418"/>
          </a:xfrm>
          <a:prstGeom prst="rect">
            <a:avLst/>
          </a:prstGeom>
          <a:noFill/>
        </p:spPr>
        <p:txBody>
          <a:bodyPr wrap="square" lIns="274320" tIns="137160" rIns="274320" bIns="137160" rtlCol="0">
            <a:spAutoFit/>
          </a:bodyPr>
          <a:lstStyle/>
          <a:p>
            <a:pPr algn="ctr"/>
            <a:r>
              <a:rPr lang="en-GB" sz="2000" b="1" dirty="0"/>
              <a:t>References &amp; Acknowledgements</a:t>
            </a:r>
            <a:endParaRPr lang="en-GB" sz="2000" dirty="0"/>
          </a:p>
          <a:p>
            <a:r>
              <a:rPr lang="en-US" sz="1800" dirty="0"/>
              <a:t> </a:t>
            </a:r>
            <a:endParaRPr lang="en-US" sz="1800" dirty="0" smtClean="0"/>
          </a:p>
          <a:p>
            <a:r>
              <a:rPr lang="en-US" sz="1800" dirty="0" smtClean="0"/>
              <a:t>Gerstein, E.D., </a:t>
            </a:r>
            <a:r>
              <a:rPr lang="en-US" sz="1800" dirty="0" err="1" smtClean="0"/>
              <a:t>Crnic</a:t>
            </a:r>
            <a:r>
              <a:rPr lang="en-US" sz="1800" dirty="0" smtClean="0"/>
              <a:t>, K.A., </a:t>
            </a:r>
            <a:r>
              <a:rPr lang="en-US" sz="1800" dirty="0" err="1" smtClean="0"/>
              <a:t>Blacher</a:t>
            </a:r>
            <a:r>
              <a:rPr lang="en-US" sz="1800" dirty="0"/>
              <a:t> </a:t>
            </a:r>
            <a:r>
              <a:rPr lang="en-US" sz="1800" dirty="0" smtClean="0"/>
              <a:t>&amp; Baker, B.L. (2009) Resilience and the course of daily parenting stress in families of young children with intellectual disabilities.  </a:t>
            </a:r>
            <a:r>
              <a:rPr lang="en-US" sz="1800" i="1" dirty="0" smtClean="0"/>
              <a:t>J Intellect </a:t>
            </a:r>
            <a:r>
              <a:rPr lang="en-US" sz="1800" i="1" dirty="0" err="1" smtClean="0"/>
              <a:t>Disabil</a:t>
            </a:r>
            <a:r>
              <a:rPr lang="en-US" sz="1800" i="1" dirty="0" smtClean="0"/>
              <a:t> Res</a:t>
            </a:r>
            <a:r>
              <a:rPr lang="en-US" sz="1800" dirty="0" smtClean="0"/>
              <a:t>, 53(12): 981-997</a:t>
            </a:r>
          </a:p>
          <a:p>
            <a:endParaRPr lang="en-US" sz="1800" dirty="0" smtClean="0"/>
          </a:p>
          <a:p>
            <a:r>
              <a:rPr lang="en-US" sz="1800" dirty="0" smtClean="0"/>
              <a:t>Peer, J.W. &amp; Hillman, S.B. (2014) Stress and Resilience for Parents of Children with Intellectual and Developmental Disabilities: a Review of Key Factors and Recommendations for Practitioners. Journal of Policy &amp; Practice in Intellectual Disabilities, 11(2): 92-98 </a:t>
            </a:r>
          </a:p>
          <a:p>
            <a:endParaRPr lang="en-US" sz="1800" dirty="0"/>
          </a:p>
          <a:p>
            <a:r>
              <a:rPr lang="en-US" sz="1800" dirty="0" err="1" smtClean="0"/>
              <a:t>Greeff</a:t>
            </a:r>
            <a:r>
              <a:rPr lang="en-US" sz="1800" dirty="0" smtClean="0"/>
              <a:t>, A.P. et al. (2014) Resilience in families with a child with cancer.  Pediatric Hematology &amp; Oncology, 31(7): 670-679</a:t>
            </a:r>
          </a:p>
          <a:p>
            <a:endParaRPr lang="en-US" sz="1800" dirty="0"/>
          </a:p>
          <a:p>
            <a:r>
              <a:rPr lang="en-US" sz="2600" dirty="0" smtClean="0"/>
              <a:t>We would like to thank our co-researchers who delivered the </a:t>
            </a:r>
            <a:r>
              <a:rPr lang="en-US" sz="2600" dirty="0" err="1" smtClean="0"/>
              <a:t>programme</a:t>
            </a:r>
            <a:r>
              <a:rPr lang="en-US" sz="2600" dirty="0" smtClean="0"/>
              <a:t>: Liz Hillier, Nikki Kenmore, Clare Morris and Jan Wilkins based in trusts in Hertfordshire, Bedfordshire and </a:t>
            </a:r>
            <a:r>
              <a:rPr lang="en-US" sz="2600" dirty="0" err="1" smtClean="0"/>
              <a:t>Cambridgeshire</a:t>
            </a:r>
            <a:r>
              <a:rPr lang="en-US" sz="2600" dirty="0" smtClean="0"/>
              <a:t>.</a:t>
            </a:r>
          </a:p>
          <a:p>
            <a:endParaRPr lang="en-US" sz="2600" dirty="0"/>
          </a:p>
          <a:p>
            <a:r>
              <a:rPr lang="en-US" sz="2600" dirty="0" smtClean="0"/>
              <a:t>Research funded by CLAHRC East of England.</a:t>
            </a:r>
            <a:endParaRPr lang="en-US" sz="2600" dirty="0"/>
          </a:p>
        </p:txBody>
      </p:sp>
      <p:sp>
        <p:nvSpPr>
          <p:cNvPr id="19" name="TextBox 18"/>
          <p:cNvSpPr txBox="1"/>
          <p:nvPr/>
        </p:nvSpPr>
        <p:spPr>
          <a:xfrm>
            <a:off x="33772052" y="31899661"/>
            <a:ext cx="9148847"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For further information contact Avril Nash: a.s.nash@herts.ac.uk</a:t>
            </a:r>
            <a:endParaRPr lang="en-GB" sz="2400" dirty="0">
              <a:latin typeface="Arial" panose="020B0604020202020204" pitchFamily="34" charset="0"/>
              <a:cs typeface="Arial" panose="020B0604020202020204" pitchFamily="34" charset="0"/>
            </a:endParaRPr>
          </a:p>
        </p:txBody>
      </p:sp>
      <p:sp>
        <p:nvSpPr>
          <p:cNvPr id="29" name="TextBox 28"/>
          <p:cNvSpPr txBox="1"/>
          <p:nvPr/>
        </p:nvSpPr>
        <p:spPr>
          <a:xfrm>
            <a:off x="1033116" y="31900664"/>
            <a:ext cx="10416456"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Health Psychology in Public Health Network Conference, February 2016</a:t>
            </a:r>
            <a:endParaRPr lang="en-GB" sz="2400" dirty="0">
              <a:latin typeface="Arial" panose="020B0604020202020204" pitchFamily="34" charset="0"/>
              <a:cs typeface="Arial" panose="020B0604020202020204" pitchFamily="34" charset="0"/>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813" y="797697"/>
            <a:ext cx="8024400" cy="1448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64966" y="813685"/>
            <a:ext cx="8974800" cy="158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Box 32"/>
          <p:cNvSpPr txBox="1"/>
          <p:nvPr/>
        </p:nvSpPr>
        <p:spPr>
          <a:xfrm>
            <a:off x="35811378" y="10649810"/>
            <a:ext cx="6916899" cy="3970318"/>
          </a:xfrm>
          <a:prstGeom prst="rect">
            <a:avLst/>
          </a:prstGeom>
          <a:noFill/>
        </p:spPr>
        <p:txBody>
          <a:bodyPr wrap="square" rtlCol="0">
            <a:spAutoFit/>
          </a:bodyPr>
          <a:lstStyle/>
          <a:p>
            <a:pPr marL="571500" indent="-571500">
              <a:buFont typeface="Arial" panose="020B0604020202020204" pitchFamily="34" charset="0"/>
              <a:buChar char="•"/>
            </a:pPr>
            <a:r>
              <a:rPr lang="en-GB" sz="3600" dirty="0" smtClean="0"/>
              <a:t>Working </a:t>
            </a:r>
            <a:r>
              <a:rPr lang="en-GB" sz="3600" dirty="0"/>
              <a:t>in partnership with parents</a:t>
            </a:r>
          </a:p>
          <a:p>
            <a:pPr marL="571500" indent="-571500">
              <a:buFont typeface="Arial" panose="020B0604020202020204" pitchFamily="34" charset="0"/>
              <a:buChar char="•"/>
            </a:pPr>
            <a:r>
              <a:rPr lang="en-GB" sz="3600" dirty="0" smtClean="0"/>
              <a:t>Focus on four key domains:</a:t>
            </a:r>
          </a:p>
          <a:p>
            <a:pPr marL="2731770" lvl="1" indent="-571500">
              <a:buFont typeface="Arial" panose="020B0604020202020204" pitchFamily="34" charset="0"/>
              <a:buChar char="•"/>
            </a:pPr>
            <a:r>
              <a:rPr lang="en-GB" sz="3600" dirty="0" smtClean="0"/>
              <a:t>Emotional coping</a:t>
            </a:r>
          </a:p>
          <a:p>
            <a:pPr marL="2731770" lvl="1" indent="-571500">
              <a:buFont typeface="Arial" panose="020B0604020202020204" pitchFamily="34" charset="0"/>
              <a:buChar char="•"/>
            </a:pPr>
            <a:r>
              <a:rPr lang="en-GB" sz="3600" dirty="0" smtClean="0"/>
              <a:t>Support networks</a:t>
            </a:r>
          </a:p>
          <a:p>
            <a:pPr marL="2731770" lvl="1" indent="-571500">
              <a:buFont typeface="Arial" panose="020B0604020202020204" pitchFamily="34" charset="0"/>
              <a:buChar char="•"/>
            </a:pPr>
            <a:r>
              <a:rPr lang="en-GB" sz="3600" dirty="0" smtClean="0"/>
              <a:t>Practical coping</a:t>
            </a:r>
          </a:p>
          <a:p>
            <a:pPr marL="2731770" lvl="1" indent="-571500">
              <a:buFont typeface="Arial" panose="020B0604020202020204" pitchFamily="34" charset="0"/>
              <a:buChar char="•"/>
            </a:pPr>
            <a:r>
              <a:rPr lang="en-GB" sz="3600" dirty="0" smtClean="0"/>
              <a:t>You and your child</a:t>
            </a:r>
          </a:p>
        </p:txBody>
      </p:sp>
      <p:pic>
        <p:nvPicPr>
          <p:cNvPr id="3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85998" y="6413647"/>
            <a:ext cx="4295942" cy="25991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TextBox 34"/>
          <p:cNvSpPr txBox="1"/>
          <p:nvPr/>
        </p:nvSpPr>
        <p:spPr>
          <a:xfrm>
            <a:off x="1471612" y="27047272"/>
            <a:ext cx="13658906" cy="584775"/>
          </a:xfrm>
          <a:prstGeom prst="rect">
            <a:avLst/>
          </a:prstGeom>
          <a:noFill/>
        </p:spPr>
        <p:txBody>
          <a:bodyPr wrap="square" rtlCol="0">
            <a:spAutoFit/>
          </a:bodyPr>
          <a:lstStyle/>
          <a:p>
            <a:r>
              <a:rPr lang="en-GB" sz="3200" dirty="0" smtClean="0"/>
              <a:t>A few examples from the qualitative findings so far:</a:t>
            </a:r>
            <a:endParaRPr lang="en-GB" sz="3200" dirty="0"/>
          </a:p>
        </p:txBody>
      </p:sp>
      <p:pic>
        <p:nvPicPr>
          <p:cNvPr id="1026" name="Picture 2" descr="C:\Users\Avie Nash\Documents\RACCOON\photos for poster\P104062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372782" y="10948910"/>
            <a:ext cx="3984367" cy="323790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27" name="Picture 3" descr="C:\Users\Avie Nash\Documents\RACCOON\photos for poster\P104062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952940" y="15489871"/>
            <a:ext cx="4436414" cy="295851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2" name="Picture 2" descr="C:\Users\Avie Nash\Documents\RACCOON\photos for poster\P104061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259403" y="20571353"/>
            <a:ext cx="3892428" cy="300334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431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1351</TotalTime>
  <Words>514</Words>
  <Application>Microsoft Office PowerPoint</Application>
  <PresentationFormat>Custom</PresentationFormat>
  <Paragraphs>111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hhwin7setup</dc:creator>
  <cp:lastModifiedBy>hhwin7setup</cp:lastModifiedBy>
  <cp:revision>143</cp:revision>
  <cp:lastPrinted>2016-02-10T15:04:15Z</cp:lastPrinted>
  <dcterms:created xsi:type="dcterms:W3CDTF">2014-07-15T14:08:00Z</dcterms:created>
  <dcterms:modified xsi:type="dcterms:W3CDTF">2016-02-10T15:05:01Z</dcterms:modified>
</cp:coreProperties>
</file>