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7" r:id="rId2"/>
  </p:sldIdLst>
  <p:sldSz cx="6858000" cy="9144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9" autoAdjust="0"/>
    <p:restoredTop sz="94660"/>
  </p:normalViewPr>
  <p:slideViewPr>
    <p:cSldViewPr>
      <p:cViewPr>
        <p:scale>
          <a:sx n="110" d="100"/>
          <a:sy n="110" d="100"/>
        </p:scale>
        <p:origin x="1603" y="-1224"/>
      </p:cViewPr>
      <p:guideLst>
        <p:guide orient="horz" pos="2880"/>
        <p:guide pos="2160"/>
      </p:guideLst>
    </p:cSldViewPr>
  </p:slideViewPr>
  <p:notesTextViewPr>
    <p:cViewPr>
      <p:scale>
        <a:sx n="1" d="1"/>
        <a:sy n="1" d="1"/>
      </p:scale>
      <p:origin x="0" y="0"/>
    </p:cViewPr>
  </p:notesTextViewPr>
  <p:gridSpacing cx="45005" cy="45005"/>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21831B5-B580-4EED-A9B1-8169065FFC97}" type="datetimeFigureOut">
              <a:rPr lang="en-GB" smtClean="0"/>
              <a:t>31/08/2017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4852F1-BD27-4CDA-9CDA-87EFC4A31E60}" type="slidenum">
              <a:rPr lang="en-GB" smtClean="0"/>
              <a:t>‹#›</a:t>
            </a:fld>
            <a:endParaRPr lang="en-GB"/>
          </a:p>
        </p:txBody>
      </p:sp>
    </p:spTree>
    <p:extLst>
      <p:ext uri="{BB962C8B-B14F-4D97-AF65-F5344CB8AC3E}">
        <p14:creationId xmlns:p14="http://schemas.microsoft.com/office/powerpoint/2010/main" val="1083038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21831B5-B580-4EED-A9B1-8169065FFC97}" type="datetimeFigureOut">
              <a:rPr lang="en-GB" smtClean="0"/>
              <a:t>31/08/2017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4852F1-BD27-4CDA-9CDA-87EFC4A31E60}" type="slidenum">
              <a:rPr lang="en-GB" smtClean="0"/>
              <a:t>‹#›</a:t>
            </a:fld>
            <a:endParaRPr lang="en-GB"/>
          </a:p>
        </p:txBody>
      </p:sp>
    </p:spTree>
    <p:extLst>
      <p:ext uri="{BB962C8B-B14F-4D97-AF65-F5344CB8AC3E}">
        <p14:creationId xmlns:p14="http://schemas.microsoft.com/office/powerpoint/2010/main" val="654159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21831B5-B580-4EED-A9B1-8169065FFC97}" type="datetimeFigureOut">
              <a:rPr lang="en-GB" smtClean="0"/>
              <a:t>31/08/2017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4852F1-BD27-4CDA-9CDA-87EFC4A31E60}" type="slidenum">
              <a:rPr lang="en-GB" smtClean="0"/>
              <a:t>‹#›</a:t>
            </a:fld>
            <a:endParaRPr lang="en-GB"/>
          </a:p>
        </p:txBody>
      </p:sp>
    </p:spTree>
    <p:extLst>
      <p:ext uri="{BB962C8B-B14F-4D97-AF65-F5344CB8AC3E}">
        <p14:creationId xmlns:p14="http://schemas.microsoft.com/office/powerpoint/2010/main" val="32362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21831B5-B580-4EED-A9B1-8169065FFC97}" type="datetimeFigureOut">
              <a:rPr lang="en-GB" smtClean="0"/>
              <a:t>31/08/2017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4852F1-BD27-4CDA-9CDA-87EFC4A31E60}" type="slidenum">
              <a:rPr lang="en-GB" smtClean="0"/>
              <a:t>‹#›</a:t>
            </a:fld>
            <a:endParaRPr lang="en-GB"/>
          </a:p>
        </p:txBody>
      </p:sp>
    </p:spTree>
    <p:extLst>
      <p:ext uri="{BB962C8B-B14F-4D97-AF65-F5344CB8AC3E}">
        <p14:creationId xmlns:p14="http://schemas.microsoft.com/office/powerpoint/2010/main" val="2182009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1831B5-B580-4EED-A9B1-8169065FFC97}" type="datetimeFigureOut">
              <a:rPr lang="en-GB" smtClean="0"/>
              <a:t>31/08/2017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4852F1-BD27-4CDA-9CDA-87EFC4A31E60}" type="slidenum">
              <a:rPr lang="en-GB" smtClean="0"/>
              <a:t>‹#›</a:t>
            </a:fld>
            <a:endParaRPr lang="en-GB"/>
          </a:p>
        </p:txBody>
      </p:sp>
    </p:spTree>
    <p:extLst>
      <p:ext uri="{BB962C8B-B14F-4D97-AF65-F5344CB8AC3E}">
        <p14:creationId xmlns:p14="http://schemas.microsoft.com/office/powerpoint/2010/main" val="1512854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21831B5-B580-4EED-A9B1-8169065FFC97}" type="datetimeFigureOut">
              <a:rPr lang="en-GB" smtClean="0"/>
              <a:t>31/08/2017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4852F1-BD27-4CDA-9CDA-87EFC4A31E60}" type="slidenum">
              <a:rPr lang="en-GB" smtClean="0"/>
              <a:t>‹#›</a:t>
            </a:fld>
            <a:endParaRPr lang="en-GB"/>
          </a:p>
        </p:txBody>
      </p:sp>
    </p:spTree>
    <p:extLst>
      <p:ext uri="{BB962C8B-B14F-4D97-AF65-F5344CB8AC3E}">
        <p14:creationId xmlns:p14="http://schemas.microsoft.com/office/powerpoint/2010/main" val="570701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21831B5-B580-4EED-A9B1-8169065FFC97}" type="datetimeFigureOut">
              <a:rPr lang="en-GB" smtClean="0"/>
              <a:t>31/08/2017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24852F1-BD27-4CDA-9CDA-87EFC4A31E60}" type="slidenum">
              <a:rPr lang="en-GB" smtClean="0"/>
              <a:t>‹#›</a:t>
            </a:fld>
            <a:endParaRPr lang="en-GB"/>
          </a:p>
        </p:txBody>
      </p:sp>
    </p:spTree>
    <p:extLst>
      <p:ext uri="{BB962C8B-B14F-4D97-AF65-F5344CB8AC3E}">
        <p14:creationId xmlns:p14="http://schemas.microsoft.com/office/powerpoint/2010/main" val="1091518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21831B5-B580-4EED-A9B1-8169065FFC97}" type="datetimeFigureOut">
              <a:rPr lang="en-GB" smtClean="0"/>
              <a:t>31/08/2017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24852F1-BD27-4CDA-9CDA-87EFC4A31E60}" type="slidenum">
              <a:rPr lang="en-GB" smtClean="0"/>
              <a:t>‹#›</a:t>
            </a:fld>
            <a:endParaRPr lang="en-GB"/>
          </a:p>
        </p:txBody>
      </p:sp>
    </p:spTree>
    <p:extLst>
      <p:ext uri="{BB962C8B-B14F-4D97-AF65-F5344CB8AC3E}">
        <p14:creationId xmlns:p14="http://schemas.microsoft.com/office/powerpoint/2010/main" val="3573067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1831B5-B580-4EED-A9B1-8169065FFC97}" type="datetimeFigureOut">
              <a:rPr lang="en-GB" smtClean="0"/>
              <a:t>31/08/2017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24852F1-BD27-4CDA-9CDA-87EFC4A31E60}" type="slidenum">
              <a:rPr lang="en-GB" smtClean="0"/>
              <a:t>‹#›</a:t>
            </a:fld>
            <a:endParaRPr lang="en-GB"/>
          </a:p>
        </p:txBody>
      </p:sp>
    </p:spTree>
    <p:extLst>
      <p:ext uri="{BB962C8B-B14F-4D97-AF65-F5344CB8AC3E}">
        <p14:creationId xmlns:p14="http://schemas.microsoft.com/office/powerpoint/2010/main" val="1039638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21831B5-B580-4EED-A9B1-8169065FFC97}" type="datetimeFigureOut">
              <a:rPr lang="en-GB" smtClean="0"/>
              <a:t>31/08/2017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4852F1-BD27-4CDA-9CDA-87EFC4A31E60}" type="slidenum">
              <a:rPr lang="en-GB" smtClean="0"/>
              <a:t>‹#›</a:t>
            </a:fld>
            <a:endParaRPr lang="en-GB"/>
          </a:p>
        </p:txBody>
      </p:sp>
    </p:spTree>
    <p:extLst>
      <p:ext uri="{BB962C8B-B14F-4D97-AF65-F5344CB8AC3E}">
        <p14:creationId xmlns:p14="http://schemas.microsoft.com/office/powerpoint/2010/main" val="1414963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21831B5-B580-4EED-A9B1-8169065FFC97}" type="datetimeFigureOut">
              <a:rPr lang="en-GB" smtClean="0"/>
              <a:t>31/08/2017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4852F1-BD27-4CDA-9CDA-87EFC4A31E60}" type="slidenum">
              <a:rPr lang="en-GB" smtClean="0"/>
              <a:t>‹#›</a:t>
            </a:fld>
            <a:endParaRPr lang="en-GB"/>
          </a:p>
        </p:txBody>
      </p:sp>
    </p:spTree>
    <p:extLst>
      <p:ext uri="{BB962C8B-B14F-4D97-AF65-F5344CB8AC3E}">
        <p14:creationId xmlns:p14="http://schemas.microsoft.com/office/powerpoint/2010/main" val="1453457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621831B5-B580-4EED-A9B1-8169065FFC97}" type="datetimeFigureOut">
              <a:rPr lang="en-GB" smtClean="0"/>
              <a:t>31/08/2017</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324852F1-BD27-4CDA-9CDA-87EFC4A31E60}" type="slidenum">
              <a:rPr lang="en-GB" smtClean="0"/>
              <a:t>‹#›</a:t>
            </a:fld>
            <a:endParaRPr lang="en-GB"/>
          </a:p>
        </p:txBody>
      </p:sp>
    </p:spTree>
    <p:extLst>
      <p:ext uri="{BB962C8B-B14F-4D97-AF65-F5344CB8AC3E}">
        <p14:creationId xmlns:p14="http://schemas.microsoft.com/office/powerpoint/2010/main" val="163189505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jpeg"/><Relationship Id="rId7" Type="http://schemas.openxmlformats.org/officeDocument/2006/relationships/hyperlink" Target="http://www.google.co.uk/url?sa=i&amp;rct=j&amp;q=&amp;esrc=s&amp;source=images&amp;cd=&amp;cad=rja&amp;uact=8&amp;ved=0ahUKEwj0qq_Ake7VAhUB2RoKHfTFA-UQjRwIBw&amp;url=http://sociam.org/content/university-southampton&amp;psig=AFQjCNGcNku-HtgD6G6aroR6KsOmue38gg&amp;ust=1503604311744912" TargetMode="External"/><Relationship Id="rId12" Type="http://schemas.openxmlformats.org/officeDocument/2006/relationships/image" Target="../media/image6.png"/><Relationship Id="rId2" Type="http://schemas.openxmlformats.org/officeDocument/2006/relationships/hyperlink" Target="http://www.nice.org.uk/" TargetMode="External"/><Relationship Id="rId1" Type="http://schemas.openxmlformats.org/officeDocument/2006/relationships/slideLayout" Target="../slideLayouts/slideLayout7.xml"/><Relationship Id="rId6" Type="http://schemas.openxmlformats.org/officeDocument/2006/relationships/image" Target="../media/image3.jpeg"/><Relationship Id="rId11" Type="http://schemas.openxmlformats.org/officeDocument/2006/relationships/hyperlink" Target="https://www.google.co.uk/url?sa=i&amp;rct=j&amp;q=&amp;esrc=s&amp;source=images&amp;cd=&amp;cad=rja&amp;uact=8&amp;ved=0ahUKEwjU9tD5ku7VAhVHPBoKHe-FAfoQjRwIBw&amp;url=https://www.uea.ac.uk/health-sciences&amp;psig=AFQjCNGCvzn5_hfo5LDLsZKh8mjiaMAXpg&amp;ust=1503604895623279" TargetMode="External"/><Relationship Id="rId5" Type="http://schemas.openxmlformats.org/officeDocument/2006/relationships/image" Target="../media/image2.png"/><Relationship Id="rId10" Type="http://schemas.openxmlformats.org/officeDocument/2006/relationships/image" Target="../media/image5.png"/><Relationship Id="rId4" Type="http://schemas.openxmlformats.org/officeDocument/2006/relationships/hyperlink" Target="http://www.google.co.uk/url?sa=i&amp;rct=j&amp;q=&amp;esrc=s&amp;source=images&amp;cd=&amp;ved=0ahUKEwjP_oK4j-7VAhXNzRoKHY3oCXIQjRwIBw&amp;url=http://strikingplaces.com/tours/university-of-hertfordshire-law-court-building/&amp;psig=AFQjCNHVjV-cloRnql8vQs1HyeaWXpmNUg&amp;ust=1503603966662233" TargetMode="External"/><Relationship Id="rId9" Type="http://schemas.openxmlformats.org/officeDocument/2006/relationships/hyperlink" Target="http://www.google.co.uk/url?sa=i&amp;rct=j&amp;q=&amp;esrc=s&amp;source=images&amp;cd=&amp;cad=rja&amp;uact=8&amp;ved=0ahUKEwjQireTku7VAhXIuBoKHX3wCUwQjRwIBw&amp;url=http://www.swlstg-tr.nhs.uk/&amp;psig=AFQjCNE4-2wKBXpr9nJWLxt3vMHnTUFR3w&amp;ust=150360470014449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86993"/>
            <a:ext cx="6192054" cy="923330"/>
          </a:xfrm>
          <a:prstGeom prst="rect">
            <a:avLst/>
          </a:prstGeom>
          <a:noFill/>
        </p:spPr>
        <p:txBody>
          <a:bodyPr wrap="square" rtlCol="0">
            <a:spAutoFit/>
          </a:bodyPr>
          <a:lstStyle/>
          <a:p>
            <a:pPr algn="ctr"/>
            <a:r>
              <a:rPr lang="en-GB" sz="1100" b="1" dirty="0"/>
              <a:t>Optimal Treatment For OCD (OTO): A Randomised Controlled Feasibility Trial Comparing The Clinical And Cost Effectiveness Of Cognitive Behavioural Therapy (CBT) And Selective Serotonin Reuptake Inhibitors (SSRI) And Their Combination In The Management Of Obsessive Compulsive Disorder.</a:t>
            </a:r>
          </a:p>
          <a:p>
            <a:endParaRPr lang="en-GB" sz="700" dirty="0"/>
          </a:p>
          <a:p>
            <a:r>
              <a:rPr lang="en-GB" sz="700" b="1" dirty="0" err="1"/>
              <a:t>Fineberg</a:t>
            </a:r>
            <a:r>
              <a:rPr lang="en-GB" sz="700" b="1" dirty="0"/>
              <a:t> NA</a:t>
            </a:r>
            <a:r>
              <a:rPr lang="en-GB" sz="700" b="1" baseline="30000" dirty="0"/>
              <a:t>1,2,3</a:t>
            </a:r>
            <a:r>
              <a:rPr lang="en-GB" sz="700" b="1" dirty="0"/>
              <a:t>, Baldwin DS</a:t>
            </a:r>
            <a:r>
              <a:rPr lang="en-GB" sz="700" b="1" baseline="30000" dirty="0"/>
              <a:t>4</a:t>
            </a:r>
            <a:r>
              <a:rPr lang="en-GB" sz="700" b="1" dirty="0"/>
              <a:t>, Drummond LM</a:t>
            </a:r>
            <a:r>
              <a:rPr lang="en-GB" sz="700" b="1" baseline="30000" dirty="0"/>
              <a:t>5</a:t>
            </a:r>
            <a:r>
              <a:rPr lang="en-GB" sz="700" b="1" dirty="0"/>
              <a:t>, Wyatt S</a:t>
            </a:r>
            <a:r>
              <a:rPr lang="en-GB" sz="700" b="1" baseline="30000" dirty="0"/>
              <a:t>2</a:t>
            </a:r>
            <a:r>
              <a:rPr lang="en-GB" sz="700" b="1" dirty="0"/>
              <a:t>, Hanson J</a:t>
            </a:r>
            <a:r>
              <a:rPr lang="en-GB" sz="700" b="1" baseline="30000" dirty="0"/>
              <a:t>1</a:t>
            </a:r>
            <a:r>
              <a:rPr lang="en-GB" sz="700" b="1" dirty="0"/>
              <a:t>, </a:t>
            </a:r>
            <a:r>
              <a:rPr lang="en-GB" sz="700" b="1" dirty="0" err="1"/>
              <a:t>Gopi</a:t>
            </a:r>
            <a:r>
              <a:rPr lang="en-GB" sz="700" b="1" dirty="0"/>
              <a:t> S</a:t>
            </a:r>
            <a:r>
              <a:rPr lang="en-GB" sz="700" b="1" baseline="30000" dirty="0"/>
              <a:t>1</a:t>
            </a:r>
            <a:r>
              <a:rPr lang="en-GB" sz="700" b="1" dirty="0"/>
              <a:t>, Kaur S</a:t>
            </a:r>
            <a:r>
              <a:rPr lang="en-GB" sz="700" b="1" baseline="30000" dirty="0"/>
              <a:t>1</a:t>
            </a:r>
            <a:r>
              <a:rPr lang="en-GB" sz="700" b="1" dirty="0"/>
              <a:t>, Reid J</a:t>
            </a:r>
            <a:r>
              <a:rPr lang="en-GB" sz="700" b="1" baseline="30000" dirty="0"/>
              <a:t>1,2</a:t>
            </a:r>
            <a:r>
              <a:rPr lang="en-GB" sz="700" b="1" dirty="0"/>
              <a:t>, </a:t>
            </a:r>
            <a:r>
              <a:rPr lang="en-GB" sz="700" b="1" dirty="0" err="1"/>
              <a:t>Marwah</a:t>
            </a:r>
            <a:r>
              <a:rPr lang="en-GB" sz="700" b="1" dirty="0"/>
              <a:t> V</a:t>
            </a:r>
            <a:r>
              <a:rPr lang="en-GB" sz="700" b="1" baseline="30000" dirty="0"/>
              <a:t>1</a:t>
            </a:r>
            <a:r>
              <a:rPr lang="en-GB" sz="700" b="1" dirty="0"/>
              <a:t>, </a:t>
            </a:r>
            <a:r>
              <a:rPr lang="en-GB" sz="700" b="1" dirty="0" err="1"/>
              <a:t>Sachdev</a:t>
            </a:r>
            <a:r>
              <a:rPr lang="en-GB" sz="700" b="1" dirty="0"/>
              <a:t> R</a:t>
            </a:r>
            <a:r>
              <a:rPr lang="en-GB" sz="700" b="1" baseline="30000" dirty="0"/>
              <a:t>1</a:t>
            </a:r>
            <a:r>
              <a:rPr lang="en-GB" sz="700" b="1" dirty="0"/>
              <a:t>, </a:t>
            </a:r>
            <a:r>
              <a:rPr lang="en-GB" sz="700" b="1" dirty="0" err="1"/>
              <a:t>Pampaloni</a:t>
            </a:r>
            <a:r>
              <a:rPr lang="en-GB" sz="700" b="1" dirty="0"/>
              <a:t> I</a:t>
            </a:r>
            <a:r>
              <a:rPr lang="en-GB" sz="700" b="1" baseline="30000" dirty="0"/>
              <a:t>5</a:t>
            </a:r>
            <a:r>
              <a:rPr lang="en-GB" sz="700" b="1" dirty="0"/>
              <a:t>, </a:t>
            </a:r>
            <a:r>
              <a:rPr lang="en-GB" sz="700" b="1" dirty="0" err="1"/>
              <a:t>Shahper</a:t>
            </a:r>
            <a:r>
              <a:rPr lang="en-GB" sz="700" b="1" dirty="0"/>
              <a:t> S</a:t>
            </a:r>
            <a:r>
              <a:rPr lang="en-GB" sz="700" b="1" baseline="30000" dirty="0"/>
              <a:t>1</a:t>
            </a:r>
            <a:r>
              <a:rPr lang="en-GB" sz="700" b="1" dirty="0"/>
              <a:t>, </a:t>
            </a:r>
            <a:r>
              <a:rPr lang="en-GB" sz="700" b="1" dirty="0" err="1"/>
              <a:t>Varlakova</a:t>
            </a:r>
            <a:r>
              <a:rPr lang="en-GB" sz="700" b="1" dirty="0"/>
              <a:t> Y</a:t>
            </a:r>
            <a:r>
              <a:rPr lang="en-GB" sz="700" b="1" baseline="30000" dirty="0"/>
              <a:t>1</a:t>
            </a:r>
            <a:r>
              <a:rPr lang="en-GB" sz="700" b="1" dirty="0"/>
              <a:t>, </a:t>
            </a:r>
            <a:r>
              <a:rPr lang="en-GB" sz="700" b="1" dirty="0" err="1"/>
              <a:t>Mpavaenda</a:t>
            </a:r>
            <a:r>
              <a:rPr lang="en-GB" sz="700" b="1" dirty="0"/>
              <a:t> D</a:t>
            </a:r>
            <a:r>
              <a:rPr lang="en-GB" sz="700" b="1" baseline="30000" dirty="0"/>
              <a:t>1</a:t>
            </a:r>
            <a:r>
              <a:rPr lang="en-GB" sz="700" b="1" dirty="0"/>
              <a:t>, Manson C, O’Leary C, Irvine K</a:t>
            </a:r>
            <a:r>
              <a:rPr lang="en-GB" sz="700" b="1" baseline="30000" dirty="0"/>
              <a:t>1</a:t>
            </a:r>
            <a:r>
              <a:rPr lang="en-GB" sz="700" b="1" dirty="0"/>
              <a:t>, </a:t>
            </a:r>
            <a:r>
              <a:rPr lang="en-GB" sz="700" b="1" dirty="0" err="1"/>
              <a:t>Monji</a:t>
            </a:r>
            <a:r>
              <a:rPr lang="en-GB" sz="700" b="1" dirty="0"/>
              <a:t>-Patel D</a:t>
            </a:r>
            <a:r>
              <a:rPr lang="en-GB" sz="700" b="1" baseline="30000" dirty="0"/>
              <a:t>1</a:t>
            </a:r>
            <a:r>
              <a:rPr lang="en-GB" sz="700" b="1" dirty="0"/>
              <a:t>, </a:t>
            </a:r>
            <a:r>
              <a:rPr lang="en-GB" sz="700" b="1" dirty="0" err="1"/>
              <a:t>Shodunke</a:t>
            </a:r>
            <a:r>
              <a:rPr lang="en-GB" sz="700" b="1" dirty="0"/>
              <a:t> A</a:t>
            </a:r>
            <a:r>
              <a:rPr lang="en-GB" sz="700" b="1" baseline="30000" dirty="0"/>
              <a:t>1</a:t>
            </a:r>
            <a:r>
              <a:rPr lang="en-GB" sz="700" b="1" dirty="0"/>
              <a:t>, Dyer T</a:t>
            </a:r>
            <a:r>
              <a:rPr lang="en-GB" sz="700" b="1" baseline="30000" dirty="0"/>
              <a:t>6</a:t>
            </a:r>
            <a:r>
              <a:rPr lang="en-GB" sz="700" b="1" dirty="0"/>
              <a:t>, Barton G</a:t>
            </a:r>
            <a:r>
              <a:rPr lang="en-GB" sz="700" b="1" baseline="30000" dirty="0"/>
              <a:t>6</a:t>
            </a:r>
            <a:r>
              <a:rPr lang="en-GB" sz="700" b="1" dirty="0"/>
              <a:t>, </a:t>
            </a:r>
            <a:r>
              <a:rPr lang="en-GB" sz="700" b="1" dirty="0" err="1"/>
              <a:t>Wellsted</a:t>
            </a:r>
            <a:r>
              <a:rPr lang="en-GB" sz="700" b="1" dirty="0"/>
              <a:t> D</a:t>
            </a:r>
            <a:r>
              <a:rPr lang="en-GB" sz="700" b="1" baseline="30000" dirty="0"/>
              <a:t>2</a:t>
            </a:r>
            <a:endParaRPr lang="en-GB" sz="700" b="1" dirty="0"/>
          </a:p>
        </p:txBody>
      </p:sp>
      <p:sp>
        <p:nvSpPr>
          <p:cNvPr id="3" name="TextBox 2"/>
          <p:cNvSpPr txBox="1"/>
          <p:nvPr/>
        </p:nvSpPr>
        <p:spPr>
          <a:xfrm>
            <a:off x="211641" y="1682574"/>
            <a:ext cx="3217360" cy="5586145"/>
          </a:xfrm>
          <a:prstGeom prst="rect">
            <a:avLst/>
          </a:prstGeom>
          <a:noFill/>
        </p:spPr>
        <p:txBody>
          <a:bodyPr wrap="square" rtlCol="0">
            <a:spAutoFit/>
          </a:bodyPr>
          <a:lstStyle/>
          <a:p>
            <a:r>
              <a:rPr lang="en-GB" sz="1000" b="1" dirty="0"/>
              <a:t>Background</a:t>
            </a:r>
          </a:p>
          <a:p>
            <a:pPr marL="171450" indent="-171450" algn="just">
              <a:buFont typeface="Arial" panose="020B0604020202020204" pitchFamily="34" charset="0"/>
              <a:buChar char="•"/>
            </a:pPr>
            <a:r>
              <a:rPr lang="en-GB" sz="700" dirty="0"/>
              <a:t>OCD is a common, costly, disabling illness. </a:t>
            </a:r>
          </a:p>
          <a:p>
            <a:pPr marL="171450" indent="-171450" algn="just">
              <a:buFont typeface="Arial" panose="020B0604020202020204" pitchFamily="34" charset="0"/>
              <a:buChar char="•"/>
            </a:pPr>
            <a:r>
              <a:rPr lang="en-GB" sz="700" dirty="0"/>
              <a:t>Combining pharmacotherapy with CBT is considered to be superior to either treatment alone, but few controlled studies have addressed this question. </a:t>
            </a:r>
          </a:p>
          <a:p>
            <a:pPr marL="171450" indent="-171450" algn="just">
              <a:buFont typeface="Arial" panose="020B0604020202020204" pitchFamily="34" charset="0"/>
              <a:buChar char="•"/>
            </a:pPr>
            <a:r>
              <a:rPr lang="en-GB" sz="700" dirty="0"/>
              <a:t>The UK NICE guidelines (</a:t>
            </a:r>
            <a:r>
              <a:rPr lang="en-GB" sz="700" dirty="0">
                <a:hlinkClick r:id="rId2"/>
              </a:rPr>
              <a:t>www.NICE.org.uk</a:t>
            </a:r>
            <a:r>
              <a:rPr lang="en-GB" sz="700" dirty="0"/>
              <a:t>; 2006) recommend monotherapy with either CBT (including Exposure Response Prevention (ERP)) or SSRI as standard first-line treatments, with combined therapy (CBT+SSRI) reserved for more severe or enduring illness. </a:t>
            </a:r>
          </a:p>
          <a:p>
            <a:pPr marL="171450" indent="-171450" algn="just">
              <a:buFont typeface="Arial" panose="020B0604020202020204" pitchFamily="34" charset="0"/>
              <a:buChar char="•"/>
            </a:pPr>
            <a:r>
              <a:rPr lang="en-GB" sz="700" dirty="0"/>
              <a:t>This staging is largely based on clinical consensus (level IV evidence). </a:t>
            </a:r>
          </a:p>
          <a:p>
            <a:pPr marL="171450" indent="-171450" algn="just">
              <a:buFont typeface="Arial" panose="020B0604020202020204" pitchFamily="34" charset="0"/>
              <a:buChar char="•"/>
            </a:pPr>
            <a:r>
              <a:rPr lang="en-GB" sz="700" dirty="0"/>
              <a:t>There is uncertainty relating to the quality of life (QOL) gain and cost effectiveness associated with the different treatment options.</a:t>
            </a:r>
          </a:p>
          <a:p>
            <a:pPr algn="just"/>
            <a:endParaRPr lang="en-GB" sz="800" dirty="0"/>
          </a:p>
          <a:p>
            <a:pPr algn="just"/>
            <a:r>
              <a:rPr lang="en-GB" sz="1000" b="1" dirty="0"/>
              <a:t>Aims</a:t>
            </a:r>
            <a:r>
              <a:rPr lang="en-GB" sz="1000" dirty="0"/>
              <a:t> </a:t>
            </a:r>
            <a:r>
              <a:rPr lang="en-GB" sz="1000" b="1" dirty="0"/>
              <a:t>and Objectives</a:t>
            </a:r>
            <a:endParaRPr lang="en-GB" sz="1000" dirty="0"/>
          </a:p>
          <a:p>
            <a:pPr marL="171450" indent="-171450" algn="just">
              <a:buFont typeface="Arial" panose="020B0604020202020204" pitchFamily="34" charset="0"/>
              <a:buChar char="•"/>
            </a:pPr>
            <a:r>
              <a:rPr lang="en-GB" sz="700" dirty="0"/>
              <a:t>To inform the design of a definitive trial determining the clinical and cost effectiveness of combining CBT with SSRI versus either treatment given alone.</a:t>
            </a:r>
          </a:p>
          <a:p>
            <a:pPr marL="171450" indent="-171450" algn="just">
              <a:buFont typeface="Arial" panose="020B0604020202020204" pitchFamily="34" charset="0"/>
              <a:buChar char="•"/>
            </a:pPr>
            <a:r>
              <a:rPr lang="en-GB" sz="700" dirty="0"/>
              <a:t>To evaluate the feasibility of recruitment, acceptability and tolerability of the procedures, primary and secondary endpoints and outcomes, safety, resource use and QOL changes.</a:t>
            </a:r>
          </a:p>
          <a:p>
            <a:pPr marL="171450" indent="-171450" algn="just">
              <a:buFont typeface="Arial" panose="020B0604020202020204" pitchFamily="34" charset="0"/>
              <a:buChar char="•"/>
            </a:pPr>
            <a:r>
              <a:rPr lang="en-GB" sz="700" dirty="0"/>
              <a:t>To improve service delivery for people with OCD.</a:t>
            </a:r>
          </a:p>
          <a:p>
            <a:pPr algn="just"/>
            <a:endParaRPr lang="en-GB" sz="800" dirty="0"/>
          </a:p>
          <a:p>
            <a:pPr algn="just"/>
            <a:r>
              <a:rPr lang="en-GB" sz="1000" b="1" dirty="0"/>
              <a:t>Method</a:t>
            </a:r>
          </a:p>
          <a:p>
            <a:pPr marL="171450" indent="-171450" algn="just">
              <a:buFont typeface="Arial" panose="020B0604020202020204" pitchFamily="34" charset="0"/>
              <a:buChar char="•"/>
            </a:pPr>
            <a:r>
              <a:rPr lang="en-GB" sz="700" dirty="0"/>
              <a:t>Multi-centre, partially-blinded, randomised controlled trial. </a:t>
            </a:r>
          </a:p>
          <a:p>
            <a:pPr marL="171450" indent="-171450" algn="just">
              <a:buFont typeface="Arial" panose="020B0604020202020204" pitchFamily="34" charset="0"/>
              <a:buChar char="•"/>
            </a:pPr>
            <a:r>
              <a:rPr lang="en-GB" sz="700" dirty="0"/>
              <a:t>Community-based adults with OCD were randomised to one of the following:</a:t>
            </a:r>
          </a:p>
          <a:p>
            <a:pPr marL="628650" lvl="1" indent="-171450" algn="just">
              <a:buFont typeface="Arial" panose="020B0604020202020204" pitchFamily="34" charset="0"/>
              <a:buChar char="•"/>
            </a:pPr>
            <a:r>
              <a:rPr lang="en-GB" sz="700" dirty="0"/>
              <a:t>Sertraline (50-200mg) delivered over 52 weeks.</a:t>
            </a:r>
          </a:p>
          <a:p>
            <a:pPr marL="628650" lvl="1" indent="-171450" algn="just">
              <a:buFont typeface="Arial" panose="020B0604020202020204" pitchFamily="34" charset="0"/>
              <a:buChar char="•"/>
            </a:pPr>
            <a:r>
              <a:rPr lang="en-GB" sz="700" dirty="0"/>
              <a:t>CBT with ERP (16 hrs face to face) delivered over 8 weeks, with 1 hour follow up sessions  at weeks 16, 24, 32 and 52.</a:t>
            </a:r>
          </a:p>
          <a:p>
            <a:pPr marL="628650" lvl="1" indent="-171450" algn="just">
              <a:buFont typeface="Arial" panose="020B0604020202020204" pitchFamily="34" charset="0"/>
              <a:buChar char="•"/>
            </a:pPr>
            <a:r>
              <a:rPr lang="en-GB" sz="700" dirty="0"/>
              <a:t>Sertraline (50-200mg) delivered over 52 weeks </a:t>
            </a:r>
            <a:r>
              <a:rPr lang="en-GB" sz="700" i="1" dirty="0"/>
              <a:t>plus</a:t>
            </a:r>
            <a:r>
              <a:rPr lang="en-GB" sz="700" dirty="0"/>
              <a:t> CBT with ERP (16 hrs over 8 weeks) with follow up at weeks 16, 24, 32 and 52. </a:t>
            </a:r>
          </a:p>
          <a:p>
            <a:pPr marL="171450" indent="-171450" algn="just">
              <a:buFont typeface="Arial" panose="020B0604020202020204" pitchFamily="34" charset="0"/>
              <a:buChar char="•"/>
            </a:pPr>
            <a:r>
              <a:rPr lang="en-GB" sz="700" dirty="0"/>
              <a:t>Staff blinded to treatment allocation assessed participants at baseline and week 2,4,8,16, 32, 52 on the following measures:</a:t>
            </a:r>
          </a:p>
          <a:p>
            <a:pPr algn="just"/>
            <a:r>
              <a:rPr lang="en-GB" sz="700" b="1" dirty="0"/>
              <a:t>a. Primary outcome: </a:t>
            </a:r>
            <a:r>
              <a:rPr lang="en-GB" sz="700" dirty="0"/>
              <a:t>Y-BOCS (Goodman et al , 1989)</a:t>
            </a:r>
          </a:p>
          <a:p>
            <a:pPr algn="just"/>
            <a:r>
              <a:rPr lang="en-GB" sz="700" b="1" dirty="0"/>
              <a:t>b. Secondary outcomes: </a:t>
            </a:r>
          </a:p>
          <a:p>
            <a:pPr marL="171450" indent="-171450" algn="just">
              <a:buFont typeface="Arial" panose="020B0604020202020204" pitchFamily="34" charset="0"/>
              <a:buChar char="•"/>
            </a:pPr>
            <a:r>
              <a:rPr lang="en-GB" sz="700" dirty="0"/>
              <a:t>CGI Severity Scale and CGI Improvement scale (Guy et al, 1976)</a:t>
            </a:r>
          </a:p>
          <a:p>
            <a:pPr marL="171450" indent="-171450" algn="just">
              <a:buFont typeface="Arial" panose="020B0604020202020204" pitchFamily="34" charset="0"/>
              <a:buChar char="•"/>
            </a:pPr>
            <a:r>
              <a:rPr lang="en-GB" sz="700" dirty="0"/>
              <a:t>Sheehan Disability Scale (SDS) (Sheehan et al 1996) </a:t>
            </a:r>
          </a:p>
          <a:p>
            <a:pPr marL="171450" indent="-171450" algn="just">
              <a:buFont typeface="Arial" panose="020B0604020202020204" pitchFamily="34" charset="0"/>
              <a:buChar char="•"/>
            </a:pPr>
            <a:r>
              <a:rPr lang="en-GB" sz="700" dirty="0"/>
              <a:t>Montgomery </a:t>
            </a:r>
            <a:r>
              <a:rPr lang="en-GB" sz="700" dirty="0" err="1"/>
              <a:t>Asberg</a:t>
            </a:r>
            <a:r>
              <a:rPr lang="en-GB" sz="700" dirty="0"/>
              <a:t> Depression Rating Scale (MADRS) (Montgomery and </a:t>
            </a:r>
            <a:r>
              <a:rPr lang="en-GB" sz="700" dirty="0" err="1"/>
              <a:t>Asberg</a:t>
            </a:r>
            <a:r>
              <a:rPr lang="en-GB" sz="700" dirty="0"/>
              <a:t> 1979), </a:t>
            </a:r>
          </a:p>
          <a:p>
            <a:pPr marL="171450" indent="-171450" algn="just">
              <a:buFont typeface="Arial" panose="020B0604020202020204" pitchFamily="34" charset="0"/>
              <a:buChar char="•"/>
            </a:pPr>
            <a:r>
              <a:rPr lang="en-GB" sz="700" dirty="0"/>
              <a:t>CANTAB - Stop-signal reaction time, ID-ED, affective go-no go; Cambridge gamble task  (www.cambridgecognition.com).</a:t>
            </a:r>
          </a:p>
          <a:p>
            <a:pPr marL="171450" indent="-171450" algn="just">
              <a:buFont typeface="Arial" panose="020B0604020202020204" pitchFamily="34" charset="0"/>
              <a:buChar char="•"/>
            </a:pPr>
            <a:r>
              <a:rPr lang="en-GB" sz="700" dirty="0"/>
              <a:t>AQ (Baron Cohen et al 2006)</a:t>
            </a:r>
          </a:p>
          <a:p>
            <a:pPr algn="just"/>
            <a:r>
              <a:rPr lang="en-GB" sz="700" b="1" dirty="0"/>
              <a:t>c. Safety</a:t>
            </a:r>
            <a:r>
              <a:rPr lang="en-GB" sz="700" dirty="0"/>
              <a:t>: Treatment-related adverse events across the treatment arms.</a:t>
            </a:r>
          </a:p>
          <a:p>
            <a:pPr algn="just"/>
            <a:r>
              <a:rPr lang="en-GB" sz="700" b="1" dirty="0"/>
              <a:t>d. Health economic assessment: </a:t>
            </a:r>
            <a:r>
              <a:rPr lang="en-GB" sz="700" dirty="0"/>
              <a:t>Standardised measures of resource use, EQ-5D-3L.</a:t>
            </a:r>
          </a:p>
          <a:p>
            <a:pPr algn="ctr"/>
            <a:r>
              <a:rPr lang="en-GB" sz="1000" b="1" dirty="0">
                <a:latin typeface="Candara" panose="020E0502030303020204" pitchFamily="34" charset="0"/>
              </a:rPr>
              <a:t>Figure 1: Flow Chart</a:t>
            </a:r>
          </a:p>
          <a:p>
            <a:pPr marL="171450" indent="-171450" algn="just">
              <a:buFont typeface="Arial" panose="020B0604020202020204" pitchFamily="34" charset="0"/>
              <a:buChar char="•"/>
            </a:pPr>
            <a:endParaRPr lang="en-GB" sz="800" dirty="0">
              <a:latin typeface="Candara" panose="020E0502030303020204" pitchFamily="34" charset="0"/>
            </a:endParaRPr>
          </a:p>
          <a:p>
            <a:pPr algn="just"/>
            <a:endParaRPr lang="en-GB" sz="800" dirty="0">
              <a:latin typeface="Candara" panose="020E0502030303020204" pitchFamily="34" charset="0"/>
            </a:endParaRPr>
          </a:p>
          <a:p>
            <a:pPr algn="just"/>
            <a:endParaRPr lang="en-GB" sz="800" dirty="0">
              <a:latin typeface="Candara" panose="020E0502030303020204" pitchFamily="34" charset="0"/>
            </a:endParaRPr>
          </a:p>
          <a:p>
            <a:pPr algn="just"/>
            <a:endParaRPr lang="en-GB" sz="800" dirty="0"/>
          </a:p>
          <a:p>
            <a:pPr algn="just"/>
            <a:endParaRPr lang="en-GB" sz="900" dirty="0"/>
          </a:p>
        </p:txBody>
      </p:sp>
      <p:sp>
        <p:nvSpPr>
          <p:cNvPr id="6" name="TextBox 5"/>
          <p:cNvSpPr txBox="1"/>
          <p:nvPr/>
        </p:nvSpPr>
        <p:spPr>
          <a:xfrm>
            <a:off x="3429001" y="1682574"/>
            <a:ext cx="3228292" cy="2215991"/>
          </a:xfrm>
          <a:prstGeom prst="rect">
            <a:avLst/>
          </a:prstGeom>
          <a:noFill/>
        </p:spPr>
        <p:txBody>
          <a:bodyPr wrap="square" rtlCol="0">
            <a:spAutoFit/>
          </a:bodyPr>
          <a:lstStyle/>
          <a:p>
            <a:r>
              <a:rPr lang="en-GB" sz="1000" b="1" dirty="0"/>
              <a:t>Results </a:t>
            </a:r>
          </a:p>
          <a:p>
            <a:pPr marL="171450" indent="-171450" algn="just">
              <a:buFont typeface="Arial" panose="020B0604020202020204" pitchFamily="34" charset="0"/>
              <a:buChar char="•"/>
            </a:pPr>
            <a:r>
              <a:rPr lang="en-GB" sz="700" dirty="0"/>
              <a:t>At baseline, the mean total Y-BOCS across all groups was 26.7 (SD =5.9)</a:t>
            </a:r>
          </a:p>
          <a:p>
            <a:pPr marL="171450" indent="-171450" algn="just">
              <a:buFont typeface="Arial" panose="020B0604020202020204" pitchFamily="34" charset="0"/>
              <a:buChar char="•"/>
            </a:pPr>
            <a:r>
              <a:rPr lang="en-GB" sz="700" dirty="0"/>
              <a:t>29 patients completed 16 weeks of treatment, with similar numbers in each treatment arm and adequate adherence to allocated treatments (</a:t>
            </a:r>
            <a:r>
              <a:rPr lang="en-GB" sz="700" b="1" dirty="0"/>
              <a:t>see fig 2</a:t>
            </a:r>
            <a:r>
              <a:rPr lang="en-GB" sz="700" dirty="0"/>
              <a:t>). </a:t>
            </a:r>
          </a:p>
          <a:p>
            <a:pPr marL="171450" indent="-171450" algn="just">
              <a:buFont typeface="Arial" panose="020B0604020202020204" pitchFamily="34" charset="0"/>
              <a:buChar char="•"/>
            </a:pPr>
            <a:r>
              <a:rPr lang="en-GB" sz="700" dirty="0"/>
              <a:t>At week 16, for participants remaining in the study in all groups, the mean total YBOCS =18.4 (8.9).</a:t>
            </a:r>
          </a:p>
          <a:p>
            <a:pPr marL="171450" indent="-171450" algn="just">
              <a:buFont typeface="Arial" panose="020B0604020202020204" pitchFamily="34" charset="0"/>
              <a:buChar char="•"/>
            </a:pPr>
            <a:r>
              <a:rPr lang="en-GB" sz="700" dirty="0"/>
              <a:t>At week 16, combination treatment (n=13) was associated with the largest improvement, sertraline (n=7) the next largest and CBT (n=9) the smallest. </a:t>
            </a:r>
          </a:p>
          <a:p>
            <a:pPr marL="171450" indent="-171450" algn="just">
              <a:buFont typeface="Arial" panose="020B0604020202020204" pitchFamily="34" charset="0"/>
              <a:buChar char="•"/>
            </a:pPr>
            <a:r>
              <a:rPr lang="en-GB" sz="700" dirty="0"/>
              <a:t>At week 16, there was a large effect size (Cohen’s d) comparing the changes in Y-BOCS favouring combination versus CBT (.39) and sertraline versus CBT (.27). </a:t>
            </a:r>
          </a:p>
          <a:p>
            <a:pPr marL="171450" indent="-171450" algn="just">
              <a:buFont typeface="Arial" panose="020B0604020202020204" pitchFamily="34" charset="0"/>
              <a:buChar char="•"/>
            </a:pPr>
            <a:r>
              <a:rPr lang="en-GB" sz="700" dirty="0"/>
              <a:t>Symptomatic improvement continued to 52 weeks, but participant discontinuation made further reliable comparisons impossible. </a:t>
            </a:r>
          </a:p>
          <a:p>
            <a:pPr marL="171450" indent="-171450" algn="just">
              <a:buFont typeface="Arial" panose="020B0604020202020204" pitchFamily="34" charset="0"/>
              <a:buChar char="•"/>
            </a:pPr>
            <a:r>
              <a:rPr lang="en-GB" sz="700" dirty="0"/>
              <a:t>Compared to sertraline, the mean one-year costs were £1328.57 (95% CI £555.39 - £2101.76) higher for the CBT group, and £2175.70 (95% CI £1385.13- £2966.26) higher for the combined group. </a:t>
            </a:r>
          </a:p>
          <a:p>
            <a:pPr marL="171450" indent="-171450" algn="just">
              <a:buFont typeface="Arial" panose="020B0604020202020204" pitchFamily="34" charset="0"/>
              <a:buChar char="•"/>
            </a:pPr>
            <a:r>
              <a:rPr lang="en-GB" sz="700" dirty="0"/>
              <a:t>The mean QALY was 0.1823 (95% CI 0.0447 – 0.3199) greater for sertraline compared with CBT, and 0.1135 (95% CI 0.0290 - 0.2560) greater for sertraline compared with combined treatment.</a:t>
            </a:r>
          </a:p>
          <a:p>
            <a:pPr algn="ctr"/>
            <a:endParaRPr lang="en-GB" sz="900" b="1" u="sng" dirty="0"/>
          </a:p>
        </p:txBody>
      </p:sp>
      <p:graphicFrame>
        <p:nvGraphicFramePr>
          <p:cNvPr id="9" name="Table 8"/>
          <p:cNvGraphicFramePr>
            <a:graphicFrameLocks noGrp="1"/>
          </p:cNvGraphicFramePr>
          <p:nvPr>
            <p:extLst>
              <p:ext uri="{D42A27DB-BD31-4B8C-83A1-F6EECF244321}">
                <p14:modId xmlns:p14="http://schemas.microsoft.com/office/powerpoint/2010/main" val="4179642924"/>
              </p:ext>
            </p:extLst>
          </p:nvPr>
        </p:nvGraphicFramePr>
        <p:xfrm>
          <a:off x="3522863" y="3927713"/>
          <a:ext cx="3150348" cy="2301240"/>
        </p:xfrm>
        <a:graphic>
          <a:graphicData uri="http://schemas.openxmlformats.org/drawingml/2006/table">
            <a:tbl>
              <a:tblPr firstRow="1" firstCol="1" bandRow="1">
                <a:tableStyleId>{5C22544A-7EE6-4342-B048-85BDC9FD1C3A}</a:tableStyleId>
              </a:tblPr>
              <a:tblGrid>
                <a:gridCol w="461828">
                  <a:extLst>
                    <a:ext uri="{9D8B030D-6E8A-4147-A177-3AD203B41FA5}">
                      <a16:colId xmlns:a16="http://schemas.microsoft.com/office/drawing/2014/main" val="20000"/>
                    </a:ext>
                  </a:extLst>
                </a:gridCol>
                <a:gridCol w="352423">
                  <a:extLst>
                    <a:ext uri="{9D8B030D-6E8A-4147-A177-3AD203B41FA5}">
                      <a16:colId xmlns:a16="http://schemas.microsoft.com/office/drawing/2014/main" val="20001"/>
                    </a:ext>
                  </a:extLst>
                </a:gridCol>
                <a:gridCol w="371070">
                  <a:extLst>
                    <a:ext uri="{9D8B030D-6E8A-4147-A177-3AD203B41FA5}">
                      <a16:colId xmlns:a16="http://schemas.microsoft.com/office/drawing/2014/main" val="20002"/>
                    </a:ext>
                  </a:extLst>
                </a:gridCol>
                <a:gridCol w="363893">
                  <a:extLst>
                    <a:ext uri="{9D8B030D-6E8A-4147-A177-3AD203B41FA5}">
                      <a16:colId xmlns:a16="http://schemas.microsoft.com/office/drawing/2014/main" val="20003"/>
                    </a:ext>
                  </a:extLst>
                </a:gridCol>
                <a:gridCol w="436674">
                  <a:extLst>
                    <a:ext uri="{9D8B030D-6E8A-4147-A177-3AD203B41FA5}">
                      <a16:colId xmlns:a16="http://schemas.microsoft.com/office/drawing/2014/main" val="20004"/>
                    </a:ext>
                  </a:extLst>
                </a:gridCol>
                <a:gridCol w="363893">
                  <a:extLst>
                    <a:ext uri="{9D8B030D-6E8A-4147-A177-3AD203B41FA5}">
                      <a16:colId xmlns:a16="http://schemas.microsoft.com/office/drawing/2014/main" val="20005"/>
                    </a:ext>
                  </a:extLst>
                </a:gridCol>
                <a:gridCol w="436674">
                  <a:extLst>
                    <a:ext uri="{9D8B030D-6E8A-4147-A177-3AD203B41FA5}">
                      <a16:colId xmlns:a16="http://schemas.microsoft.com/office/drawing/2014/main" val="20006"/>
                    </a:ext>
                  </a:extLst>
                </a:gridCol>
                <a:gridCol w="363893">
                  <a:extLst>
                    <a:ext uri="{9D8B030D-6E8A-4147-A177-3AD203B41FA5}">
                      <a16:colId xmlns:a16="http://schemas.microsoft.com/office/drawing/2014/main" val="20007"/>
                    </a:ext>
                  </a:extLst>
                </a:gridCol>
              </a:tblGrid>
              <a:tr h="95398">
                <a:tc>
                  <a:txBody>
                    <a:bodyPr/>
                    <a:lstStyle/>
                    <a:p>
                      <a:pPr algn="just">
                        <a:spcAft>
                          <a:spcPts val="0"/>
                        </a:spcAft>
                      </a:pPr>
                      <a:r>
                        <a:rPr lang="en-GB" sz="700" dirty="0">
                          <a:effectLst/>
                        </a:rPr>
                        <a:t> </a:t>
                      </a:r>
                      <a:endParaRPr lang="en-GB" sz="700" dirty="0">
                        <a:effectLst/>
                        <a:latin typeface="Arial"/>
                        <a:ea typeface="Times New Roman"/>
                        <a:cs typeface="Times New Roman"/>
                      </a:endParaRPr>
                    </a:p>
                  </a:txBody>
                  <a:tcPr marL="36195" marR="36195" marT="0" marB="0"/>
                </a:tc>
                <a:tc>
                  <a:txBody>
                    <a:bodyPr/>
                    <a:lstStyle/>
                    <a:p>
                      <a:pPr algn="ctr">
                        <a:spcAft>
                          <a:spcPts val="0"/>
                        </a:spcAft>
                      </a:pPr>
                      <a:r>
                        <a:rPr lang="en-GB" sz="600">
                          <a:effectLst/>
                        </a:rPr>
                        <a:t> </a:t>
                      </a:r>
                      <a:endParaRPr lang="en-GB" sz="600">
                        <a:effectLst/>
                        <a:latin typeface="Arial"/>
                        <a:ea typeface="Times New Roman"/>
                        <a:cs typeface="Times New Roman"/>
                      </a:endParaRPr>
                    </a:p>
                  </a:txBody>
                  <a:tcPr marL="36195" marR="36195" marT="0" marB="0"/>
                </a:tc>
                <a:tc>
                  <a:txBody>
                    <a:bodyPr/>
                    <a:lstStyle/>
                    <a:p>
                      <a:pPr algn="ctr">
                        <a:spcAft>
                          <a:spcPts val="0"/>
                        </a:spcAft>
                      </a:pPr>
                      <a:r>
                        <a:rPr lang="en-GB" sz="600">
                          <a:effectLst/>
                        </a:rPr>
                        <a:t> </a:t>
                      </a:r>
                      <a:endParaRPr lang="en-GB" sz="600">
                        <a:effectLst/>
                        <a:latin typeface="Arial"/>
                        <a:ea typeface="Times New Roman"/>
                        <a:cs typeface="Times New Roman"/>
                      </a:endParaRPr>
                    </a:p>
                  </a:txBody>
                  <a:tcPr marL="36195" marR="36195" marT="0" marB="0"/>
                </a:tc>
                <a:tc>
                  <a:txBody>
                    <a:bodyPr/>
                    <a:lstStyle/>
                    <a:p>
                      <a:pPr algn="ctr">
                        <a:spcAft>
                          <a:spcPts val="0"/>
                        </a:spcAft>
                      </a:pPr>
                      <a:r>
                        <a:rPr lang="en-GB" sz="600" dirty="0">
                          <a:effectLst/>
                        </a:rPr>
                        <a:t> </a:t>
                      </a:r>
                      <a:endParaRPr lang="en-GB" sz="600" dirty="0">
                        <a:effectLst/>
                        <a:latin typeface="Arial"/>
                        <a:ea typeface="Times New Roman"/>
                        <a:cs typeface="Times New Roman"/>
                      </a:endParaRPr>
                    </a:p>
                  </a:txBody>
                  <a:tcPr marL="36195" marR="36195" marT="0" marB="0"/>
                </a:tc>
                <a:tc>
                  <a:txBody>
                    <a:bodyPr/>
                    <a:lstStyle/>
                    <a:p>
                      <a:pPr algn="ctr">
                        <a:spcAft>
                          <a:spcPts val="0"/>
                        </a:spcAft>
                      </a:pPr>
                      <a:r>
                        <a:rPr lang="en-GB" sz="600" dirty="0">
                          <a:effectLst/>
                        </a:rPr>
                        <a:t> </a:t>
                      </a:r>
                      <a:endParaRPr lang="en-GB" sz="600" dirty="0">
                        <a:effectLst/>
                        <a:latin typeface="Arial"/>
                        <a:ea typeface="Times New Roman"/>
                        <a:cs typeface="Times New Roman"/>
                      </a:endParaRPr>
                    </a:p>
                  </a:txBody>
                  <a:tcPr marL="36195" marR="36195" marT="0" marB="0"/>
                </a:tc>
                <a:tc gridSpan="3">
                  <a:txBody>
                    <a:bodyPr/>
                    <a:lstStyle/>
                    <a:p>
                      <a:pPr algn="ctr">
                        <a:spcAft>
                          <a:spcPts val="0"/>
                        </a:spcAft>
                      </a:pPr>
                      <a:r>
                        <a:rPr lang="en-GB" sz="700" b="1" dirty="0">
                          <a:effectLst/>
                        </a:rPr>
                        <a:t>Effect Size (d’)</a:t>
                      </a:r>
                      <a:endParaRPr lang="en-GB" sz="700" b="1" dirty="0">
                        <a:effectLst/>
                        <a:latin typeface="Arial"/>
                        <a:ea typeface="Times New Roman"/>
                        <a:cs typeface="Times New Roman"/>
                      </a:endParaRPr>
                    </a:p>
                  </a:txBody>
                  <a:tcPr marL="36195" marR="36195"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163539">
                <a:tc>
                  <a:txBody>
                    <a:bodyPr/>
                    <a:lstStyle/>
                    <a:p>
                      <a:pPr algn="just">
                        <a:spcAft>
                          <a:spcPts val="0"/>
                        </a:spcAft>
                      </a:pPr>
                      <a:r>
                        <a:rPr lang="en-GB" sz="700" dirty="0">
                          <a:effectLst/>
                        </a:rPr>
                        <a:t> </a:t>
                      </a:r>
                      <a:endParaRPr lang="en-GB" sz="700" dirty="0">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All</a:t>
                      </a:r>
                      <a:endParaRPr lang="en-GB" sz="800" b="1" dirty="0">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CBT</a:t>
                      </a:r>
                      <a:endParaRPr lang="en-GB" sz="800" b="1" dirty="0">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SSRI</a:t>
                      </a:r>
                      <a:endParaRPr lang="en-GB" sz="800" b="1" dirty="0">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CBT+</a:t>
                      </a:r>
                    </a:p>
                    <a:p>
                      <a:pPr algn="ctr">
                        <a:spcAft>
                          <a:spcPts val="0"/>
                        </a:spcAft>
                      </a:pPr>
                      <a:r>
                        <a:rPr lang="en-GB" sz="800" b="1" dirty="0">
                          <a:effectLst/>
                        </a:rPr>
                        <a:t>SSRI</a:t>
                      </a:r>
                      <a:endParaRPr lang="en-GB" sz="800" b="1" dirty="0">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CBT vs SSRI</a:t>
                      </a:r>
                      <a:endParaRPr lang="en-GB" sz="800" b="1" dirty="0">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CBT vs CBT+</a:t>
                      </a:r>
                    </a:p>
                    <a:p>
                      <a:pPr algn="ctr">
                        <a:spcAft>
                          <a:spcPts val="0"/>
                        </a:spcAft>
                      </a:pPr>
                      <a:r>
                        <a:rPr lang="en-GB" sz="800" b="1" dirty="0">
                          <a:effectLst/>
                        </a:rPr>
                        <a:t>SSRI</a:t>
                      </a:r>
                      <a:endParaRPr lang="en-GB" sz="800" b="1" dirty="0">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SSRI vs CBT+</a:t>
                      </a:r>
                    </a:p>
                    <a:p>
                      <a:pPr algn="ctr">
                        <a:spcAft>
                          <a:spcPts val="0"/>
                        </a:spcAft>
                      </a:pPr>
                      <a:r>
                        <a:rPr lang="en-GB" sz="800" b="1" dirty="0">
                          <a:effectLst/>
                        </a:rPr>
                        <a:t>SSRI</a:t>
                      </a:r>
                      <a:endParaRPr lang="en-GB" sz="800" b="1" dirty="0">
                        <a:effectLst/>
                        <a:latin typeface="Arial"/>
                        <a:ea typeface="Times New Roman"/>
                        <a:cs typeface="Times New Roman"/>
                      </a:endParaRPr>
                    </a:p>
                  </a:txBody>
                  <a:tcPr marL="36195" marR="36195" marT="0" marB="0"/>
                </a:tc>
                <a:extLst>
                  <a:ext uri="{0D108BD9-81ED-4DB2-BD59-A6C34878D82A}">
                    <a16:rowId xmlns:a16="http://schemas.microsoft.com/office/drawing/2014/main" val="10001"/>
                  </a:ext>
                </a:extLst>
              </a:tr>
              <a:tr h="95398">
                <a:tc>
                  <a:txBody>
                    <a:bodyPr/>
                    <a:lstStyle/>
                    <a:p>
                      <a:pPr algn="just">
                        <a:spcAft>
                          <a:spcPts val="0"/>
                        </a:spcAft>
                      </a:pPr>
                      <a:r>
                        <a:rPr lang="en-GB" sz="800" dirty="0">
                          <a:effectLst/>
                        </a:rPr>
                        <a:t>Baseline</a:t>
                      </a:r>
                      <a:endParaRPr lang="en-GB" sz="800" dirty="0">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49</a:t>
                      </a:r>
                      <a:endParaRPr lang="en-GB" sz="800" b="1" dirty="0">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16</a:t>
                      </a:r>
                      <a:endParaRPr lang="en-GB" sz="800" b="1" dirty="0">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15</a:t>
                      </a:r>
                      <a:endParaRPr lang="en-GB" sz="800" b="1" dirty="0">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18</a:t>
                      </a:r>
                      <a:endParaRPr lang="en-GB" sz="800" b="1" dirty="0">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 </a:t>
                      </a:r>
                      <a:endParaRPr lang="en-GB" sz="800" b="1" dirty="0">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 </a:t>
                      </a:r>
                      <a:endParaRPr lang="en-GB" sz="800" b="1" dirty="0">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 </a:t>
                      </a:r>
                      <a:endParaRPr lang="en-GB" sz="800" b="1" dirty="0">
                        <a:effectLst/>
                        <a:latin typeface="Arial"/>
                        <a:ea typeface="Times New Roman"/>
                        <a:cs typeface="Times New Roman"/>
                      </a:endParaRPr>
                    </a:p>
                  </a:txBody>
                  <a:tcPr marL="36195" marR="36195" marT="0" marB="0"/>
                </a:tc>
                <a:extLst>
                  <a:ext uri="{0D108BD9-81ED-4DB2-BD59-A6C34878D82A}">
                    <a16:rowId xmlns:a16="http://schemas.microsoft.com/office/drawing/2014/main" val="10002"/>
                  </a:ext>
                </a:extLst>
              </a:tr>
              <a:tr h="163539">
                <a:tc>
                  <a:txBody>
                    <a:bodyPr/>
                    <a:lstStyle/>
                    <a:p>
                      <a:pPr algn="just">
                        <a:spcAft>
                          <a:spcPts val="0"/>
                        </a:spcAft>
                      </a:pPr>
                      <a:r>
                        <a:rPr lang="en-GB" sz="800" dirty="0">
                          <a:effectLst/>
                        </a:rPr>
                        <a:t>YBOCS</a:t>
                      </a:r>
                      <a:endParaRPr lang="en-GB" sz="800" dirty="0">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26.7 (5.9)</a:t>
                      </a:r>
                      <a:endParaRPr lang="en-GB" sz="800" b="1" dirty="0">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26.6 (7.1)</a:t>
                      </a:r>
                      <a:endParaRPr lang="en-GB" sz="800" b="1" dirty="0">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26.5 (5.2)</a:t>
                      </a:r>
                      <a:endParaRPr lang="en-GB" sz="800" b="1" dirty="0">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27.0 (5.6)</a:t>
                      </a:r>
                      <a:endParaRPr lang="en-GB" sz="800" b="1" dirty="0">
                        <a:effectLst/>
                        <a:latin typeface="Arial"/>
                        <a:ea typeface="Times New Roman"/>
                        <a:cs typeface="Times New Roman"/>
                      </a:endParaRPr>
                    </a:p>
                  </a:txBody>
                  <a:tcPr marL="36195" marR="36195" marT="0" marB="0"/>
                </a:tc>
                <a:tc>
                  <a:txBody>
                    <a:bodyPr/>
                    <a:lstStyle/>
                    <a:p>
                      <a:pPr algn="ctr">
                        <a:spcAft>
                          <a:spcPts val="0"/>
                        </a:spcAft>
                      </a:pPr>
                      <a:r>
                        <a:rPr lang="en-GB" sz="800" b="1">
                          <a:effectLst/>
                        </a:rPr>
                        <a:t> </a:t>
                      </a:r>
                      <a:endParaRPr lang="en-GB" sz="800" b="1">
                        <a:effectLst/>
                        <a:latin typeface="Arial"/>
                        <a:ea typeface="Times New Roman"/>
                        <a:cs typeface="Times New Roman"/>
                      </a:endParaRPr>
                    </a:p>
                  </a:txBody>
                  <a:tcPr marL="36195" marR="36195" marT="0" marB="0"/>
                </a:tc>
                <a:tc>
                  <a:txBody>
                    <a:bodyPr/>
                    <a:lstStyle/>
                    <a:p>
                      <a:pPr algn="ctr">
                        <a:spcAft>
                          <a:spcPts val="0"/>
                        </a:spcAft>
                      </a:pPr>
                      <a:r>
                        <a:rPr lang="en-GB" sz="800" b="1">
                          <a:effectLst/>
                        </a:rPr>
                        <a:t> </a:t>
                      </a:r>
                      <a:endParaRPr lang="en-GB" sz="800" b="1">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 </a:t>
                      </a:r>
                      <a:endParaRPr lang="en-GB" sz="800" b="1" dirty="0">
                        <a:effectLst/>
                        <a:latin typeface="Arial"/>
                        <a:ea typeface="Times New Roman"/>
                        <a:cs typeface="Times New Roman"/>
                      </a:endParaRPr>
                    </a:p>
                  </a:txBody>
                  <a:tcPr marL="36195" marR="36195" marT="0" marB="0"/>
                </a:tc>
                <a:extLst>
                  <a:ext uri="{0D108BD9-81ED-4DB2-BD59-A6C34878D82A}">
                    <a16:rowId xmlns:a16="http://schemas.microsoft.com/office/drawing/2014/main" val="10003"/>
                  </a:ext>
                </a:extLst>
              </a:tr>
              <a:tr h="95398">
                <a:tc>
                  <a:txBody>
                    <a:bodyPr/>
                    <a:lstStyle/>
                    <a:p>
                      <a:pPr algn="just">
                        <a:spcAft>
                          <a:spcPts val="0"/>
                        </a:spcAft>
                      </a:pPr>
                      <a:r>
                        <a:rPr lang="en-GB" sz="800" dirty="0">
                          <a:effectLst/>
                        </a:rPr>
                        <a:t>Week 8</a:t>
                      </a:r>
                      <a:endParaRPr lang="en-GB" sz="800" dirty="0">
                        <a:effectLst/>
                        <a:latin typeface="Arial"/>
                        <a:ea typeface="Times New Roman"/>
                        <a:cs typeface="Times New Roman"/>
                      </a:endParaRPr>
                    </a:p>
                  </a:txBody>
                  <a:tcPr marL="36195" marR="36195" marT="0" marB="0"/>
                </a:tc>
                <a:tc>
                  <a:txBody>
                    <a:bodyPr/>
                    <a:lstStyle/>
                    <a:p>
                      <a:pPr algn="ctr">
                        <a:spcAft>
                          <a:spcPts val="0"/>
                        </a:spcAft>
                      </a:pPr>
                      <a:r>
                        <a:rPr lang="en-GB" sz="800" b="1">
                          <a:effectLst/>
                        </a:rPr>
                        <a:t>35</a:t>
                      </a:r>
                      <a:endParaRPr lang="en-GB" sz="800" b="1">
                        <a:effectLst/>
                        <a:latin typeface="Arial"/>
                        <a:ea typeface="Times New Roman"/>
                        <a:cs typeface="Times New Roman"/>
                      </a:endParaRPr>
                    </a:p>
                  </a:txBody>
                  <a:tcPr marL="36195" marR="36195" marT="0" marB="0"/>
                </a:tc>
                <a:tc>
                  <a:txBody>
                    <a:bodyPr/>
                    <a:lstStyle/>
                    <a:p>
                      <a:pPr algn="ctr">
                        <a:spcAft>
                          <a:spcPts val="0"/>
                        </a:spcAft>
                      </a:pPr>
                      <a:r>
                        <a:rPr lang="en-GB" sz="800" b="1">
                          <a:effectLst/>
                        </a:rPr>
                        <a:t>12</a:t>
                      </a:r>
                      <a:endParaRPr lang="en-GB" sz="800" b="1">
                        <a:effectLst/>
                        <a:latin typeface="Arial"/>
                        <a:ea typeface="Times New Roman"/>
                        <a:cs typeface="Times New Roman"/>
                      </a:endParaRPr>
                    </a:p>
                  </a:txBody>
                  <a:tcPr marL="36195" marR="36195" marT="0" marB="0"/>
                </a:tc>
                <a:tc>
                  <a:txBody>
                    <a:bodyPr/>
                    <a:lstStyle/>
                    <a:p>
                      <a:pPr algn="ctr">
                        <a:spcAft>
                          <a:spcPts val="0"/>
                        </a:spcAft>
                      </a:pPr>
                      <a:r>
                        <a:rPr lang="en-GB" sz="800" b="1">
                          <a:effectLst/>
                        </a:rPr>
                        <a:t>9</a:t>
                      </a:r>
                      <a:endParaRPr lang="en-GB" sz="800" b="1">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14</a:t>
                      </a:r>
                      <a:endParaRPr lang="en-GB" sz="800" b="1" dirty="0">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 </a:t>
                      </a:r>
                      <a:endParaRPr lang="en-GB" sz="800" b="1" dirty="0">
                        <a:effectLst/>
                        <a:latin typeface="Arial"/>
                        <a:ea typeface="Times New Roman"/>
                        <a:cs typeface="Times New Roman"/>
                      </a:endParaRPr>
                    </a:p>
                  </a:txBody>
                  <a:tcPr marL="36195" marR="36195" marT="0" marB="0"/>
                </a:tc>
                <a:tc>
                  <a:txBody>
                    <a:bodyPr/>
                    <a:lstStyle/>
                    <a:p>
                      <a:pPr algn="ctr">
                        <a:spcAft>
                          <a:spcPts val="0"/>
                        </a:spcAft>
                      </a:pPr>
                      <a:r>
                        <a:rPr lang="en-GB" sz="800" b="1">
                          <a:effectLst/>
                        </a:rPr>
                        <a:t> </a:t>
                      </a:r>
                      <a:endParaRPr lang="en-GB" sz="800" b="1">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 </a:t>
                      </a:r>
                      <a:endParaRPr lang="en-GB" sz="800" b="1" dirty="0">
                        <a:effectLst/>
                        <a:latin typeface="Arial"/>
                        <a:ea typeface="Times New Roman"/>
                        <a:cs typeface="Times New Roman"/>
                      </a:endParaRPr>
                    </a:p>
                  </a:txBody>
                  <a:tcPr marL="36195" marR="36195" marT="0" marB="0"/>
                </a:tc>
                <a:extLst>
                  <a:ext uri="{0D108BD9-81ED-4DB2-BD59-A6C34878D82A}">
                    <a16:rowId xmlns:a16="http://schemas.microsoft.com/office/drawing/2014/main" val="10004"/>
                  </a:ext>
                </a:extLst>
              </a:tr>
              <a:tr h="163539">
                <a:tc>
                  <a:txBody>
                    <a:bodyPr/>
                    <a:lstStyle/>
                    <a:p>
                      <a:pPr algn="just">
                        <a:spcAft>
                          <a:spcPts val="0"/>
                        </a:spcAft>
                      </a:pPr>
                      <a:r>
                        <a:rPr lang="en-GB" sz="800" dirty="0">
                          <a:effectLst/>
                        </a:rPr>
                        <a:t>YBOCS</a:t>
                      </a:r>
                      <a:endParaRPr lang="en-GB" sz="800" dirty="0">
                        <a:effectLst/>
                        <a:latin typeface="Arial"/>
                        <a:ea typeface="Times New Roman"/>
                        <a:cs typeface="Times New Roman"/>
                      </a:endParaRPr>
                    </a:p>
                  </a:txBody>
                  <a:tcPr marL="36195" marR="36195" marT="0" marB="0"/>
                </a:tc>
                <a:tc>
                  <a:txBody>
                    <a:bodyPr/>
                    <a:lstStyle/>
                    <a:p>
                      <a:pPr algn="ctr">
                        <a:spcAft>
                          <a:spcPts val="0"/>
                        </a:spcAft>
                      </a:pPr>
                      <a:r>
                        <a:rPr lang="en-GB" sz="800" b="1">
                          <a:effectLst/>
                        </a:rPr>
                        <a:t>20.7 (7.5)</a:t>
                      </a:r>
                      <a:endParaRPr lang="en-GB" sz="800" b="1">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20.7 (7.5)</a:t>
                      </a:r>
                      <a:endParaRPr lang="en-GB" sz="800" b="1" dirty="0">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21.2 (8.6)</a:t>
                      </a:r>
                      <a:endParaRPr lang="en-GB" sz="800" b="1" dirty="0">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20.4 (7.3)</a:t>
                      </a:r>
                      <a:endParaRPr lang="en-GB" sz="800" b="1" dirty="0">
                        <a:effectLst/>
                        <a:latin typeface="Arial"/>
                        <a:ea typeface="Times New Roman"/>
                        <a:cs typeface="Times New Roman"/>
                      </a:endParaRPr>
                    </a:p>
                  </a:txBody>
                  <a:tcPr marL="36195" marR="36195" marT="0" marB="0"/>
                </a:tc>
                <a:tc>
                  <a:txBody>
                    <a:bodyPr/>
                    <a:lstStyle/>
                    <a:p>
                      <a:pPr algn="ctr">
                        <a:spcAft>
                          <a:spcPts val="0"/>
                        </a:spcAft>
                      </a:pPr>
                      <a:r>
                        <a:rPr lang="en-GB" sz="800" b="0" dirty="0">
                          <a:effectLst/>
                        </a:rPr>
                        <a:t>-.07</a:t>
                      </a:r>
                      <a:endParaRPr lang="en-GB" sz="800" b="0" dirty="0">
                        <a:effectLst/>
                        <a:latin typeface="Arial"/>
                        <a:ea typeface="Times New Roman"/>
                        <a:cs typeface="Times New Roman"/>
                      </a:endParaRPr>
                    </a:p>
                  </a:txBody>
                  <a:tcPr marL="36195" marR="36195" marT="0" marB="0"/>
                </a:tc>
                <a:tc>
                  <a:txBody>
                    <a:bodyPr/>
                    <a:lstStyle/>
                    <a:p>
                      <a:pPr algn="ctr">
                        <a:spcAft>
                          <a:spcPts val="0"/>
                        </a:spcAft>
                      </a:pPr>
                      <a:r>
                        <a:rPr lang="en-GB" sz="800" b="0" dirty="0">
                          <a:effectLst/>
                        </a:rPr>
                        <a:t>.03</a:t>
                      </a:r>
                      <a:endParaRPr lang="en-GB" sz="800" b="0" dirty="0">
                        <a:effectLst/>
                        <a:latin typeface="Arial"/>
                        <a:ea typeface="Times New Roman"/>
                        <a:cs typeface="Times New Roman"/>
                      </a:endParaRPr>
                    </a:p>
                  </a:txBody>
                  <a:tcPr marL="36195" marR="36195" marT="0" marB="0"/>
                </a:tc>
                <a:tc>
                  <a:txBody>
                    <a:bodyPr/>
                    <a:lstStyle/>
                    <a:p>
                      <a:pPr algn="ctr">
                        <a:spcAft>
                          <a:spcPts val="0"/>
                        </a:spcAft>
                      </a:pPr>
                      <a:r>
                        <a:rPr lang="en-GB" sz="800" b="0" dirty="0">
                          <a:effectLst/>
                        </a:rPr>
                        <a:t>.10</a:t>
                      </a:r>
                      <a:endParaRPr lang="en-GB" sz="800" b="0" dirty="0">
                        <a:effectLst/>
                        <a:latin typeface="Arial"/>
                        <a:ea typeface="Times New Roman"/>
                        <a:cs typeface="Times New Roman"/>
                      </a:endParaRPr>
                    </a:p>
                  </a:txBody>
                  <a:tcPr marL="36195" marR="36195" marT="0" marB="0"/>
                </a:tc>
                <a:extLst>
                  <a:ext uri="{0D108BD9-81ED-4DB2-BD59-A6C34878D82A}">
                    <a16:rowId xmlns:a16="http://schemas.microsoft.com/office/drawing/2014/main" val="10005"/>
                  </a:ext>
                </a:extLst>
              </a:tr>
              <a:tr h="95398">
                <a:tc>
                  <a:txBody>
                    <a:bodyPr/>
                    <a:lstStyle/>
                    <a:p>
                      <a:pPr algn="just">
                        <a:spcAft>
                          <a:spcPts val="0"/>
                        </a:spcAft>
                      </a:pPr>
                      <a:r>
                        <a:rPr lang="en-GB" sz="800" dirty="0">
                          <a:effectLst/>
                        </a:rPr>
                        <a:t>Week 16</a:t>
                      </a:r>
                      <a:endParaRPr lang="en-GB" sz="800" dirty="0">
                        <a:effectLst/>
                        <a:latin typeface="Arial"/>
                        <a:ea typeface="Times New Roman"/>
                        <a:cs typeface="Times New Roman"/>
                      </a:endParaRPr>
                    </a:p>
                  </a:txBody>
                  <a:tcPr marL="36195" marR="36195" marT="0" marB="0"/>
                </a:tc>
                <a:tc>
                  <a:txBody>
                    <a:bodyPr/>
                    <a:lstStyle/>
                    <a:p>
                      <a:pPr algn="ctr">
                        <a:spcAft>
                          <a:spcPts val="0"/>
                        </a:spcAft>
                      </a:pPr>
                      <a:r>
                        <a:rPr lang="en-GB" sz="800" b="1">
                          <a:effectLst/>
                        </a:rPr>
                        <a:t>29</a:t>
                      </a:r>
                      <a:endParaRPr lang="en-GB" sz="800" b="1">
                        <a:effectLst/>
                        <a:latin typeface="Arial"/>
                        <a:ea typeface="Times New Roman"/>
                        <a:cs typeface="Times New Roman"/>
                      </a:endParaRPr>
                    </a:p>
                  </a:txBody>
                  <a:tcPr marL="36195" marR="36195" marT="0" marB="0"/>
                </a:tc>
                <a:tc>
                  <a:txBody>
                    <a:bodyPr/>
                    <a:lstStyle/>
                    <a:p>
                      <a:pPr algn="ctr">
                        <a:spcAft>
                          <a:spcPts val="0"/>
                        </a:spcAft>
                      </a:pPr>
                      <a:r>
                        <a:rPr lang="en-GB" sz="800" b="1">
                          <a:effectLst/>
                        </a:rPr>
                        <a:t>9</a:t>
                      </a:r>
                      <a:endParaRPr lang="en-GB" sz="800" b="1">
                        <a:effectLst/>
                        <a:latin typeface="Arial"/>
                        <a:ea typeface="Times New Roman"/>
                        <a:cs typeface="Times New Roman"/>
                      </a:endParaRPr>
                    </a:p>
                  </a:txBody>
                  <a:tcPr marL="36195" marR="36195" marT="0" marB="0"/>
                </a:tc>
                <a:tc>
                  <a:txBody>
                    <a:bodyPr/>
                    <a:lstStyle/>
                    <a:p>
                      <a:pPr algn="ctr">
                        <a:spcAft>
                          <a:spcPts val="0"/>
                        </a:spcAft>
                      </a:pPr>
                      <a:r>
                        <a:rPr lang="en-GB" sz="800" b="1">
                          <a:effectLst/>
                        </a:rPr>
                        <a:t>7</a:t>
                      </a:r>
                      <a:endParaRPr lang="en-GB" sz="800" b="1">
                        <a:effectLst/>
                        <a:latin typeface="Arial"/>
                        <a:ea typeface="Times New Roman"/>
                        <a:cs typeface="Times New Roman"/>
                      </a:endParaRPr>
                    </a:p>
                  </a:txBody>
                  <a:tcPr marL="36195" marR="36195" marT="0" marB="0"/>
                </a:tc>
                <a:tc>
                  <a:txBody>
                    <a:bodyPr/>
                    <a:lstStyle/>
                    <a:p>
                      <a:pPr algn="ctr">
                        <a:spcAft>
                          <a:spcPts val="0"/>
                        </a:spcAft>
                      </a:pPr>
                      <a:r>
                        <a:rPr lang="en-GB" sz="800" b="1">
                          <a:effectLst/>
                        </a:rPr>
                        <a:t>13</a:t>
                      </a:r>
                      <a:endParaRPr lang="en-GB" sz="800" b="1">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 </a:t>
                      </a:r>
                      <a:endParaRPr lang="en-GB" sz="800" b="1" dirty="0">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 </a:t>
                      </a:r>
                      <a:endParaRPr lang="en-GB" sz="800" b="1" dirty="0">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 </a:t>
                      </a:r>
                      <a:endParaRPr lang="en-GB" sz="800" b="1" dirty="0">
                        <a:effectLst/>
                        <a:latin typeface="Arial"/>
                        <a:ea typeface="Times New Roman"/>
                        <a:cs typeface="Times New Roman"/>
                      </a:endParaRPr>
                    </a:p>
                  </a:txBody>
                  <a:tcPr marL="36195" marR="36195" marT="0" marB="0"/>
                </a:tc>
                <a:extLst>
                  <a:ext uri="{0D108BD9-81ED-4DB2-BD59-A6C34878D82A}">
                    <a16:rowId xmlns:a16="http://schemas.microsoft.com/office/drawing/2014/main" val="10006"/>
                  </a:ext>
                </a:extLst>
              </a:tr>
              <a:tr h="163539">
                <a:tc>
                  <a:txBody>
                    <a:bodyPr/>
                    <a:lstStyle/>
                    <a:p>
                      <a:pPr algn="just">
                        <a:spcAft>
                          <a:spcPts val="0"/>
                        </a:spcAft>
                      </a:pPr>
                      <a:r>
                        <a:rPr lang="en-GB" sz="800" dirty="0">
                          <a:effectLst/>
                        </a:rPr>
                        <a:t>YBOCS</a:t>
                      </a:r>
                      <a:endParaRPr lang="en-GB" sz="800" dirty="0">
                        <a:effectLst/>
                        <a:latin typeface="Arial"/>
                        <a:ea typeface="Times New Roman"/>
                        <a:cs typeface="Times New Roman"/>
                      </a:endParaRPr>
                    </a:p>
                  </a:txBody>
                  <a:tcPr marL="36195" marR="36195" marT="0" marB="0"/>
                </a:tc>
                <a:tc>
                  <a:txBody>
                    <a:bodyPr/>
                    <a:lstStyle/>
                    <a:p>
                      <a:pPr algn="ctr">
                        <a:spcAft>
                          <a:spcPts val="0"/>
                        </a:spcAft>
                      </a:pPr>
                      <a:r>
                        <a:rPr lang="en-GB" sz="800" b="1">
                          <a:effectLst/>
                        </a:rPr>
                        <a:t>18.4 (8.9)</a:t>
                      </a:r>
                      <a:endParaRPr lang="en-GB" sz="800" b="1">
                        <a:effectLst/>
                        <a:latin typeface="Arial"/>
                        <a:ea typeface="Times New Roman"/>
                        <a:cs typeface="Times New Roman"/>
                      </a:endParaRPr>
                    </a:p>
                  </a:txBody>
                  <a:tcPr marL="36195" marR="36195" marT="0" marB="0"/>
                </a:tc>
                <a:tc>
                  <a:txBody>
                    <a:bodyPr/>
                    <a:lstStyle/>
                    <a:p>
                      <a:pPr algn="ctr">
                        <a:spcAft>
                          <a:spcPts val="0"/>
                        </a:spcAft>
                      </a:pPr>
                      <a:r>
                        <a:rPr lang="en-GB" sz="800" b="1">
                          <a:effectLst/>
                        </a:rPr>
                        <a:t>20.6 (6.8)</a:t>
                      </a:r>
                      <a:endParaRPr lang="en-GB" sz="800" b="1">
                        <a:effectLst/>
                        <a:latin typeface="Arial"/>
                        <a:ea typeface="Times New Roman"/>
                        <a:cs typeface="Times New Roman"/>
                      </a:endParaRPr>
                    </a:p>
                  </a:txBody>
                  <a:tcPr marL="36195" marR="36195" marT="0" marB="0"/>
                </a:tc>
                <a:tc>
                  <a:txBody>
                    <a:bodyPr/>
                    <a:lstStyle/>
                    <a:p>
                      <a:pPr algn="ctr">
                        <a:spcAft>
                          <a:spcPts val="0"/>
                        </a:spcAft>
                      </a:pPr>
                      <a:r>
                        <a:rPr lang="en-GB" sz="800" b="1">
                          <a:effectLst/>
                        </a:rPr>
                        <a:t>18.1 (12.0)</a:t>
                      </a:r>
                      <a:endParaRPr lang="en-GB" sz="800" b="1">
                        <a:effectLst/>
                        <a:latin typeface="Arial"/>
                        <a:ea typeface="Times New Roman"/>
                        <a:cs typeface="Times New Roman"/>
                      </a:endParaRPr>
                    </a:p>
                  </a:txBody>
                  <a:tcPr marL="36195" marR="36195" marT="0" marB="0"/>
                </a:tc>
                <a:tc>
                  <a:txBody>
                    <a:bodyPr/>
                    <a:lstStyle/>
                    <a:p>
                      <a:pPr algn="ctr">
                        <a:spcAft>
                          <a:spcPts val="0"/>
                        </a:spcAft>
                      </a:pPr>
                      <a:r>
                        <a:rPr lang="en-GB" sz="800" b="1">
                          <a:effectLst/>
                        </a:rPr>
                        <a:t>17.5 (8.7)</a:t>
                      </a:r>
                      <a:endParaRPr lang="en-GB" sz="800" b="1">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.27</a:t>
                      </a:r>
                      <a:endParaRPr lang="en-GB" sz="800" b="1" dirty="0">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.39</a:t>
                      </a:r>
                      <a:endParaRPr lang="en-GB" sz="800" b="1" dirty="0">
                        <a:effectLst/>
                        <a:latin typeface="Arial"/>
                        <a:ea typeface="Times New Roman"/>
                        <a:cs typeface="Times New Roman"/>
                      </a:endParaRPr>
                    </a:p>
                  </a:txBody>
                  <a:tcPr marL="36195" marR="36195" marT="0" marB="0"/>
                </a:tc>
                <a:tc>
                  <a:txBody>
                    <a:bodyPr/>
                    <a:lstStyle/>
                    <a:p>
                      <a:pPr algn="ctr">
                        <a:spcAft>
                          <a:spcPts val="0"/>
                        </a:spcAft>
                      </a:pPr>
                      <a:r>
                        <a:rPr lang="en-GB" sz="800" b="0" dirty="0">
                          <a:effectLst/>
                        </a:rPr>
                        <a:t>.06</a:t>
                      </a:r>
                      <a:endParaRPr lang="en-GB" sz="800" b="0" dirty="0">
                        <a:effectLst/>
                        <a:latin typeface="Arial"/>
                        <a:ea typeface="Times New Roman"/>
                        <a:cs typeface="Times New Roman"/>
                      </a:endParaRPr>
                    </a:p>
                  </a:txBody>
                  <a:tcPr marL="36195" marR="36195" marT="0" marB="0"/>
                </a:tc>
                <a:extLst>
                  <a:ext uri="{0D108BD9-81ED-4DB2-BD59-A6C34878D82A}">
                    <a16:rowId xmlns:a16="http://schemas.microsoft.com/office/drawing/2014/main" val="10007"/>
                  </a:ext>
                </a:extLst>
              </a:tr>
              <a:tr h="95398">
                <a:tc>
                  <a:txBody>
                    <a:bodyPr/>
                    <a:lstStyle/>
                    <a:p>
                      <a:pPr algn="just">
                        <a:spcAft>
                          <a:spcPts val="0"/>
                        </a:spcAft>
                      </a:pPr>
                      <a:r>
                        <a:rPr lang="en-GB" sz="800" dirty="0">
                          <a:effectLst/>
                        </a:rPr>
                        <a:t>Week 32</a:t>
                      </a:r>
                      <a:endParaRPr lang="en-GB" sz="800" dirty="0">
                        <a:effectLst/>
                        <a:latin typeface="Arial"/>
                        <a:ea typeface="Times New Roman"/>
                        <a:cs typeface="Times New Roman"/>
                      </a:endParaRPr>
                    </a:p>
                  </a:txBody>
                  <a:tcPr marL="36195" marR="36195" marT="0" marB="0"/>
                </a:tc>
                <a:tc>
                  <a:txBody>
                    <a:bodyPr/>
                    <a:lstStyle/>
                    <a:p>
                      <a:pPr algn="ctr">
                        <a:spcAft>
                          <a:spcPts val="0"/>
                        </a:spcAft>
                      </a:pPr>
                      <a:r>
                        <a:rPr lang="en-GB" sz="800" b="1">
                          <a:effectLst/>
                        </a:rPr>
                        <a:t>22</a:t>
                      </a:r>
                      <a:endParaRPr lang="en-GB" sz="800" b="1">
                        <a:effectLst/>
                        <a:latin typeface="Arial"/>
                        <a:ea typeface="Times New Roman"/>
                        <a:cs typeface="Times New Roman"/>
                      </a:endParaRPr>
                    </a:p>
                  </a:txBody>
                  <a:tcPr marL="36195" marR="36195" marT="0" marB="0"/>
                </a:tc>
                <a:tc>
                  <a:txBody>
                    <a:bodyPr/>
                    <a:lstStyle/>
                    <a:p>
                      <a:pPr algn="ctr">
                        <a:spcAft>
                          <a:spcPts val="0"/>
                        </a:spcAft>
                      </a:pPr>
                      <a:r>
                        <a:rPr lang="en-GB" sz="800" b="1">
                          <a:effectLst/>
                        </a:rPr>
                        <a:t>8</a:t>
                      </a:r>
                      <a:endParaRPr lang="en-GB" sz="800" b="1">
                        <a:effectLst/>
                        <a:latin typeface="Arial"/>
                        <a:ea typeface="Times New Roman"/>
                        <a:cs typeface="Times New Roman"/>
                      </a:endParaRPr>
                    </a:p>
                  </a:txBody>
                  <a:tcPr marL="36195" marR="36195" marT="0" marB="0"/>
                </a:tc>
                <a:tc>
                  <a:txBody>
                    <a:bodyPr/>
                    <a:lstStyle/>
                    <a:p>
                      <a:pPr algn="ctr">
                        <a:spcAft>
                          <a:spcPts val="0"/>
                        </a:spcAft>
                      </a:pPr>
                      <a:r>
                        <a:rPr lang="en-GB" sz="800" b="1">
                          <a:effectLst/>
                        </a:rPr>
                        <a:t>6</a:t>
                      </a:r>
                      <a:endParaRPr lang="en-GB" sz="800" b="1">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8</a:t>
                      </a:r>
                      <a:endParaRPr lang="en-GB" sz="800" b="1" dirty="0">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 </a:t>
                      </a:r>
                      <a:endParaRPr lang="en-GB" sz="800" b="1" dirty="0">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 </a:t>
                      </a:r>
                      <a:endParaRPr lang="en-GB" sz="800" b="1" dirty="0">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 </a:t>
                      </a:r>
                      <a:endParaRPr lang="en-GB" sz="800" b="1" dirty="0">
                        <a:effectLst/>
                        <a:latin typeface="Arial"/>
                        <a:ea typeface="Times New Roman"/>
                        <a:cs typeface="Times New Roman"/>
                      </a:endParaRPr>
                    </a:p>
                  </a:txBody>
                  <a:tcPr marL="36195" marR="36195" marT="0" marB="0"/>
                </a:tc>
                <a:extLst>
                  <a:ext uri="{0D108BD9-81ED-4DB2-BD59-A6C34878D82A}">
                    <a16:rowId xmlns:a16="http://schemas.microsoft.com/office/drawing/2014/main" val="10008"/>
                  </a:ext>
                </a:extLst>
              </a:tr>
              <a:tr h="163539">
                <a:tc>
                  <a:txBody>
                    <a:bodyPr/>
                    <a:lstStyle/>
                    <a:p>
                      <a:pPr algn="just">
                        <a:spcAft>
                          <a:spcPts val="0"/>
                        </a:spcAft>
                      </a:pPr>
                      <a:r>
                        <a:rPr lang="en-GB" sz="800" dirty="0">
                          <a:effectLst/>
                        </a:rPr>
                        <a:t>YBOCS</a:t>
                      </a:r>
                      <a:endParaRPr lang="en-GB" sz="800" dirty="0">
                        <a:effectLst/>
                        <a:latin typeface="Arial"/>
                        <a:ea typeface="Times New Roman"/>
                        <a:cs typeface="Times New Roman"/>
                      </a:endParaRPr>
                    </a:p>
                  </a:txBody>
                  <a:tcPr marL="36195" marR="36195" marT="0" marB="0"/>
                </a:tc>
                <a:tc>
                  <a:txBody>
                    <a:bodyPr/>
                    <a:lstStyle/>
                    <a:p>
                      <a:pPr algn="ctr">
                        <a:spcAft>
                          <a:spcPts val="0"/>
                        </a:spcAft>
                      </a:pPr>
                      <a:r>
                        <a:rPr lang="en-GB" sz="800" b="1">
                          <a:effectLst/>
                        </a:rPr>
                        <a:t>17.0 (9.1)</a:t>
                      </a:r>
                      <a:endParaRPr lang="en-GB" sz="800" b="1">
                        <a:effectLst/>
                        <a:latin typeface="Arial"/>
                        <a:ea typeface="Times New Roman"/>
                        <a:cs typeface="Times New Roman"/>
                      </a:endParaRPr>
                    </a:p>
                  </a:txBody>
                  <a:tcPr marL="36195" marR="36195" marT="0" marB="0"/>
                </a:tc>
                <a:tc>
                  <a:txBody>
                    <a:bodyPr/>
                    <a:lstStyle/>
                    <a:p>
                      <a:pPr algn="ctr">
                        <a:spcAft>
                          <a:spcPts val="0"/>
                        </a:spcAft>
                      </a:pPr>
                      <a:r>
                        <a:rPr lang="en-GB" sz="800" b="1">
                          <a:effectLst/>
                        </a:rPr>
                        <a:t>18.6 (5.8)</a:t>
                      </a:r>
                      <a:endParaRPr lang="en-GB" sz="800" b="1">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13.5 (11.9)</a:t>
                      </a:r>
                      <a:endParaRPr lang="en-GB" sz="800" b="1" dirty="0">
                        <a:effectLst/>
                        <a:latin typeface="Arial"/>
                        <a:ea typeface="Times New Roman"/>
                        <a:cs typeface="Times New Roman"/>
                      </a:endParaRPr>
                    </a:p>
                  </a:txBody>
                  <a:tcPr marL="36195" marR="36195" marT="0" marB="0"/>
                </a:tc>
                <a:tc>
                  <a:txBody>
                    <a:bodyPr/>
                    <a:lstStyle/>
                    <a:p>
                      <a:pPr algn="ctr">
                        <a:spcAft>
                          <a:spcPts val="0"/>
                        </a:spcAft>
                      </a:pPr>
                      <a:r>
                        <a:rPr lang="en-GB" sz="800" b="1">
                          <a:effectLst/>
                        </a:rPr>
                        <a:t>18.8 (9.6)</a:t>
                      </a:r>
                      <a:endParaRPr lang="en-GB" sz="800" b="1">
                        <a:effectLst/>
                        <a:latin typeface="Arial"/>
                        <a:ea typeface="Times New Roman"/>
                        <a:cs typeface="Times New Roman"/>
                      </a:endParaRPr>
                    </a:p>
                  </a:txBody>
                  <a:tcPr marL="36195" marR="36195" marT="0" marB="0"/>
                </a:tc>
                <a:tc>
                  <a:txBody>
                    <a:bodyPr/>
                    <a:lstStyle/>
                    <a:p>
                      <a:pPr algn="ctr">
                        <a:spcAft>
                          <a:spcPts val="0"/>
                        </a:spcAft>
                      </a:pPr>
                      <a:r>
                        <a:rPr lang="en-GB" sz="800" b="1">
                          <a:effectLst/>
                        </a:rPr>
                        <a:t>.57</a:t>
                      </a:r>
                      <a:endParaRPr lang="en-GB" sz="800" b="1">
                        <a:effectLst/>
                        <a:latin typeface="Arial"/>
                        <a:ea typeface="Times New Roman"/>
                        <a:cs typeface="Times New Roman"/>
                      </a:endParaRPr>
                    </a:p>
                  </a:txBody>
                  <a:tcPr marL="36195" marR="36195" marT="0" marB="0"/>
                </a:tc>
                <a:tc>
                  <a:txBody>
                    <a:bodyPr/>
                    <a:lstStyle/>
                    <a:p>
                      <a:pPr algn="ctr">
                        <a:spcAft>
                          <a:spcPts val="0"/>
                        </a:spcAft>
                      </a:pPr>
                      <a:r>
                        <a:rPr lang="en-GB" sz="800" b="0" dirty="0">
                          <a:effectLst/>
                        </a:rPr>
                        <a:t>-.02</a:t>
                      </a:r>
                      <a:endParaRPr lang="en-GB" sz="800" b="0" dirty="0">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-.49</a:t>
                      </a:r>
                      <a:endParaRPr lang="en-GB" sz="800" b="1" dirty="0">
                        <a:effectLst/>
                        <a:latin typeface="Arial"/>
                        <a:ea typeface="Times New Roman"/>
                        <a:cs typeface="Times New Roman"/>
                      </a:endParaRPr>
                    </a:p>
                  </a:txBody>
                  <a:tcPr marL="36195" marR="36195" marT="0" marB="0"/>
                </a:tc>
                <a:extLst>
                  <a:ext uri="{0D108BD9-81ED-4DB2-BD59-A6C34878D82A}">
                    <a16:rowId xmlns:a16="http://schemas.microsoft.com/office/drawing/2014/main" val="10009"/>
                  </a:ext>
                </a:extLst>
              </a:tr>
              <a:tr h="95398">
                <a:tc>
                  <a:txBody>
                    <a:bodyPr/>
                    <a:lstStyle/>
                    <a:p>
                      <a:pPr algn="just">
                        <a:spcAft>
                          <a:spcPts val="0"/>
                        </a:spcAft>
                      </a:pPr>
                      <a:r>
                        <a:rPr lang="en-GB" sz="800" dirty="0">
                          <a:effectLst/>
                        </a:rPr>
                        <a:t>Week 52</a:t>
                      </a:r>
                      <a:endParaRPr lang="en-GB" sz="800" dirty="0">
                        <a:effectLst/>
                        <a:latin typeface="Arial"/>
                        <a:ea typeface="Times New Roman"/>
                        <a:cs typeface="Times New Roman"/>
                      </a:endParaRPr>
                    </a:p>
                  </a:txBody>
                  <a:tcPr marL="36195" marR="36195" marT="0" marB="0"/>
                </a:tc>
                <a:tc>
                  <a:txBody>
                    <a:bodyPr/>
                    <a:lstStyle/>
                    <a:p>
                      <a:pPr algn="ctr">
                        <a:spcAft>
                          <a:spcPts val="0"/>
                        </a:spcAft>
                      </a:pPr>
                      <a:r>
                        <a:rPr lang="en-GB" sz="800" b="1">
                          <a:effectLst/>
                        </a:rPr>
                        <a:t>23</a:t>
                      </a:r>
                      <a:endParaRPr lang="en-GB" sz="800" b="1">
                        <a:effectLst/>
                        <a:latin typeface="Arial"/>
                        <a:ea typeface="Times New Roman"/>
                        <a:cs typeface="Times New Roman"/>
                      </a:endParaRPr>
                    </a:p>
                  </a:txBody>
                  <a:tcPr marL="36195" marR="36195" marT="0" marB="0"/>
                </a:tc>
                <a:tc>
                  <a:txBody>
                    <a:bodyPr/>
                    <a:lstStyle/>
                    <a:p>
                      <a:pPr algn="ctr">
                        <a:spcAft>
                          <a:spcPts val="0"/>
                        </a:spcAft>
                      </a:pPr>
                      <a:r>
                        <a:rPr lang="en-GB" sz="800" b="1">
                          <a:effectLst/>
                        </a:rPr>
                        <a:t>8</a:t>
                      </a:r>
                      <a:endParaRPr lang="en-GB" sz="800" b="1">
                        <a:effectLst/>
                        <a:latin typeface="Arial"/>
                        <a:ea typeface="Times New Roman"/>
                        <a:cs typeface="Times New Roman"/>
                      </a:endParaRPr>
                    </a:p>
                  </a:txBody>
                  <a:tcPr marL="36195" marR="36195" marT="0" marB="0"/>
                </a:tc>
                <a:tc>
                  <a:txBody>
                    <a:bodyPr/>
                    <a:lstStyle/>
                    <a:p>
                      <a:pPr algn="ctr">
                        <a:spcAft>
                          <a:spcPts val="0"/>
                        </a:spcAft>
                      </a:pPr>
                      <a:r>
                        <a:rPr lang="en-GB" sz="800" b="1">
                          <a:effectLst/>
                        </a:rPr>
                        <a:t>6</a:t>
                      </a:r>
                      <a:endParaRPr lang="en-GB" sz="800" b="1">
                        <a:effectLst/>
                        <a:latin typeface="Arial"/>
                        <a:ea typeface="Times New Roman"/>
                        <a:cs typeface="Times New Roman"/>
                      </a:endParaRPr>
                    </a:p>
                  </a:txBody>
                  <a:tcPr marL="36195" marR="36195" marT="0" marB="0"/>
                </a:tc>
                <a:tc>
                  <a:txBody>
                    <a:bodyPr/>
                    <a:lstStyle/>
                    <a:p>
                      <a:pPr algn="ctr">
                        <a:spcAft>
                          <a:spcPts val="0"/>
                        </a:spcAft>
                      </a:pPr>
                      <a:r>
                        <a:rPr lang="en-GB" sz="800" b="1">
                          <a:effectLst/>
                        </a:rPr>
                        <a:t>9</a:t>
                      </a:r>
                      <a:endParaRPr lang="en-GB" sz="800" b="1">
                        <a:effectLst/>
                        <a:latin typeface="Arial"/>
                        <a:ea typeface="Times New Roman"/>
                        <a:cs typeface="Times New Roman"/>
                      </a:endParaRPr>
                    </a:p>
                  </a:txBody>
                  <a:tcPr marL="36195" marR="36195" marT="0" marB="0"/>
                </a:tc>
                <a:tc>
                  <a:txBody>
                    <a:bodyPr/>
                    <a:lstStyle/>
                    <a:p>
                      <a:pPr algn="ctr">
                        <a:spcAft>
                          <a:spcPts val="0"/>
                        </a:spcAft>
                      </a:pPr>
                      <a:r>
                        <a:rPr lang="en-GB" sz="800" b="1">
                          <a:effectLst/>
                        </a:rPr>
                        <a:t> </a:t>
                      </a:r>
                      <a:endParaRPr lang="en-GB" sz="800" b="1">
                        <a:effectLst/>
                        <a:latin typeface="Arial"/>
                        <a:ea typeface="Times New Roman"/>
                        <a:cs typeface="Times New Roman"/>
                      </a:endParaRPr>
                    </a:p>
                  </a:txBody>
                  <a:tcPr marL="36195" marR="36195" marT="0" marB="0"/>
                </a:tc>
                <a:tc>
                  <a:txBody>
                    <a:bodyPr/>
                    <a:lstStyle/>
                    <a:p>
                      <a:pPr algn="ctr">
                        <a:spcAft>
                          <a:spcPts val="0"/>
                        </a:spcAft>
                      </a:pPr>
                      <a:r>
                        <a:rPr lang="en-GB" sz="800" b="0" dirty="0">
                          <a:effectLst/>
                        </a:rPr>
                        <a:t> </a:t>
                      </a:r>
                      <a:endParaRPr lang="en-GB" sz="800" b="0" dirty="0">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 </a:t>
                      </a:r>
                      <a:endParaRPr lang="en-GB" sz="800" b="1" dirty="0">
                        <a:effectLst/>
                        <a:latin typeface="Arial"/>
                        <a:ea typeface="Times New Roman"/>
                        <a:cs typeface="Times New Roman"/>
                      </a:endParaRPr>
                    </a:p>
                  </a:txBody>
                  <a:tcPr marL="36195" marR="36195" marT="0" marB="0"/>
                </a:tc>
                <a:extLst>
                  <a:ext uri="{0D108BD9-81ED-4DB2-BD59-A6C34878D82A}">
                    <a16:rowId xmlns:a16="http://schemas.microsoft.com/office/drawing/2014/main" val="10010"/>
                  </a:ext>
                </a:extLst>
              </a:tr>
              <a:tr h="163539">
                <a:tc>
                  <a:txBody>
                    <a:bodyPr/>
                    <a:lstStyle/>
                    <a:p>
                      <a:pPr algn="just">
                        <a:spcAft>
                          <a:spcPts val="0"/>
                        </a:spcAft>
                      </a:pPr>
                      <a:r>
                        <a:rPr lang="en-GB" sz="800" dirty="0">
                          <a:effectLst/>
                        </a:rPr>
                        <a:t>YBOCS</a:t>
                      </a:r>
                      <a:endParaRPr lang="en-GB" sz="800" dirty="0">
                        <a:effectLst/>
                        <a:latin typeface="Arial"/>
                        <a:ea typeface="Times New Roman"/>
                        <a:cs typeface="Times New Roman"/>
                      </a:endParaRPr>
                    </a:p>
                  </a:txBody>
                  <a:tcPr marL="36195" marR="36195" marT="0" marB="0"/>
                </a:tc>
                <a:tc>
                  <a:txBody>
                    <a:bodyPr/>
                    <a:lstStyle/>
                    <a:p>
                      <a:pPr algn="ctr">
                        <a:spcAft>
                          <a:spcPts val="0"/>
                        </a:spcAft>
                      </a:pPr>
                      <a:r>
                        <a:rPr lang="en-GB" sz="800" b="1">
                          <a:effectLst/>
                        </a:rPr>
                        <a:t>15.3 (10.3)</a:t>
                      </a:r>
                      <a:endParaRPr lang="en-GB" sz="800" b="1">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17.5 (11.1)</a:t>
                      </a:r>
                      <a:endParaRPr lang="en-GB" sz="800" b="1" dirty="0">
                        <a:effectLst/>
                        <a:latin typeface="Arial"/>
                        <a:ea typeface="Times New Roman"/>
                        <a:cs typeface="Times New Roman"/>
                      </a:endParaRPr>
                    </a:p>
                  </a:txBody>
                  <a:tcPr marL="36195" marR="36195" marT="0" marB="0"/>
                </a:tc>
                <a:tc>
                  <a:txBody>
                    <a:bodyPr/>
                    <a:lstStyle/>
                    <a:p>
                      <a:pPr algn="ctr">
                        <a:spcAft>
                          <a:spcPts val="0"/>
                        </a:spcAft>
                      </a:pPr>
                      <a:r>
                        <a:rPr lang="en-GB" sz="800" b="1">
                          <a:effectLst/>
                        </a:rPr>
                        <a:t>11.5 (10.3)</a:t>
                      </a:r>
                      <a:endParaRPr lang="en-GB" sz="800" b="1">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16.0 (10.1)</a:t>
                      </a:r>
                      <a:endParaRPr lang="en-GB" sz="800" b="1" dirty="0">
                        <a:effectLst/>
                        <a:latin typeface="Arial"/>
                        <a:ea typeface="Times New Roman"/>
                        <a:cs typeface="Times New Roman"/>
                      </a:endParaRPr>
                    </a:p>
                  </a:txBody>
                  <a:tcPr marL="36195" marR="36195" marT="0" marB="0"/>
                </a:tc>
                <a:tc>
                  <a:txBody>
                    <a:bodyPr/>
                    <a:lstStyle/>
                    <a:p>
                      <a:pPr algn="ctr">
                        <a:spcAft>
                          <a:spcPts val="0"/>
                        </a:spcAft>
                      </a:pPr>
                      <a:r>
                        <a:rPr lang="en-GB" sz="800" b="1">
                          <a:effectLst/>
                        </a:rPr>
                        <a:t>.56</a:t>
                      </a:r>
                      <a:endParaRPr lang="en-GB" sz="800" b="1">
                        <a:effectLst/>
                        <a:latin typeface="Arial"/>
                        <a:ea typeface="Times New Roman"/>
                        <a:cs typeface="Times New Roman"/>
                      </a:endParaRPr>
                    </a:p>
                  </a:txBody>
                  <a:tcPr marL="36195" marR="36195" marT="0" marB="0"/>
                </a:tc>
                <a:tc>
                  <a:txBody>
                    <a:bodyPr/>
                    <a:lstStyle/>
                    <a:p>
                      <a:pPr algn="ctr">
                        <a:spcAft>
                          <a:spcPts val="0"/>
                        </a:spcAft>
                      </a:pPr>
                      <a:r>
                        <a:rPr lang="en-GB" sz="800" b="0" dirty="0">
                          <a:effectLst/>
                        </a:rPr>
                        <a:t>.14</a:t>
                      </a:r>
                      <a:endParaRPr lang="en-GB" sz="800" b="0" dirty="0">
                        <a:effectLst/>
                        <a:latin typeface="Arial"/>
                        <a:ea typeface="Times New Roman"/>
                        <a:cs typeface="Times New Roman"/>
                      </a:endParaRPr>
                    </a:p>
                  </a:txBody>
                  <a:tcPr marL="36195" marR="36195" marT="0" marB="0"/>
                </a:tc>
                <a:tc>
                  <a:txBody>
                    <a:bodyPr/>
                    <a:lstStyle/>
                    <a:p>
                      <a:pPr algn="ctr">
                        <a:spcAft>
                          <a:spcPts val="0"/>
                        </a:spcAft>
                      </a:pPr>
                      <a:r>
                        <a:rPr lang="en-GB" sz="800" b="1" dirty="0">
                          <a:effectLst/>
                        </a:rPr>
                        <a:t>-.44</a:t>
                      </a:r>
                      <a:endParaRPr lang="en-GB" sz="800" b="1" dirty="0">
                        <a:effectLst/>
                        <a:latin typeface="Arial"/>
                        <a:ea typeface="Times New Roman"/>
                        <a:cs typeface="Times New Roman"/>
                      </a:endParaRPr>
                    </a:p>
                  </a:txBody>
                  <a:tcPr marL="36195" marR="36195" marT="0" marB="0"/>
                </a:tc>
                <a:extLst>
                  <a:ext uri="{0D108BD9-81ED-4DB2-BD59-A6C34878D82A}">
                    <a16:rowId xmlns:a16="http://schemas.microsoft.com/office/drawing/2014/main" val="10011"/>
                  </a:ext>
                </a:extLst>
              </a:tr>
            </a:tbl>
          </a:graphicData>
        </a:graphic>
      </p:graphicFrame>
      <p:sp>
        <p:nvSpPr>
          <p:cNvPr id="4" name="TextBox 3"/>
          <p:cNvSpPr txBox="1"/>
          <p:nvPr/>
        </p:nvSpPr>
        <p:spPr>
          <a:xfrm>
            <a:off x="304800" y="1331640"/>
            <a:ext cx="6192054" cy="507831"/>
          </a:xfrm>
          <a:prstGeom prst="rect">
            <a:avLst/>
          </a:prstGeom>
          <a:noFill/>
        </p:spPr>
        <p:txBody>
          <a:bodyPr wrap="square" rtlCol="0">
            <a:spAutoFit/>
          </a:bodyPr>
          <a:lstStyle/>
          <a:p>
            <a:pPr lvl="0"/>
            <a:r>
              <a:rPr lang="en-GB" sz="600" dirty="0"/>
              <a:t>1. Hertfordshire Partnership University NHS Foundation  Trust, Rosanne House, Parkway, Welwyn Garden City, AL86HG, Herts., UK 2. University of Hertfordshire, Hatfield, UK ,3. University of Cambridge Clinical Medical School, </a:t>
            </a:r>
            <a:r>
              <a:rPr lang="en-GB" sz="600" dirty="0" err="1"/>
              <a:t>Addenbrookes</a:t>
            </a:r>
            <a:r>
              <a:rPr lang="en-GB" sz="600" dirty="0"/>
              <a:t> Hospital, Cambridge, UK  4. University Department of Psychiatry, University of Southampton, Hants., UK, 5. South West London and St Georges Mental Health NHS University Trust,  London, UK. 6. Norwich Medical School, Faculty of Medicine and Health Sciences, University of East Anglia, Norwich, Norfolk, UK.</a:t>
            </a:r>
          </a:p>
          <a:p>
            <a:endParaRPr lang="en-GB" sz="900" dirty="0"/>
          </a:p>
        </p:txBody>
      </p:sp>
      <p:pic>
        <p:nvPicPr>
          <p:cNvPr id="10" name="Picture 9" descr="https://encrypted-tbn0.gstatic.com/images?q=tbn:ANd9GcSu7dWZ1D9ITos7Y19dknjC3GBmLTyBZxw7Nnp8nNHMr_ze5KS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287" y="71500"/>
            <a:ext cx="1182473" cy="46005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Image result for university of hertfordshire logo">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60171" y="-19846"/>
            <a:ext cx="1170130" cy="48755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university of cambridge clinical medical school"/>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49967" y="38997"/>
            <a:ext cx="1149064" cy="415718"/>
          </a:xfrm>
          <a:prstGeom prst="rect">
            <a:avLst/>
          </a:prstGeom>
          <a:noFill/>
          <a:extLst>
            <a:ext uri="{909E8E84-426E-40DD-AFC4-6F175D3DCCD1}">
              <a14:hiddenFill xmlns:a14="http://schemas.microsoft.com/office/drawing/2010/main">
                <a:solidFill>
                  <a:srgbClr val="FFFFFF"/>
                </a:solidFill>
              </a14:hiddenFill>
            </a:ext>
          </a:extLst>
        </p:spPr>
      </p:pic>
      <p:sp>
        <p:nvSpPr>
          <p:cNvPr id="24" name="AutoShape 6" descr="Image result for university of southampton logo"/>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6" name="AutoShape 8" descr="Image result for university of southampton logo"/>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8" name="AutoShape 10" descr="Image result for university of southampton logo"/>
          <p:cNvSpPr>
            <a:spLocks noChangeAspect="1" noChangeArrowheads="1"/>
          </p:cNvSpPr>
          <p:nvPr/>
        </p:nvSpPr>
        <p:spPr bwMode="auto">
          <a:xfrm>
            <a:off x="304800"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36" name="Picture 12" descr="Image result for university of southampton logo">
            <a:hlinkClick r:id="rId7"/>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699031" y="0"/>
            <a:ext cx="945105" cy="416452"/>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Image result for South West London and St Georges Mental Health NHS University Trust">
            <a:hlinkClick r:id="rId9"/>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734145" y="12832"/>
            <a:ext cx="1016902" cy="468048"/>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Image result for Faculty of Medicine and Health Sciences, University of East Anglia">
            <a:hlinkClick r:id="rId11"/>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829916" y="25732"/>
            <a:ext cx="1008323" cy="45514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04800" y="7902370"/>
            <a:ext cx="184731" cy="230832"/>
          </a:xfrm>
          <a:prstGeom prst="rect">
            <a:avLst/>
          </a:prstGeom>
          <a:noFill/>
        </p:spPr>
        <p:txBody>
          <a:bodyPr wrap="none" rtlCol="0">
            <a:spAutoFit/>
          </a:bodyPr>
          <a:lstStyle/>
          <a:p>
            <a:endParaRPr lang="en-GB" sz="900" dirty="0"/>
          </a:p>
        </p:txBody>
      </p:sp>
      <p:grpSp>
        <p:nvGrpSpPr>
          <p:cNvPr id="40" name="Group 39"/>
          <p:cNvGrpSpPr>
            <a:grpSpLocks/>
          </p:cNvGrpSpPr>
          <p:nvPr/>
        </p:nvGrpSpPr>
        <p:grpSpPr bwMode="auto">
          <a:xfrm>
            <a:off x="201540" y="6398063"/>
            <a:ext cx="3227461" cy="2255131"/>
            <a:chOff x="0" y="328"/>
            <a:chExt cx="10050" cy="4322"/>
          </a:xfrm>
        </p:grpSpPr>
        <p:grpSp>
          <p:nvGrpSpPr>
            <p:cNvPr id="41" name="Group 40"/>
            <p:cNvGrpSpPr>
              <a:grpSpLocks/>
            </p:cNvGrpSpPr>
            <p:nvPr/>
          </p:nvGrpSpPr>
          <p:grpSpPr bwMode="auto">
            <a:xfrm>
              <a:off x="2555" y="328"/>
              <a:ext cx="7495" cy="2711"/>
              <a:chOff x="2555" y="328"/>
              <a:chExt cx="7495" cy="2711"/>
            </a:xfrm>
          </p:grpSpPr>
          <p:sp>
            <p:nvSpPr>
              <p:cNvPr id="55" name="Rectangle 54"/>
              <p:cNvSpPr>
                <a:spLocks noChangeArrowheads="1"/>
              </p:cNvSpPr>
              <p:nvPr/>
            </p:nvSpPr>
            <p:spPr bwMode="auto">
              <a:xfrm>
                <a:off x="2555" y="328"/>
                <a:ext cx="6199" cy="511"/>
              </a:xfrm>
              <a:prstGeom prst="rect">
                <a:avLst/>
              </a:prstGeom>
              <a:solidFill>
                <a:srgbClr val="FFFFFF"/>
              </a:solidFill>
              <a:ln w="9525">
                <a:solidFill>
                  <a:srgbClr val="000000"/>
                </a:solidFill>
                <a:miter lim="800000"/>
                <a:headEnd/>
                <a:tailEnd/>
              </a:ln>
            </p:spPr>
            <p:txBody>
              <a:bodyPr rot="0" vert="horz" wrap="square" lIns="91440" tIns="91440" rIns="91440" bIns="91440" anchor="t" anchorCtr="0" upright="1">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ct val="115000"/>
                  </a:lnSpc>
                  <a:spcAft>
                    <a:spcPts val="1000"/>
                  </a:spcAft>
                </a:pPr>
                <a:r>
                  <a:rPr lang="en-CA" sz="800" b="1" dirty="0">
                    <a:effectLst/>
                    <a:latin typeface="Candara" panose="020E0502030303020204" pitchFamily="34" charset="0"/>
                    <a:ea typeface="Calibri"/>
                    <a:cs typeface="Times New Roman"/>
                  </a:rPr>
                  <a:t>Assessed for eligibility (n=258 )</a:t>
                </a:r>
                <a:endParaRPr lang="en-GB" sz="800" b="1" dirty="0">
                  <a:effectLst/>
                  <a:latin typeface="Candara" panose="020E0502030303020204" pitchFamily="34" charset="0"/>
                  <a:ea typeface="Calibri"/>
                  <a:cs typeface="Times New Roman"/>
                </a:endParaRPr>
              </a:p>
            </p:txBody>
          </p:sp>
          <p:sp>
            <p:nvSpPr>
              <p:cNvPr id="56" name="Rectangle 55"/>
              <p:cNvSpPr>
                <a:spLocks noChangeArrowheads="1"/>
              </p:cNvSpPr>
              <p:nvPr/>
            </p:nvSpPr>
            <p:spPr bwMode="auto">
              <a:xfrm>
                <a:off x="6245" y="839"/>
                <a:ext cx="3805" cy="1423"/>
              </a:xfrm>
              <a:prstGeom prst="rect">
                <a:avLst/>
              </a:prstGeom>
              <a:solidFill>
                <a:srgbClr val="FFFFFF"/>
              </a:solidFill>
              <a:ln w="9525">
                <a:solidFill>
                  <a:srgbClr val="000000"/>
                </a:solidFill>
                <a:miter lim="800000"/>
                <a:headEnd/>
                <a:tailEnd/>
              </a:ln>
            </p:spPr>
            <p:txBody>
              <a:bodyPr rot="0" vert="horz" wrap="square" lIns="91440" tIns="91440" rIns="91440" bIns="91440" anchor="t" anchorCtr="0" upright="1">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Aft>
                    <a:spcPts val="0"/>
                  </a:spcAft>
                </a:pPr>
                <a:r>
                  <a:rPr lang="en-CA" sz="800" b="1" dirty="0">
                    <a:effectLst/>
                    <a:latin typeface="Candara" panose="020E0502030303020204" pitchFamily="34" charset="0"/>
                    <a:ea typeface="Calibri"/>
                    <a:cs typeface="Times New Roman"/>
                  </a:rPr>
                  <a:t>Excluded  (n= 192)</a:t>
                </a:r>
                <a:endParaRPr lang="en-GB" sz="800" b="1" dirty="0">
                  <a:effectLst/>
                  <a:latin typeface="Candara" panose="020E0502030303020204" pitchFamily="34" charset="0"/>
                  <a:ea typeface="Calibri"/>
                  <a:cs typeface="Times New Roman"/>
                </a:endParaRPr>
              </a:p>
              <a:p>
                <a:pPr>
                  <a:spcAft>
                    <a:spcPts val="0"/>
                  </a:spcAft>
                </a:pPr>
                <a:r>
                  <a:rPr lang="x-none" sz="800">
                    <a:effectLst/>
                    <a:latin typeface="Candara" panose="020E0502030303020204" pitchFamily="34" charset="0"/>
                    <a:ea typeface="Calibri"/>
                    <a:cs typeface="Times New Roman"/>
                  </a:rPr>
                  <a:t>¨</a:t>
                </a:r>
                <a:r>
                  <a:rPr lang="en-GB" sz="800" dirty="0">
                    <a:effectLst/>
                    <a:latin typeface="Candara" panose="020E0502030303020204" pitchFamily="34" charset="0"/>
                    <a:ea typeface="Calibri"/>
                    <a:cs typeface="Times New Roman"/>
                  </a:rPr>
                  <a:t> </a:t>
                </a:r>
                <a:r>
                  <a:rPr lang="en-CA" sz="800" dirty="0">
                    <a:effectLst/>
                    <a:latin typeface="Candara" panose="020E0502030303020204" pitchFamily="34" charset="0"/>
                    <a:ea typeface="Calibri"/>
                    <a:cs typeface="Calibri"/>
                  </a:rPr>
                  <a:t>  </a:t>
                </a:r>
                <a:r>
                  <a:rPr lang="en-CA" sz="800" dirty="0">
                    <a:effectLst/>
                    <a:latin typeface="Candara" panose="020E0502030303020204" pitchFamily="34" charset="0"/>
                    <a:ea typeface="Calibri"/>
                    <a:cs typeface="Times New Roman"/>
                  </a:rPr>
                  <a:t>Not meeting inclusion criteria (n=40)</a:t>
                </a:r>
                <a:endParaRPr lang="en-GB" sz="800" dirty="0">
                  <a:effectLst/>
                  <a:latin typeface="Candara" panose="020E0502030303020204" pitchFamily="34" charset="0"/>
                  <a:ea typeface="Calibri"/>
                  <a:cs typeface="Times New Roman"/>
                </a:endParaRPr>
              </a:p>
              <a:p>
                <a:pPr>
                  <a:spcAft>
                    <a:spcPts val="0"/>
                  </a:spcAft>
                </a:pPr>
                <a:r>
                  <a:rPr lang="x-none" sz="800">
                    <a:effectLst/>
                    <a:latin typeface="Candara" panose="020E0502030303020204" pitchFamily="34" charset="0"/>
                    <a:ea typeface="Calibri"/>
                    <a:cs typeface="Times New Roman"/>
                  </a:rPr>
                  <a:t>¨</a:t>
                </a:r>
                <a:r>
                  <a:rPr lang="en-GB" sz="800" dirty="0">
                    <a:effectLst/>
                    <a:latin typeface="Candara" panose="020E0502030303020204" pitchFamily="34" charset="0"/>
                    <a:ea typeface="Calibri"/>
                    <a:cs typeface="Times New Roman"/>
                  </a:rPr>
                  <a:t> </a:t>
                </a:r>
                <a:r>
                  <a:rPr lang="en-CA" sz="800" dirty="0">
                    <a:effectLst/>
                    <a:latin typeface="Candara" panose="020E0502030303020204" pitchFamily="34" charset="0"/>
                    <a:ea typeface="Calibri"/>
                    <a:cs typeface="Calibri"/>
                  </a:rPr>
                  <a:t>  </a:t>
                </a:r>
                <a:r>
                  <a:rPr lang="en-CA" sz="800" dirty="0">
                    <a:effectLst/>
                    <a:latin typeface="Candara" panose="020E0502030303020204" pitchFamily="34" charset="0"/>
                    <a:ea typeface="Calibri"/>
                    <a:cs typeface="Times New Roman"/>
                  </a:rPr>
                  <a:t>Declined to participate (n= 152)</a:t>
                </a:r>
                <a:endParaRPr lang="en-GB" sz="800" dirty="0">
                  <a:effectLst/>
                  <a:latin typeface="Candara" panose="020E0502030303020204" pitchFamily="34" charset="0"/>
                  <a:ea typeface="Calibri"/>
                  <a:cs typeface="Times New Roman"/>
                </a:endParaRPr>
              </a:p>
            </p:txBody>
          </p:sp>
          <p:cxnSp>
            <p:nvCxnSpPr>
              <p:cNvPr id="57" name="AutoShape 58"/>
              <p:cNvCxnSpPr>
                <a:cxnSpLocks noChangeShapeType="1"/>
              </p:cNvCxnSpPr>
              <p:nvPr/>
            </p:nvCxnSpPr>
            <p:spPr bwMode="auto">
              <a:xfrm>
                <a:off x="5196" y="839"/>
                <a:ext cx="0" cy="2200"/>
              </a:xfrm>
              <a:prstGeom prst="straightConnector1">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sp>
            <p:nvSpPr>
              <p:cNvPr id="58" name="Rectangle 57"/>
              <p:cNvSpPr>
                <a:spLocks noChangeArrowheads="1"/>
              </p:cNvSpPr>
              <p:nvPr/>
            </p:nvSpPr>
            <p:spPr bwMode="auto">
              <a:xfrm>
                <a:off x="2908" y="2305"/>
                <a:ext cx="3931" cy="462"/>
              </a:xfrm>
              <a:prstGeom prst="rect">
                <a:avLst/>
              </a:prstGeom>
              <a:solidFill>
                <a:srgbClr val="FFFFFF"/>
              </a:solidFill>
              <a:ln w="9525">
                <a:solidFill>
                  <a:srgbClr val="000000"/>
                </a:solidFill>
                <a:miter lim="800000"/>
                <a:headEnd/>
                <a:tailEnd/>
              </a:ln>
            </p:spPr>
            <p:txBody>
              <a:bodyPr rot="0" vert="horz" wrap="square" lIns="91440" tIns="91440" rIns="91440" bIns="91440" anchor="t" anchorCtr="0" upright="1">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ct val="115000"/>
                  </a:lnSpc>
                  <a:spcAft>
                    <a:spcPts val="1000"/>
                  </a:spcAft>
                </a:pPr>
                <a:r>
                  <a:rPr lang="en-CA" sz="800" b="1" dirty="0">
                    <a:effectLst/>
                    <a:latin typeface="Candara" panose="020E0502030303020204" pitchFamily="34" charset="0"/>
                    <a:ea typeface="Calibri"/>
                    <a:cs typeface="Times New Roman"/>
                  </a:rPr>
                  <a:t>Randomized (n= 49)</a:t>
                </a:r>
                <a:endParaRPr lang="en-GB" sz="500" b="1" dirty="0">
                  <a:effectLst/>
                  <a:latin typeface="Candara" panose="020E0502030303020204" pitchFamily="34" charset="0"/>
                  <a:ea typeface="Calibri"/>
                  <a:cs typeface="Times New Roman"/>
                </a:endParaRPr>
              </a:p>
            </p:txBody>
          </p:sp>
          <p:cxnSp>
            <p:nvCxnSpPr>
              <p:cNvPr id="59" name="AutoShape 60"/>
              <p:cNvCxnSpPr>
                <a:cxnSpLocks noChangeShapeType="1"/>
              </p:cNvCxnSpPr>
              <p:nvPr/>
            </p:nvCxnSpPr>
            <p:spPr bwMode="auto">
              <a:xfrm>
                <a:off x="5196" y="1551"/>
                <a:ext cx="1049" cy="0"/>
              </a:xfrm>
              <a:prstGeom prst="straightConnector1">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grpSp>
        <p:grpSp>
          <p:nvGrpSpPr>
            <p:cNvPr id="43" name="Group 42"/>
            <p:cNvGrpSpPr>
              <a:grpSpLocks/>
            </p:cNvGrpSpPr>
            <p:nvPr/>
          </p:nvGrpSpPr>
          <p:grpSpPr bwMode="auto">
            <a:xfrm>
              <a:off x="0" y="3039"/>
              <a:ext cx="10050" cy="1611"/>
              <a:chOff x="0" y="3039"/>
              <a:chExt cx="10050" cy="1611"/>
            </a:xfrm>
          </p:grpSpPr>
          <p:sp>
            <p:nvSpPr>
              <p:cNvPr id="44" name="AutoShape 63"/>
              <p:cNvSpPr>
                <a:spLocks noChangeArrowheads="1"/>
              </p:cNvSpPr>
              <p:nvPr/>
            </p:nvSpPr>
            <p:spPr bwMode="auto">
              <a:xfrm>
                <a:off x="3486" y="3105"/>
                <a:ext cx="1899" cy="462"/>
              </a:xfrm>
              <a:prstGeom prst="roundRect">
                <a:avLst>
                  <a:gd name="adj" fmla="val 16667"/>
                </a:avLst>
              </a:prstGeom>
              <a:noFill/>
              <a:ln w="9525">
                <a:solidFill>
                  <a:srgbClr val="000000"/>
                </a:solidFill>
                <a:round/>
                <a:headEnd/>
                <a:tailEnd/>
              </a:ln>
              <a:extLst>
                <a:ext uri="{909E8E84-426E-40DD-AFC4-6F175D3DCCD1}">
                  <a14:hiddenFill xmlns:a14="http://schemas.microsoft.com/office/drawing/2010/main">
                    <a:solidFill>
                      <a:srgbClr val="A9C7FD"/>
                    </a:solidFill>
                  </a14:hiddenFill>
                </a:ext>
              </a:extLst>
            </p:spPr>
            <p:txBody>
              <a:bodyPr rot="0" vert="horz" wrap="square" lIns="45720" tIns="45720" rIns="45720" bIns="45720" anchor="t" anchorCtr="0" upright="1">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539750" indent="-539750" algn="ctr">
                  <a:spcBef>
                    <a:spcPts val="1800"/>
                  </a:spcBef>
                  <a:spcAft>
                    <a:spcPts val="1200"/>
                  </a:spcAft>
                  <a:tabLst>
                    <a:tab pos="539750" algn="l"/>
                    <a:tab pos="457200" algn="l"/>
                  </a:tabLst>
                </a:pPr>
                <a:r>
                  <a:rPr lang="x-none" sz="800" b="1">
                    <a:effectLst/>
                    <a:latin typeface="Candara"/>
                    <a:ea typeface="Times New Roman"/>
                    <a:cs typeface="Times New Roman"/>
                  </a:rPr>
                  <a:t>Sertraline</a:t>
                </a:r>
                <a:endParaRPr lang="en-GB" sz="800" b="1" dirty="0">
                  <a:effectLst/>
                  <a:latin typeface="Arial"/>
                  <a:ea typeface="Times New Roman"/>
                  <a:cs typeface="Times New Roman"/>
                </a:endParaRPr>
              </a:p>
            </p:txBody>
          </p:sp>
          <p:grpSp>
            <p:nvGrpSpPr>
              <p:cNvPr id="45" name="Group 44"/>
              <p:cNvGrpSpPr>
                <a:grpSpLocks/>
              </p:cNvGrpSpPr>
              <p:nvPr/>
            </p:nvGrpSpPr>
            <p:grpSpPr bwMode="auto">
              <a:xfrm>
                <a:off x="0" y="3039"/>
                <a:ext cx="10050" cy="1611"/>
                <a:chOff x="0" y="3039"/>
                <a:chExt cx="10050" cy="1611"/>
              </a:xfrm>
            </p:grpSpPr>
            <p:sp>
              <p:nvSpPr>
                <p:cNvPr id="47" name="Rectangle 46"/>
                <p:cNvSpPr>
                  <a:spLocks noChangeArrowheads="1"/>
                </p:cNvSpPr>
                <p:nvPr/>
              </p:nvSpPr>
              <p:spPr bwMode="auto">
                <a:xfrm>
                  <a:off x="0" y="3606"/>
                  <a:ext cx="2908" cy="1044"/>
                </a:xfrm>
                <a:prstGeom prst="rect">
                  <a:avLst/>
                </a:prstGeom>
                <a:solidFill>
                  <a:srgbClr val="FFFFFF"/>
                </a:solidFill>
                <a:ln w="9525">
                  <a:solidFill>
                    <a:srgbClr val="000000"/>
                  </a:solidFill>
                  <a:miter lim="800000"/>
                  <a:headEnd/>
                  <a:tailEnd/>
                </a:ln>
              </p:spPr>
              <p:txBody>
                <a:bodyPr rot="0" vert="horz" wrap="square" lIns="91440" tIns="91440" rIns="91440" bIns="91440" anchor="t" anchorCtr="0" upright="1">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ct val="115000"/>
                    </a:lnSpc>
                    <a:spcAft>
                      <a:spcPts val="0"/>
                    </a:spcAft>
                  </a:pPr>
                  <a:r>
                    <a:rPr lang="en-CA" sz="800" b="1" dirty="0">
                      <a:effectLst/>
                      <a:latin typeface="Candara" panose="020E0502030303020204" pitchFamily="34" charset="0"/>
                      <a:ea typeface="Calibri"/>
                      <a:cs typeface="Times New Roman"/>
                    </a:rPr>
                    <a:t>Allocated (n=18)</a:t>
                  </a:r>
                  <a:endParaRPr lang="en-GB" sz="800" b="1" dirty="0">
                    <a:effectLst/>
                    <a:latin typeface="Candara" panose="020E0502030303020204" pitchFamily="34" charset="0"/>
                    <a:ea typeface="Calibri"/>
                    <a:cs typeface="Times New Roman"/>
                  </a:endParaRPr>
                </a:p>
                <a:p>
                  <a:pPr>
                    <a:lnSpc>
                      <a:spcPct val="115000"/>
                    </a:lnSpc>
                    <a:spcAft>
                      <a:spcPts val="0"/>
                    </a:spcAft>
                  </a:pPr>
                  <a:r>
                    <a:rPr lang="en-CA" sz="800" b="1" dirty="0">
                      <a:effectLst/>
                      <a:latin typeface="Candara" panose="020E0502030303020204" pitchFamily="34" charset="0"/>
                      <a:ea typeface="Calibri"/>
                      <a:cs typeface="Times New Roman"/>
                    </a:rPr>
                    <a:t>Received (n= 18 )</a:t>
                  </a:r>
                  <a:endParaRPr lang="en-GB" sz="800" b="1" dirty="0">
                    <a:effectLst/>
                    <a:latin typeface="Candara" panose="020E0502030303020204" pitchFamily="34" charset="0"/>
                    <a:ea typeface="Calibri"/>
                    <a:cs typeface="Times New Roman"/>
                  </a:endParaRPr>
                </a:p>
                <a:p>
                  <a:pPr>
                    <a:lnSpc>
                      <a:spcPct val="115000"/>
                    </a:lnSpc>
                    <a:spcAft>
                      <a:spcPts val="0"/>
                    </a:spcAft>
                  </a:pPr>
                  <a:endParaRPr lang="en-GB" sz="800" dirty="0">
                    <a:effectLst/>
                    <a:latin typeface="Candara" panose="020E0502030303020204" pitchFamily="34" charset="0"/>
                    <a:ea typeface="Calibri"/>
                    <a:cs typeface="Times New Roman"/>
                  </a:endParaRPr>
                </a:p>
              </p:txBody>
            </p:sp>
            <p:cxnSp>
              <p:nvCxnSpPr>
                <p:cNvPr id="48" name="AutoShape 69"/>
                <p:cNvCxnSpPr>
                  <a:cxnSpLocks noChangeShapeType="1"/>
                </p:cNvCxnSpPr>
                <p:nvPr/>
              </p:nvCxnSpPr>
              <p:spPr bwMode="auto">
                <a:xfrm rot="10800000" flipV="1">
                  <a:off x="2342" y="3039"/>
                  <a:ext cx="3672" cy="567"/>
                </a:xfrm>
                <a:prstGeom prst="bentConnector2">
                  <a:avLst/>
                </a:prstGeom>
                <a:noFill/>
                <a:ln w="9525">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49" name="AutoShape 70"/>
                <p:cNvCxnSpPr>
                  <a:cxnSpLocks noChangeShapeType="1"/>
                </p:cNvCxnSpPr>
                <p:nvPr/>
              </p:nvCxnSpPr>
              <p:spPr bwMode="auto">
                <a:xfrm>
                  <a:off x="4861" y="3039"/>
                  <a:ext cx="3672" cy="567"/>
                </a:xfrm>
                <a:prstGeom prst="bentConnector2">
                  <a:avLst/>
                </a:prstGeom>
                <a:noFill/>
                <a:ln w="9525">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sp>
              <p:nvSpPr>
                <p:cNvPr id="50" name="Rectangle 49"/>
                <p:cNvSpPr>
                  <a:spLocks noChangeArrowheads="1"/>
                </p:cNvSpPr>
                <p:nvPr/>
              </p:nvSpPr>
              <p:spPr bwMode="auto">
                <a:xfrm>
                  <a:off x="3138" y="3612"/>
                  <a:ext cx="3408" cy="1038"/>
                </a:xfrm>
                <a:prstGeom prst="rect">
                  <a:avLst/>
                </a:prstGeom>
                <a:solidFill>
                  <a:srgbClr val="FFFFFF"/>
                </a:solidFill>
                <a:ln w="9525">
                  <a:solidFill>
                    <a:srgbClr val="000000"/>
                  </a:solidFill>
                  <a:miter lim="800000"/>
                  <a:headEnd/>
                  <a:tailEnd/>
                </a:ln>
              </p:spPr>
              <p:txBody>
                <a:bodyPr rot="0" vert="horz" wrap="square" lIns="91440" tIns="91440" rIns="91440" bIns="91440" anchor="t" anchorCtr="0" upright="1">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ct val="115000"/>
                    </a:lnSpc>
                    <a:spcAft>
                      <a:spcPts val="0"/>
                    </a:spcAft>
                  </a:pPr>
                  <a:r>
                    <a:rPr lang="en-CA" sz="800" b="1" dirty="0">
                      <a:effectLst/>
                      <a:latin typeface="Candara" panose="020E0502030303020204" pitchFamily="34" charset="0"/>
                      <a:ea typeface="Calibri"/>
                      <a:cs typeface="Times New Roman"/>
                    </a:rPr>
                    <a:t>Allocated (n= 15)</a:t>
                  </a:r>
                  <a:endParaRPr lang="en-GB" sz="800" b="1" dirty="0">
                    <a:effectLst/>
                    <a:latin typeface="Candara" panose="020E0502030303020204" pitchFamily="34" charset="0"/>
                    <a:ea typeface="Calibri"/>
                    <a:cs typeface="Times New Roman"/>
                  </a:endParaRPr>
                </a:p>
                <a:p>
                  <a:pPr>
                    <a:lnSpc>
                      <a:spcPct val="115000"/>
                    </a:lnSpc>
                    <a:spcAft>
                      <a:spcPts val="0"/>
                    </a:spcAft>
                  </a:pPr>
                  <a:r>
                    <a:rPr lang="en-CA" sz="800" b="1" dirty="0">
                      <a:effectLst/>
                      <a:latin typeface="Candara" panose="020E0502030303020204" pitchFamily="34" charset="0"/>
                      <a:ea typeface="Calibri"/>
                      <a:cs typeface="Times New Roman"/>
                    </a:rPr>
                    <a:t>Received (n= 9 )</a:t>
                  </a:r>
                  <a:endParaRPr lang="en-GB" sz="800" b="1" dirty="0">
                    <a:effectLst/>
                    <a:latin typeface="Candara" panose="020E0502030303020204" pitchFamily="34" charset="0"/>
                    <a:ea typeface="Calibri"/>
                    <a:cs typeface="Times New Roman"/>
                  </a:endParaRPr>
                </a:p>
                <a:p>
                  <a:pPr>
                    <a:lnSpc>
                      <a:spcPct val="115000"/>
                    </a:lnSpc>
                    <a:spcAft>
                      <a:spcPts val="0"/>
                    </a:spcAft>
                  </a:pPr>
                  <a:r>
                    <a:rPr lang="en-CA" sz="800" b="1" dirty="0">
                      <a:effectLst/>
                      <a:latin typeface="Candara" panose="020E0502030303020204" pitchFamily="34" charset="0"/>
                      <a:ea typeface="Calibri"/>
                      <a:cs typeface="Times New Roman"/>
                    </a:rPr>
                    <a:t>Not received (n= 6</a:t>
                  </a:r>
                  <a:r>
                    <a:rPr lang="en-CA" sz="800" dirty="0">
                      <a:effectLst/>
                      <a:latin typeface="Candara" panose="020E0502030303020204" pitchFamily="34" charset="0"/>
                      <a:ea typeface="Calibri"/>
                      <a:cs typeface="Times New Roman"/>
                    </a:rPr>
                    <a:t>)</a:t>
                  </a:r>
                  <a:endParaRPr lang="en-GB" sz="800" dirty="0">
                    <a:effectLst/>
                    <a:latin typeface="Candara" panose="020E0502030303020204" pitchFamily="34" charset="0"/>
                    <a:ea typeface="Calibri"/>
                    <a:cs typeface="Times New Roman"/>
                  </a:endParaRPr>
                </a:p>
              </p:txBody>
            </p:sp>
            <p:sp>
              <p:nvSpPr>
                <p:cNvPr id="51" name="Rectangle 50"/>
                <p:cNvSpPr>
                  <a:spLocks noChangeArrowheads="1"/>
                </p:cNvSpPr>
                <p:nvPr/>
              </p:nvSpPr>
              <p:spPr bwMode="auto">
                <a:xfrm>
                  <a:off x="6697" y="3603"/>
                  <a:ext cx="3353" cy="1047"/>
                </a:xfrm>
                <a:prstGeom prst="rect">
                  <a:avLst/>
                </a:prstGeom>
                <a:solidFill>
                  <a:srgbClr val="FFFFFF"/>
                </a:solidFill>
                <a:ln w="9525">
                  <a:solidFill>
                    <a:srgbClr val="000000"/>
                  </a:solidFill>
                  <a:miter lim="800000"/>
                  <a:headEnd/>
                  <a:tailEnd/>
                </a:ln>
              </p:spPr>
              <p:txBody>
                <a:bodyPr rot="0" vert="horz" wrap="square" lIns="91440" tIns="91440" rIns="91440" bIns="91440" anchor="t" anchorCtr="0" upright="1">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ct val="115000"/>
                    </a:lnSpc>
                    <a:spcAft>
                      <a:spcPts val="0"/>
                    </a:spcAft>
                  </a:pPr>
                  <a:r>
                    <a:rPr lang="en-CA" sz="800" b="1" dirty="0">
                      <a:effectLst/>
                      <a:latin typeface="Candara" panose="020E0502030303020204" pitchFamily="34" charset="0"/>
                      <a:ea typeface="Calibri"/>
                      <a:cs typeface="Times New Roman"/>
                    </a:rPr>
                    <a:t>Allocated (n=16)</a:t>
                  </a:r>
                  <a:endParaRPr lang="en-GB" sz="800" b="1" dirty="0">
                    <a:effectLst/>
                    <a:latin typeface="Candara" panose="020E0502030303020204" pitchFamily="34" charset="0"/>
                    <a:ea typeface="Calibri"/>
                    <a:cs typeface="Times New Roman"/>
                  </a:endParaRPr>
                </a:p>
                <a:p>
                  <a:pPr>
                    <a:lnSpc>
                      <a:spcPct val="115000"/>
                    </a:lnSpc>
                    <a:spcAft>
                      <a:spcPts val="0"/>
                    </a:spcAft>
                  </a:pPr>
                  <a:r>
                    <a:rPr lang="en-GB" sz="800" b="1" dirty="0">
                      <a:latin typeface="Candara" panose="020E0502030303020204" pitchFamily="34" charset="0"/>
                      <a:ea typeface="Calibri"/>
                      <a:cs typeface="Times New Roman"/>
                    </a:rPr>
                    <a:t>R</a:t>
                  </a:r>
                  <a:r>
                    <a:rPr lang="en-CA" sz="800" b="1" dirty="0" err="1">
                      <a:effectLst/>
                      <a:latin typeface="Candara" panose="020E0502030303020204" pitchFamily="34" charset="0"/>
                      <a:ea typeface="Calibri"/>
                      <a:cs typeface="Times New Roman"/>
                    </a:rPr>
                    <a:t>eceived</a:t>
                  </a:r>
                  <a:r>
                    <a:rPr lang="en-CA" sz="800" b="1" dirty="0">
                      <a:effectLst/>
                      <a:latin typeface="Candara" panose="020E0502030303020204" pitchFamily="34" charset="0"/>
                      <a:ea typeface="Calibri"/>
                      <a:cs typeface="Times New Roman"/>
                    </a:rPr>
                    <a:t>  (n= 15 )</a:t>
                  </a:r>
                  <a:endParaRPr lang="en-GB" sz="800" b="1" dirty="0">
                    <a:effectLst/>
                    <a:latin typeface="Candara" panose="020E0502030303020204" pitchFamily="34" charset="0"/>
                    <a:ea typeface="Calibri"/>
                    <a:cs typeface="Times New Roman"/>
                  </a:endParaRPr>
                </a:p>
                <a:p>
                  <a:pPr>
                    <a:lnSpc>
                      <a:spcPct val="115000"/>
                    </a:lnSpc>
                    <a:spcAft>
                      <a:spcPts val="0"/>
                    </a:spcAft>
                  </a:pPr>
                  <a:r>
                    <a:rPr lang="en-CA" sz="800" b="1" dirty="0">
                      <a:effectLst/>
                      <a:latin typeface="Candara" panose="020E0502030303020204" pitchFamily="34" charset="0"/>
                      <a:ea typeface="Calibri"/>
                      <a:cs typeface="Times New Roman"/>
                    </a:rPr>
                    <a:t>Not received (n= 1)</a:t>
                  </a:r>
                  <a:endParaRPr lang="en-GB" sz="800" b="1" dirty="0">
                    <a:effectLst/>
                    <a:latin typeface="Candara" panose="020E0502030303020204" pitchFamily="34" charset="0"/>
                    <a:ea typeface="Calibri"/>
                    <a:cs typeface="Times New Roman"/>
                  </a:endParaRPr>
                </a:p>
              </p:txBody>
            </p:sp>
            <p:cxnSp>
              <p:nvCxnSpPr>
                <p:cNvPr id="52" name="AutoShape 73"/>
                <p:cNvCxnSpPr>
                  <a:cxnSpLocks noChangeShapeType="1"/>
                </p:cNvCxnSpPr>
                <p:nvPr/>
              </p:nvCxnSpPr>
              <p:spPr bwMode="auto">
                <a:xfrm>
                  <a:off x="5606" y="3039"/>
                  <a:ext cx="0" cy="573"/>
                </a:xfrm>
                <a:prstGeom prst="straightConnector1">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sp>
              <p:nvSpPr>
                <p:cNvPr id="53" name="AutoShape 74"/>
                <p:cNvSpPr>
                  <a:spLocks noChangeArrowheads="1"/>
                </p:cNvSpPr>
                <p:nvPr/>
              </p:nvSpPr>
              <p:spPr bwMode="auto">
                <a:xfrm>
                  <a:off x="31" y="3090"/>
                  <a:ext cx="2002" cy="462"/>
                </a:xfrm>
                <a:prstGeom prst="roundRect">
                  <a:avLst>
                    <a:gd name="adj" fmla="val 16667"/>
                  </a:avLst>
                </a:prstGeom>
                <a:noFill/>
                <a:ln w="9525">
                  <a:solidFill>
                    <a:srgbClr val="000000"/>
                  </a:solidFill>
                  <a:round/>
                  <a:headEnd/>
                  <a:tailEnd/>
                </a:ln>
                <a:extLst>
                  <a:ext uri="{909E8E84-426E-40DD-AFC4-6F175D3DCCD1}">
                    <a14:hiddenFill xmlns:a14="http://schemas.microsoft.com/office/drawing/2010/main">
                      <a:solidFill>
                        <a:srgbClr val="A9C7FD"/>
                      </a:solidFill>
                    </a14:hiddenFill>
                  </a:ext>
                </a:extLst>
              </p:spPr>
              <p:txBody>
                <a:bodyPr rot="0" vert="horz" wrap="square" lIns="45720" tIns="45720" rIns="45720" bIns="45720" anchor="t" anchorCtr="0" upright="1">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539750" indent="-539750" algn="ctr">
                    <a:spcBef>
                      <a:spcPts val="1800"/>
                    </a:spcBef>
                    <a:spcAft>
                      <a:spcPts val="1200"/>
                    </a:spcAft>
                    <a:tabLst>
                      <a:tab pos="539750" algn="l"/>
                      <a:tab pos="457200" algn="l"/>
                    </a:tabLst>
                  </a:pPr>
                  <a:r>
                    <a:rPr lang="x-none" sz="800" b="1">
                      <a:effectLst/>
                      <a:latin typeface="Candara"/>
                      <a:ea typeface="Times New Roman"/>
                      <a:cs typeface="Times New Roman"/>
                    </a:rPr>
                    <a:t>Combined</a:t>
                  </a:r>
                  <a:endParaRPr lang="en-GB" sz="800" b="1" dirty="0">
                    <a:effectLst/>
                    <a:latin typeface="Arial"/>
                    <a:ea typeface="Times New Roman"/>
                    <a:cs typeface="Times New Roman"/>
                  </a:endParaRPr>
                </a:p>
              </p:txBody>
            </p:sp>
            <p:sp>
              <p:nvSpPr>
                <p:cNvPr id="54" name="AutoShape 75"/>
                <p:cNvSpPr>
                  <a:spLocks noChangeArrowheads="1"/>
                </p:cNvSpPr>
                <p:nvPr/>
              </p:nvSpPr>
              <p:spPr bwMode="auto">
                <a:xfrm>
                  <a:off x="7056" y="3105"/>
                  <a:ext cx="1178" cy="462"/>
                </a:xfrm>
                <a:prstGeom prst="roundRect">
                  <a:avLst>
                    <a:gd name="adj" fmla="val 16667"/>
                  </a:avLst>
                </a:prstGeom>
                <a:noFill/>
                <a:ln w="9525">
                  <a:solidFill>
                    <a:srgbClr val="000000"/>
                  </a:solidFill>
                  <a:round/>
                  <a:headEnd/>
                  <a:tailEnd/>
                </a:ln>
                <a:extLst>
                  <a:ext uri="{909E8E84-426E-40DD-AFC4-6F175D3DCCD1}">
                    <a14:hiddenFill xmlns:a14="http://schemas.microsoft.com/office/drawing/2010/main">
                      <a:solidFill>
                        <a:srgbClr val="A9C7FD"/>
                      </a:solidFill>
                    </a14:hiddenFill>
                  </a:ext>
                </a:extLst>
              </p:spPr>
              <p:txBody>
                <a:bodyPr rot="0" vert="horz" wrap="square" lIns="45720" tIns="45720" rIns="45720" bIns="45720" anchor="t" anchorCtr="0" upright="1">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539750" indent="-539750" algn="ctr">
                    <a:spcBef>
                      <a:spcPts val="1800"/>
                    </a:spcBef>
                    <a:spcAft>
                      <a:spcPts val="1200"/>
                    </a:spcAft>
                    <a:tabLst>
                      <a:tab pos="539750" algn="l"/>
                      <a:tab pos="457200" algn="l"/>
                    </a:tabLst>
                  </a:pPr>
                  <a:r>
                    <a:rPr lang="x-none" sz="800" b="1">
                      <a:effectLst/>
                      <a:latin typeface="Candara"/>
                      <a:ea typeface="Times New Roman"/>
                      <a:cs typeface="Times New Roman"/>
                    </a:rPr>
                    <a:t>CBT</a:t>
                  </a:r>
                  <a:endParaRPr lang="en-GB" sz="800" b="1" dirty="0">
                    <a:effectLst/>
                    <a:latin typeface="Arial"/>
                    <a:ea typeface="Times New Roman"/>
                    <a:cs typeface="Times New Roman"/>
                  </a:endParaRPr>
                </a:p>
              </p:txBody>
            </p:sp>
          </p:grpSp>
        </p:grpSp>
      </p:grpSp>
      <p:sp>
        <p:nvSpPr>
          <p:cNvPr id="12" name="TextBox 11"/>
          <p:cNvSpPr txBox="1"/>
          <p:nvPr/>
        </p:nvSpPr>
        <p:spPr>
          <a:xfrm>
            <a:off x="3436470" y="6274685"/>
            <a:ext cx="3409238" cy="1908215"/>
          </a:xfrm>
          <a:prstGeom prst="rect">
            <a:avLst/>
          </a:prstGeom>
          <a:noFill/>
        </p:spPr>
        <p:txBody>
          <a:bodyPr wrap="square" rtlCol="0">
            <a:spAutoFit/>
          </a:bodyPr>
          <a:lstStyle/>
          <a:p>
            <a:r>
              <a:rPr lang="en-GB" sz="1000" b="1" dirty="0"/>
              <a:t>Conclusions</a:t>
            </a:r>
          </a:p>
          <a:p>
            <a:pPr marL="171450" indent="-171450" algn="just">
              <a:buFont typeface="Arial" panose="020B0604020202020204" pitchFamily="34" charset="0"/>
              <a:buChar char="•"/>
            </a:pPr>
            <a:r>
              <a:rPr lang="en-GB" sz="700" dirty="0"/>
              <a:t>Recruitment was acceptable across the 3 study arms.  </a:t>
            </a:r>
          </a:p>
          <a:p>
            <a:pPr marL="171450" indent="-171450" algn="just">
              <a:buFont typeface="Arial" panose="020B0604020202020204" pitchFamily="34" charset="0"/>
              <a:buChar char="•"/>
            </a:pPr>
            <a:r>
              <a:rPr lang="en-GB" sz="700" dirty="0"/>
              <a:t>Retention to week 8 was acceptable across the 3 arms. Retention in the combined arm was good to week 16. </a:t>
            </a:r>
          </a:p>
          <a:p>
            <a:pPr marL="171450" indent="-171450" algn="just">
              <a:buFont typeface="Arial" panose="020B0604020202020204" pitchFamily="34" charset="0"/>
              <a:buChar char="•"/>
            </a:pPr>
            <a:r>
              <a:rPr lang="en-GB" sz="700" dirty="0"/>
              <a:t>At week 16, sertraline treated patients (with or without CBT) appear to be doing better than those just receiving CBT. The combined arm may offer the most effective treatment (especially over CBT). </a:t>
            </a:r>
          </a:p>
          <a:p>
            <a:pPr marL="171450" indent="-171450" algn="just">
              <a:buFont typeface="Arial" panose="020B0604020202020204" pitchFamily="34" charset="0"/>
              <a:buChar char="•"/>
            </a:pPr>
            <a:r>
              <a:rPr lang="en-GB" sz="700" dirty="0"/>
              <a:t>Beyond week 16 falling retention makes interpretation difficult.</a:t>
            </a:r>
          </a:p>
          <a:p>
            <a:pPr marL="171450" indent="-171450" algn="just">
              <a:buFont typeface="Arial" panose="020B0604020202020204" pitchFamily="34" charset="0"/>
              <a:buChar char="•"/>
            </a:pPr>
            <a:r>
              <a:rPr lang="en-GB" sz="700" dirty="0"/>
              <a:t>Sertraline monotherapy appeared cost-effective, as it had both lower mean costs and higher mean effects (a finding confirmed in various sensitivity analyses). </a:t>
            </a:r>
          </a:p>
          <a:p>
            <a:pPr algn="just"/>
            <a:r>
              <a:rPr lang="en-GB" sz="1000" b="1" dirty="0"/>
              <a:t>Implications</a:t>
            </a:r>
          </a:p>
          <a:p>
            <a:pPr marL="171450" indent="-171450" algn="just">
              <a:buFont typeface="Arial" panose="020B0604020202020204" pitchFamily="34" charset="0"/>
              <a:buChar char="•"/>
            </a:pPr>
            <a:r>
              <a:rPr lang="en-GB" sz="700" dirty="0"/>
              <a:t>If the superiority of SSRI in OCD were to be replicated in a definitive study, there would be potential for large cost savings to health services. </a:t>
            </a:r>
          </a:p>
          <a:p>
            <a:pPr marL="171450" indent="-171450" algn="just">
              <a:buFont typeface="Arial" panose="020B0604020202020204" pitchFamily="34" charset="0"/>
              <a:buChar char="•"/>
            </a:pPr>
            <a:r>
              <a:rPr lang="en-GB" sz="700" dirty="0"/>
              <a:t>The small size of the current study means that the conclusions drawn have to be treated with caution, and further research would thereby be of value. </a:t>
            </a:r>
          </a:p>
          <a:p>
            <a:pPr marL="171450" indent="-171450" algn="just">
              <a:buFont typeface="Arial" panose="020B0604020202020204" pitchFamily="34" charset="0"/>
              <a:buChar char="•"/>
            </a:pPr>
            <a:r>
              <a:rPr lang="en-GB" sz="700" dirty="0"/>
              <a:t>Our study confirms that such a definitive study can be conducted.</a:t>
            </a:r>
          </a:p>
        </p:txBody>
      </p:sp>
      <p:sp>
        <p:nvSpPr>
          <p:cNvPr id="1024" name="TextBox 1023"/>
          <p:cNvSpPr txBox="1"/>
          <p:nvPr/>
        </p:nvSpPr>
        <p:spPr>
          <a:xfrm>
            <a:off x="3504731" y="8086687"/>
            <a:ext cx="3370324" cy="754053"/>
          </a:xfrm>
          <a:prstGeom prst="rect">
            <a:avLst/>
          </a:prstGeom>
          <a:noFill/>
        </p:spPr>
        <p:txBody>
          <a:bodyPr wrap="square" rtlCol="0">
            <a:spAutoFit/>
          </a:bodyPr>
          <a:lstStyle/>
          <a:p>
            <a:pPr algn="just"/>
            <a:r>
              <a:rPr lang="en-GB" sz="600" b="1" dirty="0"/>
              <a:t>References </a:t>
            </a:r>
          </a:p>
          <a:p>
            <a:pPr algn="just"/>
            <a:r>
              <a:rPr lang="en-GB" sz="600" dirty="0"/>
              <a:t>Baron-Cohen S et al, 2006, Journal of Autism and Developmental Disorders, Vol. 36, No. 343-350.</a:t>
            </a:r>
          </a:p>
          <a:p>
            <a:pPr algn="just"/>
            <a:r>
              <a:rPr lang="en-GB" sz="600" dirty="0"/>
              <a:t>Goodman WK et 1989, Arch Gen Psychiatry, 46, 1006-11</a:t>
            </a:r>
          </a:p>
          <a:p>
            <a:pPr algn="just"/>
            <a:r>
              <a:rPr lang="en-GB" sz="600" dirty="0"/>
              <a:t>Guy W 1976 ECDEU , US </a:t>
            </a:r>
            <a:r>
              <a:rPr lang="en-GB" sz="600" dirty="0" err="1"/>
              <a:t>Dept</a:t>
            </a:r>
            <a:r>
              <a:rPr lang="en-GB" sz="600" dirty="0"/>
              <a:t> of Health, Education and Welfare, NIMH, USA.</a:t>
            </a:r>
          </a:p>
          <a:p>
            <a:pPr algn="just"/>
            <a:r>
              <a:rPr lang="en-GB" sz="600" dirty="0"/>
              <a:t>Montgomery SA and </a:t>
            </a:r>
            <a:r>
              <a:rPr lang="en-GB" sz="600" dirty="0" err="1"/>
              <a:t>Asberg</a:t>
            </a:r>
            <a:r>
              <a:rPr lang="en-GB" sz="600" dirty="0"/>
              <a:t> M, 1979, Brit J Psychiatry, 134: 382-389</a:t>
            </a:r>
          </a:p>
          <a:p>
            <a:pPr algn="just"/>
            <a:r>
              <a:rPr lang="en-GB" sz="600" dirty="0"/>
              <a:t>Sheehan DV et al, 1996, </a:t>
            </a:r>
            <a:r>
              <a:rPr lang="en-GB" sz="600" dirty="0" err="1"/>
              <a:t>Int</a:t>
            </a:r>
            <a:r>
              <a:rPr lang="en-GB" sz="600" dirty="0"/>
              <a:t> </a:t>
            </a:r>
            <a:r>
              <a:rPr lang="en-GB" sz="600" dirty="0" err="1"/>
              <a:t>Clin</a:t>
            </a:r>
            <a:r>
              <a:rPr lang="en-GB" sz="600" dirty="0"/>
              <a:t> </a:t>
            </a:r>
            <a:r>
              <a:rPr lang="en-GB" sz="600" dirty="0" err="1"/>
              <a:t>Psychopharmacol</a:t>
            </a:r>
            <a:r>
              <a:rPr lang="en-GB" sz="600" dirty="0"/>
              <a:t> 11(</a:t>
            </a:r>
            <a:r>
              <a:rPr lang="en-GB" sz="600" dirty="0" err="1"/>
              <a:t>suppl</a:t>
            </a:r>
            <a:r>
              <a:rPr lang="en-GB" sz="600" dirty="0"/>
              <a:t>), 89-95. </a:t>
            </a:r>
          </a:p>
          <a:p>
            <a:endParaRPr lang="en-GB" sz="700" dirty="0"/>
          </a:p>
        </p:txBody>
      </p:sp>
      <p:sp>
        <p:nvSpPr>
          <p:cNvPr id="1032" name="TextBox 1031"/>
          <p:cNvSpPr txBox="1"/>
          <p:nvPr/>
        </p:nvSpPr>
        <p:spPr>
          <a:xfrm>
            <a:off x="86287" y="8814345"/>
            <a:ext cx="6713037" cy="323165"/>
          </a:xfrm>
          <a:prstGeom prst="rect">
            <a:avLst/>
          </a:prstGeom>
          <a:noFill/>
        </p:spPr>
        <p:txBody>
          <a:bodyPr wrap="square" rtlCol="0">
            <a:spAutoFit/>
          </a:bodyPr>
          <a:lstStyle/>
          <a:p>
            <a:r>
              <a:rPr lang="en-GB" sz="500" b="1" dirty="0"/>
              <a:t>Disclosures: </a:t>
            </a:r>
            <a:r>
              <a:rPr lang="en-GB" sz="500" dirty="0"/>
              <a:t>Professor Fineberg reports the following commercial interests, all outside the proposed research project; in the past several years she has received personal fees from Abbott, </a:t>
            </a:r>
            <a:r>
              <a:rPr lang="en-GB" sz="500" dirty="0" err="1"/>
              <a:t>Lundbeck</a:t>
            </a:r>
            <a:r>
              <a:rPr lang="en-GB" sz="500" dirty="0"/>
              <a:t>, Taylor and Francis, Oxford University Press; Grants and non-financial support from the ECNP; Personal fees and non-financial support from Otsuka, the MHRA, the BAP, the RANZCP and Wiley; Non-financial support from the WHO, CINP, International Forum of Mood and Anxiety Disorders, International College of Obsessive Compulsive Spectrum Disorders and </a:t>
            </a:r>
            <a:r>
              <a:rPr lang="en-GB" sz="500" dirty="0" err="1"/>
              <a:t>RCPsych</a:t>
            </a:r>
            <a:r>
              <a:rPr lang="en-GB" sz="500" dirty="0"/>
              <a:t>, Grants and non-financial support from Shire; Grants from the NIHR, MRC and </a:t>
            </a:r>
            <a:r>
              <a:rPr lang="en-GB" sz="500" dirty="0" err="1"/>
              <a:t>Wellcome</a:t>
            </a:r>
            <a:r>
              <a:rPr lang="en-GB" sz="500" dirty="0"/>
              <a:t>.</a:t>
            </a:r>
          </a:p>
        </p:txBody>
      </p:sp>
      <p:sp>
        <p:nvSpPr>
          <p:cNvPr id="11" name="TextBox 10"/>
          <p:cNvSpPr txBox="1"/>
          <p:nvPr/>
        </p:nvSpPr>
        <p:spPr>
          <a:xfrm>
            <a:off x="3790041" y="3653429"/>
            <a:ext cx="2696572" cy="261610"/>
          </a:xfrm>
          <a:prstGeom prst="rect">
            <a:avLst/>
          </a:prstGeom>
          <a:noFill/>
        </p:spPr>
        <p:txBody>
          <a:bodyPr wrap="none" rtlCol="0">
            <a:spAutoFit/>
          </a:bodyPr>
          <a:lstStyle/>
          <a:p>
            <a:r>
              <a:rPr lang="en-GB" sz="1100" b="1" dirty="0"/>
              <a:t>Figure 2: Primary outcomes and endpoints </a:t>
            </a:r>
          </a:p>
        </p:txBody>
      </p:sp>
      <p:sp>
        <p:nvSpPr>
          <p:cNvPr id="14" name="TextBox 13"/>
          <p:cNvSpPr txBox="1"/>
          <p:nvPr/>
        </p:nvSpPr>
        <p:spPr>
          <a:xfrm>
            <a:off x="86287" y="8653228"/>
            <a:ext cx="6571006" cy="246221"/>
          </a:xfrm>
          <a:prstGeom prst="rect">
            <a:avLst/>
          </a:prstGeom>
          <a:noFill/>
        </p:spPr>
        <p:txBody>
          <a:bodyPr wrap="square" rtlCol="0">
            <a:spAutoFit/>
          </a:bodyPr>
          <a:lstStyle/>
          <a:p>
            <a:r>
              <a:rPr lang="en-GB" sz="500" b="1" dirty="0">
                <a:latin typeface="Candara" panose="020E0502030303020204" pitchFamily="34" charset="0"/>
              </a:rPr>
              <a:t>Acknowledgement</a:t>
            </a:r>
            <a:r>
              <a:rPr lang="en-GB" sz="500" dirty="0">
                <a:latin typeface="Candara" panose="020E0502030303020204" pitchFamily="34" charset="0"/>
              </a:rPr>
              <a:t>:  This poster presents independent research funded by the National Institute for Health Research (NIHR) under its Research for Patient Benefit (</a:t>
            </a:r>
            <a:r>
              <a:rPr lang="en-GB" sz="500" dirty="0" err="1">
                <a:latin typeface="Candara" panose="020E0502030303020204" pitchFamily="34" charset="0"/>
              </a:rPr>
              <a:t>RfPB</a:t>
            </a:r>
            <a:r>
              <a:rPr lang="en-GB" sz="500" dirty="0">
                <a:latin typeface="Candara" panose="020E0502030303020204" pitchFamily="34" charset="0"/>
              </a:rPr>
              <a:t>) Programme (Grant Reference Number PB-PG-0712-28044). </a:t>
            </a:r>
          </a:p>
          <a:p>
            <a:r>
              <a:rPr lang="en-GB" sz="500" dirty="0">
                <a:latin typeface="Candara" panose="020E0502030303020204" pitchFamily="34" charset="0"/>
              </a:rPr>
              <a:t>The views expressed are those of the author(s) and not necessarily those of the NHS, the NIHR or the Department of Health.</a:t>
            </a:r>
          </a:p>
        </p:txBody>
      </p:sp>
    </p:spTree>
    <p:extLst>
      <p:ext uri="{BB962C8B-B14F-4D97-AF65-F5344CB8AC3E}">
        <p14:creationId xmlns:p14="http://schemas.microsoft.com/office/powerpoint/2010/main" val="21202074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5065</TotalTime>
  <Words>1541</Words>
  <Application>Microsoft Office PowerPoint</Application>
  <PresentationFormat>On-screen Show (4:3)</PresentationFormat>
  <Paragraphs>178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Candara</vt:lpstr>
      <vt:lpstr>Times New Roman</vt:lpstr>
      <vt:lpstr>Office Theme</vt:lpstr>
      <vt:lpstr>PowerPoint Presentation</vt:lpstr>
    </vt:vector>
  </TitlesOfParts>
  <Company>NHS Hertfordshire 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ayotundes</dc:creator>
  <cp:lastModifiedBy>Solange Wyatt</cp:lastModifiedBy>
  <cp:revision>53</cp:revision>
  <cp:lastPrinted>2017-08-31T08:04:16Z</cp:lastPrinted>
  <dcterms:created xsi:type="dcterms:W3CDTF">2017-08-16T16:20:51Z</dcterms:created>
  <dcterms:modified xsi:type="dcterms:W3CDTF">2017-08-31T08:05:07Z</dcterms:modified>
</cp:coreProperties>
</file>