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82" r:id="rId3"/>
    <p:sldId id="366" r:id="rId4"/>
    <p:sldId id="320" r:id="rId5"/>
    <p:sldId id="321" r:id="rId6"/>
    <p:sldId id="338" r:id="rId7"/>
    <p:sldId id="358" r:id="rId8"/>
    <p:sldId id="344" r:id="rId9"/>
    <p:sldId id="361" r:id="rId10"/>
    <p:sldId id="363" r:id="rId11"/>
    <p:sldId id="364" r:id="rId12"/>
    <p:sldId id="337" r:id="rId13"/>
    <p:sldId id="350" r:id="rId14"/>
    <p:sldId id="306" r:id="rId15"/>
    <p:sldId id="351" r:id="rId16"/>
    <p:sldId id="308" r:id="rId17"/>
    <p:sldId id="348" r:id="rId18"/>
    <p:sldId id="367" r:id="rId19"/>
    <p:sldId id="370" r:id="rId20"/>
    <p:sldId id="369" r:id="rId21"/>
    <p:sldId id="372" r:id="rId22"/>
    <p:sldId id="380" r:id="rId23"/>
    <p:sldId id="371" r:id="rId24"/>
    <p:sldId id="374" r:id="rId25"/>
    <p:sldId id="375" r:id="rId26"/>
    <p:sldId id="376" r:id="rId27"/>
    <p:sldId id="383" r:id="rId28"/>
    <p:sldId id="377" r:id="rId29"/>
    <p:sldId id="378" r:id="rId30"/>
    <p:sldId id="379" r:id="rId31"/>
    <p:sldId id="381" r:id="rId32"/>
    <p:sldId id="373" r:id="rId33"/>
    <p:sldId id="324" r:id="rId34"/>
    <p:sldId id="347" r:id="rId35"/>
    <p:sldId id="382" r:id="rId36"/>
    <p:sldId id="276" r:id="rId37"/>
    <p:sldId id="277" r:id="rId3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95A6DA-6244-45A3-B600-F904FD31AE9F}">
          <p14:sldIdLst>
            <p14:sldId id="256"/>
            <p14:sldId id="282"/>
            <p14:sldId id="366"/>
            <p14:sldId id="320"/>
            <p14:sldId id="321"/>
            <p14:sldId id="338"/>
            <p14:sldId id="358"/>
            <p14:sldId id="344"/>
            <p14:sldId id="361"/>
            <p14:sldId id="363"/>
            <p14:sldId id="364"/>
            <p14:sldId id="337"/>
            <p14:sldId id="350"/>
            <p14:sldId id="306"/>
            <p14:sldId id="351"/>
            <p14:sldId id="308"/>
          </p14:sldIdLst>
        </p14:section>
        <p14:section name="Untitled Section" id="{5B0F69FE-D806-4BF2-A9DF-DDA2A239CF8D}">
          <p14:sldIdLst>
            <p14:sldId id="348"/>
            <p14:sldId id="367"/>
            <p14:sldId id="370"/>
            <p14:sldId id="369"/>
            <p14:sldId id="372"/>
            <p14:sldId id="380"/>
            <p14:sldId id="371"/>
            <p14:sldId id="374"/>
            <p14:sldId id="375"/>
            <p14:sldId id="376"/>
            <p14:sldId id="383"/>
            <p14:sldId id="377"/>
            <p14:sldId id="378"/>
            <p14:sldId id="379"/>
            <p14:sldId id="381"/>
            <p14:sldId id="373"/>
            <p14:sldId id="324"/>
            <p14:sldId id="347"/>
            <p14:sldId id="382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44" d="100"/>
          <a:sy n="44" d="100"/>
        </p:scale>
        <p:origin x="4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14B55-A618-44AF-A4C7-2CB7111FC98C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0998C4-2A97-4E57-B4FB-D6F2AAF0CBE6}">
      <dgm:prSet/>
      <dgm:spPr/>
      <dgm:t>
        <a:bodyPr/>
        <a:lstStyle/>
        <a:p>
          <a:r>
            <a:rPr lang="en-GB"/>
            <a:t>1. Insecure attachment</a:t>
          </a:r>
          <a:endParaRPr lang="en-US"/>
        </a:p>
      </dgm:t>
    </dgm:pt>
    <dgm:pt modelId="{9A02F996-C272-402C-BD9C-EB9DE85772B4}" type="parTrans" cxnId="{F6865DE5-CB33-45C3-8B01-4FAC0FC6AD2A}">
      <dgm:prSet/>
      <dgm:spPr/>
      <dgm:t>
        <a:bodyPr/>
        <a:lstStyle/>
        <a:p>
          <a:endParaRPr lang="en-US"/>
        </a:p>
      </dgm:t>
    </dgm:pt>
    <dgm:pt modelId="{349C24AA-FFD0-421D-8C97-7378B39F8771}" type="sibTrans" cxnId="{F6865DE5-CB33-45C3-8B01-4FAC0FC6AD2A}">
      <dgm:prSet/>
      <dgm:spPr/>
      <dgm:t>
        <a:bodyPr/>
        <a:lstStyle/>
        <a:p>
          <a:endParaRPr lang="en-US"/>
        </a:p>
      </dgm:t>
    </dgm:pt>
    <dgm:pt modelId="{16F73A42-D1C6-4725-8144-586678AA6E8A}">
      <dgm:prSet/>
      <dgm:spPr/>
      <dgm:t>
        <a:bodyPr/>
        <a:lstStyle/>
        <a:p>
          <a:r>
            <a:rPr lang="en-GB"/>
            <a:t>2. Emotional regulation</a:t>
          </a:r>
          <a:endParaRPr lang="en-US"/>
        </a:p>
      </dgm:t>
    </dgm:pt>
    <dgm:pt modelId="{81CC1EB9-462C-4443-B713-3FC6A8E8C29A}" type="parTrans" cxnId="{788F3107-3E65-4400-9A23-9E89DA298001}">
      <dgm:prSet/>
      <dgm:spPr/>
      <dgm:t>
        <a:bodyPr/>
        <a:lstStyle/>
        <a:p>
          <a:endParaRPr lang="en-US"/>
        </a:p>
      </dgm:t>
    </dgm:pt>
    <dgm:pt modelId="{8175C3A9-9719-4998-BFC7-8EF54AF97820}" type="sibTrans" cxnId="{788F3107-3E65-4400-9A23-9E89DA298001}">
      <dgm:prSet/>
      <dgm:spPr/>
      <dgm:t>
        <a:bodyPr/>
        <a:lstStyle/>
        <a:p>
          <a:endParaRPr lang="en-US"/>
        </a:p>
      </dgm:t>
    </dgm:pt>
    <dgm:pt modelId="{1763BEA0-BF6D-4AE2-96B3-EBC89510AE1A}">
      <dgm:prSet/>
      <dgm:spPr/>
      <dgm:t>
        <a:bodyPr/>
        <a:lstStyle/>
        <a:p>
          <a:r>
            <a:rPr lang="en-GB"/>
            <a:t>3. Safety</a:t>
          </a:r>
          <a:endParaRPr lang="en-US"/>
        </a:p>
      </dgm:t>
    </dgm:pt>
    <dgm:pt modelId="{7C5C9C62-03FA-4345-A0E4-872C43035CCB}" type="parTrans" cxnId="{D4037AC9-C950-4251-A5AE-0F0A627F51CD}">
      <dgm:prSet/>
      <dgm:spPr/>
      <dgm:t>
        <a:bodyPr/>
        <a:lstStyle/>
        <a:p>
          <a:endParaRPr lang="en-US"/>
        </a:p>
      </dgm:t>
    </dgm:pt>
    <dgm:pt modelId="{C2889231-E2D3-4F89-9F97-7C40E048F310}" type="sibTrans" cxnId="{D4037AC9-C950-4251-A5AE-0F0A627F51CD}">
      <dgm:prSet/>
      <dgm:spPr/>
      <dgm:t>
        <a:bodyPr/>
        <a:lstStyle/>
        <a:p>
          <a:endParaRPr lang="en-US"/>
        </a:p>
      </dgm:t>
    </dgm:pt>
    <dgm:pt modelId="{6BB3ED8A-64FE-407C-B6EA-FC1813B92F7C}">
      <dgm:prSet/>
      <dgm:spPr/>
      <dgm:t>
        <a:bodyPr/>
        <a:lstStyle/>
        <a:p>
          <a:r>
            <a:rPr lang="en-GB" dirty="0"/>
            <a:t>The method to support self-management is based on </a:t>
          </a:r>
          <a:r>
            <a:rPr lang="en-GB" b="1" dirty="0"/>
            <a:t>embodied learning</a:t>
          </a:r>
          <a:endParaRPr lang="en-US" dirty="0"/>
        </a:p>
      </dgm:t>
    </dgm:pt>
    <dgm:pt modelId="{8A1C5613-3B23-43BD-AF01-193301AB7489}" type="parTrans" cxnId="{3BE379EC-F16C-4160-B302-1E6955FE0CB2}">
      <dgm:prSet/>
      <dgm:spPr/>
      <dgm:t>
        <a:bodyPr/>
        <a:lstStyle/>
        <a:p>
          <a:endParaRPr lang="en-US"/>
        </a:p>
      </dgm:t>
    </dgm:pt>
    <dgm:pt modelId="{DAC4D40B-0ED5-47CF-AC59-00F1B3488CCA}" type="sibTrans" cxnId="{3BE379EC-F16C-4160-B302-1E6955FE0CB2}">
      <dgm:prSet/>
      <dgm:spPr/>
      <dgm:t>
        <a:bodyPr/>
        <a:lstStyle/>
        <a:p>
          <a:endParaRPr lang="en-US"/>
        </a:p>
      </dgm:t>
    </dgm:pt>
    <dgm:pt modelId="{903027D8-218A-48AE-9B73-3CC0840B22C5}" type="pres">
      <dgm:prSet presAssocID="{3FE14B55-A618-44AF-A4C7-2CB7111FC98C}" presName="Name0" presStyleCnt="0">
        <dgm:presLayoutVars>
          <dgm:dir/>
          <dgm:resizeHandles val="exact"/>
        </dgm:presLayoutVars>
      </dgm:prSet>
      <dgm:spPr/>
    </dgm:pt>
    <dgm:pt modelId="{D52571CA-AAE3-46DA-82A1-83FA847CF973}" type="pres">
      <dgm:prSet presAssocID="{A00998C4-2A97-4E57-B4FB-D6F2AAF0CBE6}" presName="node" presStyleLbl="node1" presStyleIdx="0" presStyleCnt="4">
        <dgm:presLayoutVars>
          <dgm:bulletEnabled val="1"/>
        </dgm:presLayoutVars>
      </dgm:prSet>
      <dgm:spPr/>
    </dgm:pt>
    <dgm:pt modelId="{F8F1EBDC-95D9-4136-8238-005C643D33FA}" type="pres">
      <dgm:prSet presAssocID="{349C24AA-FFD0-421D-8C97-7378B39F8771}" presName="sibTrans" presStyleLbl="sibTrans1D1" presStyleIdx="0" presStyleCnt="3"/>
      <dgm:spPr/>
    </dgm:pt>
    <dgm:pt modelId="{D00AF646-6957-4314-AF2D-B4437A114D0A}" type="pres">
      <dgm:prSet presAssocID="{349C24AA-FFD0-421D-8C97-7378B39F8771}" presName="connectorText" presStyleLbl="sibTrans1D1" presStyleIdx="0" presStyleCnt="3"/>
      <dgm:spPr/>
    </dgm:pt>
    <dgm:pt modelId="{24BF8110-57BB-49D0-9E18-B855CB82E32B}" type="pres">
      <dgm:prSet presAssocID="{16F73A42-D1C6-4725-8144-586678AA6E8A}" presName="node" presStyleLbl="node1" presStyleIdx="1" presStyleCnt="4">
        <dgm:presLayoutVars>
          <dgm:bulletEnabled val="1"/>
        </dgm:presLayoutVars>
      </dgm:prSet>
      <dgm:spPr/>
    </dgm:pt>
    <dgm:pt modelId="{C926B8A9-4504-474F-9B83-A14ABA931586}" type="pres">
      <dgm:prSet presAssocID="{8175C3A9-9719-4998-BFC7-8EF54AF97820}" presName="sibTrans" presStyleLbl="sibTrans1D1" presStyleIdx="1" presStyleCnt="3"/>
      <dgm:spPr/>
    </dgm:pt>
    <dgm:pt modelId="{B776B5D6-4DDB-4262-8ACA-B3F5076BDF68}" type="pres">
      <dgm:prSet presAssocID="{8175C3A9-9719-4998-BFC7-8EF54AF97820}" presName="connectorText" presStyleLbl="sibTrans1D1" presStyleIdx="1" presStyleCnt="3"/>
      <dgm:spPr/>
    </dgm:pt>
    <dgm:pt modelId="{5D02007A-4999-44E1-A075-BE688E2122AD}" type="pres">
      <dgm:prSet presAssocID="{1763BEA0-BF6D-4AE2-96B3-EBC89510AE1A}" presName="node" presStyleLbl="node1" presStyleIdx="2" presStyleCnt="4">
        <dgm:presLayoutVars>
          <dgm:bulletEnabled val="1"/>
        </dgm:presLayoutVars>
      </dgm:prSet>
      <dgm:spPr/>
    </dgm:pt>
    <dgm:pt modelId="{9F6F7E2F-471C-434C-B37A-679E9920E2DD}" type="pres">
      <dgm:prSet presAssocID="{C2889231-E2D3-4F89-9F97-7C40E048F310}" presName="sibTrans" presStyleLbl="sibTrans1D1" presStyleIdx="2" presStyleCnt="3"/>
      <dgm:spPr/>
    </dgm:pt>
    <dgm:pt modelId="{312FA1C8-2E56-4545-8FC9-FCBC7D26134D}" type="pres">
      <dgm:prSet presAssocID="{C2889231-E2D3-4F89-9F97-7C40E048F310}" presName="connectorText" presStyleLbl="sibTrans1D1" presStyleIdx="2" presStyleCnt="3"/>
      <dgm:spPr/>
    </dgm:pt>
    <dgm:pt modelId="{DCA155ED-39B4-4AC6-B97F-DAAD682FA269}" type="pres">
      <dgm:prSet presAssocID="{6BB3ED8A-64FE-407C-B6EA-FC1813B92F7C}" presName="node" presStyleLbl="node1" presStyleIdx="3" presStyleCnt="4">
        <dgm:presLayoutVars>
          <dgm:bulletEnabled val="1"/>
        </dgm:presLayoutVars>
      </dgm:prSet>
      <dgm:spPr/>
    </dgm:pt>
  </dgm:ptLst>
  <dgm:cxnLst>
    <dgm:cxn modelId="{788F3107-3E65-4400-9A23-9E89DA298001}" srcId="{3FE14B55-A618-44AF-A4C7-2CB7111FC98C}" destId="{16F73A42-D1C6-4725-8144-586678AA6E8A}" srcOrd="1" destOrd="0" parTransId="{81CC1EB9-462C-4443-B713-3FC6A8E8C29A}" sibTransId="{8175C3A9-9719-4998-BFC7-8EF54AF97820}"/>
    <dgm:cxn modelId="{80567D11-20AC-4D56-A120-2CB3BCF95E9F}" type="presOf" srcId="{C2889231-E2D3-4F89-9F97-7C40E048F310}" destId="{312FA1C8-2E56-4545-8FC9-FCBC7D26134D}" srcOrd="1" destOrd="0" presId="urn:microsoft.com/office/officeart/2016/7/layout/RepeatingBendingProcessNew"/>
    <dgm:cxn modelId="{0FBC8363-7305-4B95-BCDD-CC8DDD828CFE}" type="presOf" srcId="{3FE14B55-A618-44AF-A4C7-2CB7111FC98C}" destId="{903027D8-218A-48AE-9B73-3CC0840B22C5}" srcOrd="0" destOrd="0" presId="urn:microsoft.com/office/officeart/2016/7/layout/RepeatingBendingProcessNew"/>
    <dgm:cxn modelId="{FC168E43-05EC-4BEC-B583-2765F3E754F9}" type="presOf" srcId="{1763BEA0-BF6D-4AE2-96B3-EBC89510AE1A}" destId="{5D02007A-4999-44E1-A075-BE688E2122AD}" srcOrd="0" destOrd="0" presId="urn:microsoft.com/office/officeart/2016/7/layout/RepeatingBendingProcessNew"/>
    <dgm:cxn modelId="{C8F39B91-7240-4813-88DE-723ACEC64FB0}" type="presOf" srcId="{349C24AA-FFD0-421D-8C97-7378B39F8771}" destId="{D00AF646-6957-4314-AF2D-B4437A114D0A}" srcOrd="1" destOrd="0" presId="urn:microsoft.com/office/officeart/2016/7/layout/RepeatingBendingProcessNew"/>
    <dgm:cxn modelId="{D2CB7D92-AD12-40FB-8964-5F31E15C82D3}" type="presOf" srcId="{8175C3A9-9719-4998-BFC7-8EF54AF97820}" destId="{B776B5D6-4DDB-4262-8ACA-B3F5076BDF68}" srcOrd="1" destOrd="0" presId="urn:microsoft.com/office/officeart/2016/7/layout/RepeatingBendingProcessNew"/>
    <dgm:cxn modelId="{2F7C4B94-991F-442E-8F42-6C76649E9478}" type="presOf" srcId="{A00998C4-2A97-4E57-B4FB-D6F2AAF0CBE6}" destId="{D52571CA-AAE3-46DA-82A1-83FA847CF973}" srcOrd="0" destOrd="0" presId="urn:microsoft.com/office/officeart/2016/7/layout/RepeatingBendingProcessNew"/>
    <dgm:cxn modelId="{0B0FFFB9-D7A6-4A8B-8927-85BBCCC1409C}" type="presOf" srcId="{C2889231-E2D3-4F89-9F97-7C40E048F310}" destId="{9F6F7E2F-471C-434C-B37A-679E9920E2DD}" srcOrd="0" destOrd="0" presId="urn:microsoft.com/office/officeart/2016/7/layout/RepeatingBendingProcessNew"/>
    <dgm:cxn modelId="{AC56B1BD-2B88-485F-A9B2-7424A14855E1}" type="presOf" srcId="{8175C3A9-9719-4998-BFC7-8EF54AF97820}" destId="{C926B8A9-4504-474F-9B83-A14ABA931586}" srcOrd="0" destOrd="0" presId="urn:microsoft.com/office/officeart/2016/7/layout/RepeatingBendingProcessNew"/>
    <dgm:cxn modelId="{D4037AC9-C950-4251-A5AE-0F0A627F51CD}" srcId="{3FE14B55-A618-44AF-A4C7-2CB7111FC98C}" destId="{1763BEA0-BF6D-4AE2-96B3-EBC89510AE1A}" srcOrd="2" destOrd="0" parTransId="{7C5C9C62-03FA-4345-A0E4-872C43035CCB}" sibTransId="{C2889231-E2D3-4F89-9F97-7C40E048F310}"/>
    <dgm:cxn modelId="{062760CC-F17E-40E7-9ED7-354737CD3736}" type="presOf" srcId="{349C24AA-FFD0-421D-8C97-7378B39F8771}" destId="{F8F1EBDC-95D9-4136-8238-005C643D33FA}" srcOrd="0" destOrd="0" presId="urn:microsoft.com/office/officeart/2016/7/layout/RepeatingBendingProcessNew"/>
    <dgm:cxn modelId="{F6865DE5-CB33-45C3-8B01-4FAC0FC6AD2A}" srcId="{3FE14B55-A618-44AF-A4C7-2CB7111FC98C}" destId="{A00998C4-2A97-4E57-B4FB-D6F2AAF0CBE6}" srcOrd="0" destOrd="0" parTransId="{9A02F996-C272-402C-BD9C-EB9DE85772B4}" sibTransId="{349C24AA-FFD0-421D-8C97-7378B39F8771}"/>
    <dgm:cxn modelId="{6F9C4DE6-EEE7-4BB0-904D-37CDC3B0F499}" type="presOf" srcId="{16F73A42-D1C6-4725-8144-586678AA6E8A}" destId="{24BF8110-57BB-49D0-9E18-B855CB82E32B}" srcOrd="0" destOrd="0" presId="urn:microsoft.com/office/officeart/2016/7/layout/RepeatingBendingProcessNew"/>
    <dgm:cxn modelId="{3BE379EC-F16C-4160-B302-1E6955FE0CB2}" srcId="{3FE14B55-A618-44AF-A4C7-2CB7111FC98C}" destId="{6BB3ED8A-64FE-407C-B6EA-FC1813B92F7C}" srcOrd="3" destOrd="0" parTransId="{8A1C5613-3B23-43BD-AF01-193301AB7489}" sibTransId="{DAC4D40B-0ED5-47CF-AC59-00F1B3488CCA}"/>
    <dgm:cxn modelId="{B12734FC-48FE-44F8-99B2-5E726A5E613A}" type="presOf" srcId="{6BB3ED8A-64FE-407C-B6EA-FC1813B92F7C}" destId="{DCA155ED-39B4-4AC6-B97F-DAAD682FA269}" srcOrd="0" destOrd="0" presId="urn:microsoft.com/office/officeart/2016/7/layout/RepeatingBendingProcessNew"/>
    <dgm:cxn modelId="{DFF45103-0D3E-422B-B5C9-C76F538DBB55}" type="presParOf" srcId="{903027D8-218A-48AE-9B73-3CC0840B22C5}" destId="{D52571CA-AAE3-46DA-82A1-83FA847CF973}" srcOrd="0" destOrd="0" presId="urn:microsoft.com/office/officeart/2016/7/layout/RepeatingBendingProcessNew"/>
    <dgm:cxn modelId="{BC3A856C-22D5-4ED9-BE13-10532C7C6408}" type="presParOf" srcId="{903027D8-218A-48AE-9B73-3CC0840B22C5}" destId="{F8F1EBDC-95D9-4136-8238-005C643D33FA}" srcOrd="1" destOrd="0" presId="urn:microsoft.com/office/officeart/2016/7/layout/RepeatingBendingProcessNew"/>
    <dgm:cxn modelId="{4DEAA9B9-0632-4B93-9795-C4919AFE09EA}" type="presParOf" srcId="{F8F1EBDC-95D9-4136-8238-005C643D33FA}" destId="{D00AF646-6957-4314-AF2D-B4437A114D0A}" srcOrd="0" destOrd="0" presId="urn:microsoft.com/office/officeart/2016/7/layout/RepeatingBendingProcessNew"/>
    <dgm:cxn modelId="{4348FBA4-0B62-40CD-A74F-FA37D72ABBD3}" type="presParOf" srcId="{903027D8-218A-48AE-9B73-3CC0840B22C5}" destId="{24BF8110-57BB-49D0-9E18-B855CB82E32B}" srcOrd="2" destOrd="0" presId="urn:microsoft.com/office/officeart/2016/7/layout/RepeatingBendingProcessNew"/>
    <dgm:cxn modelId="{82CCC50F-EFC6-4609-B824-B3B1B4C8DAE9}" type="presParOf" srcId="{903027D8-218A-48AE-9B73-3CC0840B22C5}" destId="{C926B8A9-4504-474F-9B83-A14ABA931586}" srcOrd="3" destOrd="0" presId="urn:microsoft.com/office/officeart/2016/7/layout/RepeatingBendingProcessNew"/>
    <dgm:cxn modelId="{3BE657E4-D1D6-40F8-A916-8ABA31A9057B}" type="presParOf" srcId="{C926B8A9-4504-474F-9B83-A14ABA931586}" destId="{B776B5D6-4DDB-4262-8ACA-B3F5076BDF68}" srcOrd="0" destOrd="0" presId="urn:microsoft.com/office/officeart/2016/7/layout/RepeatingBendingProcessNew"/>
    <dgm:cxn modelId="{9A4B6BAC-E1D5-4357-8138-448BD7585ED3}" type="presParOf" srcId="{903027D8-218A-48AE-9B73-3CC0840B22C5}" destId="{5D02007A-4999-44E1-A075-BE688E2122AD}" srcOrd="4" destOrd="0" presId="urn:microsoft.com/office/officeart/2016/7/layout/RepeatingBendingProcessNew"/>
    <dgm:cxn modelId="{FFAD3C37-96AA-473B-B483-B1A44CACD24F}" type="presParOf" srcId="{903027D8-218A-48AE-9B73-3CC0840B22C5}" destId="{9F6F7E2F-471C-434C-B37A-679E9920E2DD}" srcOrd="5" destOrd="0" presId="urn:microsoft.com/office/officeart/2016/7/layout/RepeatingBendingProcessNew"/>
    <dgm:cxn modelId="{4C82A735-9812-427F-A1D0-98955139AF0B}" type="presParOf" srcId="{9F6F7E2F-471C-434C-B37A-679E9920E2DD}" destId="{312FA1C8-2E56-4545-8FC9-FCBC7D26134D}" srcOrd="0" destOrd="0" presId="urn:microsoft.com/office/officeart/2016/7/layout/RepeatingBendingProcessNew"/>
    <dgm:cxn modelId="{53708DFC-1CA8-4582-B6C8-7E18130A03FF}" type="presParOf" srcId="{903027D8-218A-48AE-9B73-3CC0840B22C5}" destId="{DCA155ED-39B4-4AC6-B97F-DAAD682FA269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FB9846-E1DA-4946-9D30-12AA30747295}" type="doc">
      <dgm:prSet loTypeId="urn:microsoft.com/office/officeart/2008/layout/LinedList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1F3619A-6D5B-4500-807E-564B467C2DC6}">
      <dgm:prSet/>
      <dgm:spPr/>
      <dgm:t>
        <a:bodyPr/>
        <a:lstStyle/>
        <a:p>
          <a:r>
            <a:rPr lang="en-GB" dirty="0"/>
            <a:t>Facilitator works through coaching enactive, embodied practices </a:t>
          </a:r>
          <a:endParaRPr lang="en-US" dirty="0"/>
        </a:p>
      </dgm:t>
    </dgm:pt>
    <dgm:pt modelId="{0668C468-A77D-4622-92C1-2E8377CED015}" type="parTrans" cxnId="{CDF9DF5F-E7EF-4B74-B5B2-6937202988C9}">
      <dgm:prSet/>
      <dgm:spPr/>
      <dgm:t>
        <a:bodyPr/>
        <a:lstStyle/>
        <a:p>
          <a:endParaRPr lang="en-US"/>
        </a:p>
      </dgm:t>
    </dgm:pt>
    <dgm:pt modelId="{8BF53C42-01FE-4ABC-AA7A-737E412B4350}" type="sibTrans" cxnId="{CDF9DF5F-E7EF-4B74-B5B2-6937202988C9}">
      <dgm:prSet/>
      <dgm:spPr/>
      <dgm:t>
        <a:bodyPr/>
        <a:lstStyle/>
        <a:p>
          <a:endParaRPr lang="en-US"/>
        </a:p>
      </dgm:t>
    </dgm:pt>
    <dgm:pt modelId="{360D1E99-5664-45BC-9279-B4CACD708A9B}">
      <dgm:prSet/>
      <dgm:spPr/>
      <dgm:t>
        <a:bodyPr/>
        <a:lstStyle/>
        <a:p>
          <a:r>
            <a:rPr lang="en-GB" dirty="0"/>
            <a:t>It aims to shift the experience of the symptom, changing the relationship with it, perception of it and mind-set to cultivate the </a:t>
          </a:r>
          <a:r>
            <a:rPr lang="en-GB" b="1" dirty="0"/>
            <a:t>self management of </a:t>
          </a:r>
          <a:r>
            <a:rPr lang="en-GB" dirty="0"/>
            <a:t>symptoms</a:t>
          </a:r>
          <a:endParaRPr lang="en-US" dirty="0"/>
        </a:p>
      </dgm:t>
    </dgm:pt>
    <dgm:pt modelId="{14F030F2-E9A1-4912-A38E-4E3DBAB3ECFF}" type="parTrans" cxnId="{C0A7E4AF-A06B-4BD8-8AB6-F32753846724}">
      <dgm:prSet/>
      <dgm:spPr/>
      <dgm:t>
        <a:bodyPr/>
        <a:lstStyle/>
        <a:p>
          <a:endParaRPr lang="en-US"/>
        </a:p>
      </dgm:t>
    </dgm:pt>
    <dgm:pt modelId="{4277C0F3-2674-4023-B17F-4A3A3A17EFCD}" type="sibTrans" cxnId="{C0A7E4AF-A06B-4BD8-8AB6-F32753846724}">
      <dgm:prSet/>
      <dgm:spPr/>
      <dgm:t>
        <a:bodyPr/>
        <a:lstStyle/>
        <a:p>
          <a:endParaRPr lang="en-US"/>
        </a:p>
      </dgm:t>
    </dgm:pt>
    <dgm:pt modelId="{03E1589D-7A6B-44C8-A689-0FE891699311}">
      <dgm:prSet/>
      <dgm:spPr/>
      <dgm:t>
        <a:bodyPr/>
        <a:lstStyle/>
        <a:p>
          <a:r>
            <a:rPr lang="en-GB" dirty="0"/>
            <a:t>It transforms seeing symptoms or body as ‘enemy’ to embracing them as an ‘ally’</a:t>
          </a:r>
          <a:endParaRPr lang="en-US" dirty="0"/>
        </a:p>
      </dgm:t>
    </dgm:pt>
    <dgm:pt modelId="{28DE6FE1-74BD-49BC-B89A-39C239C9B811}" type="parTrans" cxnId="{EF77EF63-0558-4EA7-B813-E601DBA43E0E}">
      <dgm:prSet/>
      <dgm:spPr/>
      <dgm:t>
        <a:bodyPr/>
        <a:lstStyle/>
        <a:p>
          <a:endParaRPr lang="en-US"/>
        </a:p>
      </dgm:t>
    </dgm:pt>
    <dgm:pt modelId="{F59BA31A-C927-4265-9988-3CE405811CE8}" type="sibTrans" cxnId="{EF77EF63-0558-4EA7-B813-E601DBA43E0E}">
      <dgm:prSet/>
      <dgm:spPr/>
      <dgm:t>
        <a:bodyPr/>
        <a:lstStyle/>
        <a:p>
          <a:endParaRPr lang="en-US"/>
        </a:p>
      </dgm:t>
    </dgm:pt>
    <dgm:pt modelId="{1747127D-A995-449F-9B53-8186C6145E76}">
      <dgm:prSet/>
      <dgm:spPr/>
      <dgm:t>
        <a:bodyPr/>
        <a:lstStyle/>
        <a:p>
          <a:r>
            <a:rPr lang="en-GB"/>
            <a:t>Caring for the self is initially modelled by the facilitator e.g. how to sit, breathe</a:t>
          </a:r>
          <a:endParaRPr lang="en-US"/>
        </a:p>
      </dgm:t>
    </dgm:pt>
    <dgm:pt modelId="{434D44F7-D7F4-4EC5-882F-AEE6823B5473}" type="parTrans" cxnId="{EC5ACB25-6BCC-4FA0-8569-773E33BC29AD}">
      <dgm:prSet/>
      <dgm:spPr/>
      <dgm:t>
        <a:bodyPr/>
        <a:lstStyle/>
        <a:p>
          <a:endParaRPr lang="en-US"/>
        </a:p>
      </dgm:t>
    </dgm:pt>
    <dgm:pt modelId="{26C96981-3B99-4A06-ACF3-80F6E3C194A3}" type="sibTrans" cxnId="{EC5ACB25-6BCC-4FA0-8569-773E33BC29AD}">
      <dgm:prSet/>
      <dgm:spPr/>
      <dgm:t>
        <a:bodyPr/>
        <a:lstStyle/>
        <a:p>
          <a:endParaRPr lang="en-US"/>
        </a:p>
      </dgm:t>
    </dgm:pt>
    <dgm:pt modelId="{82A3CFAB-8EF2-4494-B2B8-58DFAE4FDF06}">
      <dgm:prSet/>
      <dgm:spPr/>
      <dgm:t>
        <a:bodyPr/>
        <a:lstStyle/>
        <a:p>
          <a:r>
            <a:rPr lang="en-GB"/>
            <a:t>Practices compare good and not so good sensations in the body to notice functionality </a:t>
          </a:r>
          <a:endParaRPr lang="en-US"/>
        </a:p>
      </dgm:t>
    </dgm:pt>
    <dgm:pt modelId="{3591CEA3-D3E4-4447-92D4-FF26523A14B8}" type="parTrans" cxnId="{E7C40FA5-5917-4DBB-83F2-7F20768359A7}">
      <dgm:prSet/>
      <dgm:spPr/>
      <dgm:t>
        <a:bodyPr/>
        <a:lstStyle/>
        <a:p>
          <a:endParaRPr lang="en-US"/>
        </a:p>
      </dgm:t>
    </dgm:pt>
    <dgm:pt modelId="{EC10BFAF-992E-4305-AA41-BC0968E6AEE3}" type="sibTrans" cxnId="{E7C40FA5-5917-4DBB-83F2-7F20768359A7}">
      <dgm:prSet/>
      <dgm:spPr/>
      <dgm:t>
        <a:bodyPr/>
        <a:lstStyle/>
        <a:p>
          <a:endParaRPr lang="en-US"/>
        </a:p>
      </dgm:t>
    </dgm:pt>
    <dgm:pt modelId="{14883409-CB66-4D8E-8AEB-06A0E00CF7B3}" type="pres">
      <dgm:prSet presAssocID="{88FB9846-E1DA-4946-9D30-12AA30747295}" presName="vert0" presStyleCnt="0">
        <dgm:presLayoutVars>
          <dgm:dir/>
          <dgm:animOne val="branch"/>
          <dgm:animLvl val="lvl"/>
        </dgm:presLayoutVars>
      </dgm:prSet>
      <dgm:spPr/>
    </dgm:pt>
    <dgm:pt modelId="{9FB623E9-1D6E-4B4F-8EC3-46DC4AC57F5A}" type="pres">
      <dgm:prSet presAssocID="{61F3619A-6D5B-4500-807E-564B467C2DC6}" presName="thickLine" presStyleLbl="alignNode1" presStyleIdx="0" presStyleCnt="5"/>
      <dgm:spPr/>
    </dgm:pt>
    <dgm:pt modelId="{25B6033F-135B-4E91-BFD9-D7035B14B93B}" type="pres">
      <dgm:prSet presAssocID="{61F3619A-6D5B-4500-807E-564B467C2DC6}" presName="horz1" presStyleCnt="0"/>
      <dgm:spPr/>
    </dgm:pt>
    <dgm:pt modelId="{2C56CE91-56B7-4F91-8A6D-1803D1C9329C}" type="pres">
      <dgm:prSet presAssocID="{61F3619A-6D5B-4500-807E-564B467C2DC6}" presName="tx1" presStyleLbl="revTx" presStyleIdx="0" presStyleCnt="5"/>
      <dgm:spPr/>
    </dgm:pt>
    <dgm:pt modelId="{3D2E9F36-CBF6-41F8-BC05-D95F711C658C}" type="pres">
      <dgm:prSet presAssocID="{61F3619A-6D5B-4500-807E-564B467C2DC6}" presName="vert1" presStyleCnt="0"/>
      <dgm:spPr/>
    </dgm:pt>
    <dgm:pt modelId="{34B2380C-00C9-4016-BB22-6077ED45AD46}" type="pres">
      <dgm:prSet presAssocID="{360D1E99-5664-45BC-9279-B4CACD708A9B}" presName="thickLine" presStyleLbl="alignNode1" presStyleIdx="1" presStyleCnt="5"/>
      <dgm:spPr/>
    </dgm:pt>
    <dgm:pt modelId="{E0A6E3A4-485C-4596-8A21-588B5846B6E8}" type="pres">
      <dgm:prSet presAssocID="{360D1E99-5664-45BC-9279-B4CACD708A9B}" presName="horz1" presStyleCnt="0"/>
      <dgm:spPr/>
    </dgm:pt>
    <dgm:pt modelId="{B64DEEBC-2732-4FD7-9341-5954899B6A62}" type="pres">
      <dgm:prSet presAssocID="{360D1E99-5664-45BC-9279-B4CACD708A9B}" presName="tx1" presStyleLbl="revTx" presStyleIdx="1" presStyleCnt="5"/>
      <dgm:spPr/>
    </dgm:pt>
    <dgm:pt modelId="{6F2CAF6A-7412-4613-AD2B-C50E7EB9A1EF}" type="pres">
      <dgm:prSet presAssocID="{360D1E99-5664-45BC-9279-B4CACD708A9B}" presName="vert1" presStyleCnt="0"/>
      <dgm:spPr/>
    </dgm:pt>
    <dgm:pt modelId="{D85CC836-0C62-42A7-83F5-88C9E3DEA919}" type="pres">
      <dgm:prSet presAssocID="{03E1589D-7A6B-44C8-A689-0FE891699311}" presName="thickLine" presStyleLbl="alignNode1" presStyleIdx="2" presStyleCnt="5"/>
      <dgm:spPr/>
    </dgm:pt>
    <dgm:pt modelId="{E9739F0D-0E62-4745-A4FA-A6C73121A501}" type="pres">
      <dgm:prSet presAssocID="{03E1589D-7A6B-44C8-A689-0FE891699311}" presName="horz1" presStyleCnt="0"/>
      <dgm:spPr/>
    </dgm:pt>
    <dgm:pt modelId="{D13CEF4F-E7ED-43D1-97F1-00E3E160B84E}" type="pres">
      <dgm:prSet presAssocID="{03E1589D-7A6B-44C8-A689-0FE891699311}" presName="tx1" presStyleLbl="revTx" presStyleIdx="2" presStyleCnt="5"/>
      <dgm:spPr/>
    </dgm:pt>
    <dgm:pt modelId="{CBF21242-29A4-4A1A-A5CC-9378927E4418}" type="pres">
      <dgm:prSet presAssocID="{03E1589D-7A6B-44C8-A689-0FE891699311}" presName="vert1" presStyleCnt="0"/>
      <dgm:spPr/>
    </dgm:pt>
    <dgm:pt modelId="{408F4AA6-BFF4-4F4C-BB14-C211B548D50E}" type="pres">
      <dgm:prSet presAssocID="{1747127D-A995-449F-9B53-8186C6145E76}" presName="thickLine" presStyleLbl="alignNode1" presStyleIdx="3" presStyleCnt="5"/>
      <dgm:spPr/>
    </dgm:pt>
    <dgm:pt modelId="{A115EAC1-EDC2-4E2F-B41D-001A40698A9A}" type="pres">
      <dgm:prSet presAssocID="{1747127D-A995-449F-9B53-8186C6145E76}" presName="horz1" presStyleCnt="0"/>
      <dgm:spPr/>
    </dgm:pt>
    <dgm:pt modelId="{66CB014C-CECF-42CB-BF33-9F7617490726}" type="pres">
      <dgm:prSet presAssocID="{1747127D-A995-449F-9B53-8186C6145E76}" presName="tx1" presStyleLbl="revTx" presStyleIdx="3" presStyleCnt="5"/>
      <dgm:spPr/>
    </dgm:pt>
    <dgm:pt modelId="{6B6087E9-20FD-47E5-B85D-8DD6EFF31212}" type="pres">
      <dgm:prSet presAssocID="{1747127D-A995-449F-9B53-8186C6145E76}" presName="vert1" presStyleCnt="0"/>
      <dgm:spPr/>
    </dgm:pt>
    <dgm:pt modelId="{E47A801D-7168-459D-8273-EE306257F644}" type="pres">
      <dgm:prSet presAssocID="{82A3CFAB-8EF2-4494-B2B8-58DFAE4FDF06}" presName="thickLine" presStyleLbl="alignNode1" presStyleIdx="4" presStyleCnt="5"/>
      <dgm:spPr/>
    </dgm:pt>
    <dgm:pt modelId="{6EF7433A-E849-462E-A35D-F0F7304126DE}" type="pres">
      <dgm:prSet presAssocID="{82A3CFAB-8EF2-4494-B2B8-58DFAE4FDF06}" presName="horz1" presStyleCnt="0"/>
      <dgm:spPr/>
    </dgm:pt>
    <dgm:pt modelId="{690B5C9C-E4AA-4C4E-A1B6-8910C9D260C1}" type="pres">
      <dgm:prSet presAssocID="{82A3CFAB-8EF2-4494-B2B8-58DFAE4FDF06}" presName="tx1" presStyleLbl="revTx" presStyleIdx="4" presStyleCnt="5"/>
      <dgm:spPr/>
    </dgm:pt>
    <dgm:pt modelId="{2F2F6AAE-689E-44AC-BE97-2AEFACDAF45C}" type="pres">
      <dgm:prSet presAssocID="{82A3CFAB-8EF2-4494-B2B8-58DFAE4FDF06}" presName="vert1" presStyleCnt="0"/>
      <dgm:spPr/>
    </dgm:pt>
  </dgm:ptLst>
  <dgm:cxnLst>
    <dgm:cxn modelId="{EC5ACB25-6BCC-4FA0-8569-773E33BC29AD}" srcId="{88FB9846-E1DA-4946-9D30-12AA30747295}" destId="{1747127D-A995-449F-9B53-8186C6145E76}" srcOrd="3" destOrd="0" parTransId="{434D44F7-D7F4-4EC5-882F-AEE6823B5473}" sibTransId="{26C96981-3B99-4A06-ACF3-80F6E3C194A3}"/>
    <dgm:cxn modelId="{EAE89938-E032-454C-95A5-1506E8913A6C}" type="presOf" srcId="{1747127D-A995-449F-9B53-8186C6145E76}" destId="{66CB014C-CECF-42CB-BF33-9F7617490726}" srcOrd="0" destOrd="0" presId="urn:microsoft.com/office/officeart/2008/layout/LinedList"/>
    <dgm:cxn modelId="{CDF9DF5F-E7EF-4B74-B5B2-6937202988C9}" srcId="{88FB9846-E1DA-4946-9D30-12AA30747295}" destId="{61F3619A-6D5B-4500-807E-564B467C2DC6}" srcOrd="0" destOrd="0" parTransId="{0668C468-A77D-4622-92C1-2E8377CED015}" sibTransId="{8BF53C42-01FE-4ABC-AA7A-737E412B4350}"/>
    <dgm:cxn modelId="{EF77EF63-0558-4EA7-B813-E601DBA43E0E}" srcId="{88FB9846-E1DA-4946-9D30-12AA30747295}" destId="{03E1589D-7A6B-44C8-A689-0FE891699311}" srcOrd="2" destOrd="0" parTransId="{28DE6FE1-74BD-49BC-B89A-39C239C9B811}" sibTransId="{F59BA31A-C927-4265-9988-3CE405811CE8}"/>
    <dgm:cxn modelId="{61822850-A095-4216-8E21-54910A1C916B}" type="presOf" srcId="{03E1589D-7A6B-44C8-A689-0FE891699311}" destId="{D13CEF4F-E7ED-43D1-97F1-00E3E160B84E}" srcOrd="0" destOrd="0" presId="urn:microsoft.com/office/officeart/2008/layout/LinedList"/>
    <dgm:cxn modelId="{746A447D-51C1-41E5-836E-1C5F15DC3023}" type="presOf" srcId="{82A3CFAB-8EF2-4494-B2B8-58DFAE4FDF06}" destId="{690B5C9C-E4AA-4C4E-A1B6-8910C9D260C1}" srcOrd="0" destOrd="0" presId="urn:microsoft.com/office/officeart/2008/layout/LinedList"/>
    <dgm:cxn modelId="{C34F5E9E-F987-464E-AD5D-95A2A8E332A4}" type="presOf" srcId="{88FB9846-E1DA-4946-9D30-12AA30747295}" destId="{14883409-CB66-4D8E-8AEB-06A0E00CF7B3}" srcOrd="0" destOrd="0" presId="urn:microsoft.com/office/officeart/2008/layout/LinedList"/>
    <dgm:cxn modelId="{E7C40FA5-5917-4DBB-83F2-7F20768359A7}" srcId="{88FB9846-E1DA-4946-9D30-12AA30747295}" destId="{82A3CFAB-8EF2-4494-B2B8-58DFAE4FDF06}" srcOrd="4" destOrd="0" parTransId="{3591CEA3-D3E4-4447-92D4-FF26523A14B8}" sibTransId="{EC10BFAF-992E-4305-AA41-BC0968E6AEE3}"/>
    <dgm:cxn modelId="{C0A7E4AF-A06B-4BD8-8AB6-F32753846724}" srcId="{88FB9846-E1DA-4946-9D30-12AA30747295}" destId="{360D1E99-5664-45BC-9279-B4CACD708A9B}" srcOrd="1" destOrd="0" parTransId="{14F030F2-E9A1-4912-A38E-4E3DBAB3ECFF}" sibTransId="{4277C0F3-2674-4023-B17F-4A3A3A17EFCD}"/>
    <dgm:cxn modelId="{2741D1C4-6E50-437D-8665-290B26489F41}" type="presOf" srcId="{61F3619A-6D5B-4500-807E-564B467C2DC6}" destId="{2C56CE91-56B7-4F91-8A6D-1803D1C9329C}" srcOrd="0" destOrd="0" presId="urn:microsoft.com/office/officeart/2008/layout/LinedList"/>
    <dgm:cxn modelId="{A80BB3F1-4E11-4142-B70C-5737D9AAF2C6}" type="presOf" srcId="{360D1E99-5664-45BC-9279-B4CACD708A9B}" destId="{B64DEEBC-2732-4FD7-9341-5954899B6A62}" srcOrd="0" destOrd="0" presId="urn:microsoft.com/office/officeart/2008/layout/LinedList"/>
    <dgm:cxn modelId="{EC30F6BE-BFF2-4AEA-BB3F-4EC80E6D148C}" type="presParOf" srcId="{14883409-CB66-4D8E-8AEB-06A0E00CF7B3}" destId="{9FB623E9-1D6E-4B4F-8EC3-46DC4AC57F5A}" srcOrd="0" destOrd="0" presId="urn:microsoft.com/office/officeart/2008/layout/LinedList"/>
    <dgm:cxn modelId="{519E41AD-5F54-4622-964F-A8E5B7D3905C}" type="presParOf" srcId="{14883409-CB66-4D8E-8AEB-06A0E00CF7B3}" destId="{25B6033F-135B-4E91-BFD9-D7035B14B93B}" srcOrd="1" destOrd="0" presId="urn:microsoft.com/office/officeart/2008/layout/LinedList"/>
    <dgm:cxn modelId="{29A4E243-B8CE-4965-8AEC-67F274E24D24}" type="presParOf" srcId="{25B6033F-135B-4E91-BFD9-D7035B14B93B}" destId="{2C56CE91-56B7-4F91-8A6D-1803D1C9329C}" srcOrd="0" destOrd="0" presId="urn:microsoft.com/office/officeart/2008/layout/LinedList"/>
    <dgm:cxn modelId="{B24A9A54-318D-42C8-9C7C-3747D4D22AF3}" type="presParOf" srcId="{25B6033F-135B-4E91-BFD9-D7035B14B93B}" destId="{3D2E9F36-CBF6-41F8-BC05-D95F711C658C}" srcOrd="1" destOrd="0" presId="urn:microsoft.com/office/officeart/2008/layout/LinedList"/>
    <dgm:cxn modelId="{8AC70A77-A189-44BE-9FCA-BB9C7F0C5F9E}" type="presParOf" srcId="{14883409-CB66-4D8E-8AEB-06A0E00CF7B3}" destId="{34B2380C-00C9-4016-BB22-6077ED45AD46}" srcOrd="2" destOrd="0" presId="urn:microsoft.com/office/officeart/2008/layout/LinedList"/>
    <dgm:cxn modelId="{0328E8A8-9D17-4320-B36B-22473591831B}" type="presParOf" srcId="{14883409-CB66-4D8E-8AEB-06A0E00CF7B3}" destId="{E0A6E3A4-485C-4596-8A21-588B5846B6E8}" srcOrd="3" destOrd="0" presId="urn:microsoft.com/office/officeart/2008/layout/LinedList"/>
    <dgm:cxn modelId="{F18A98A2-BFCC-4753-910B-1A4478A263A6}" type="presParOf" srcId="{E0A6E3A4-485C-4596-8A21-588B5846B6E8}" destId="{B64DEEBC-2732-4FD7-9341-5954899B6A62}" srcOrd="0" destOrd="0" presId="urn:microsoft.com/office/officeart/2008/layout/LinedList"/>
    <dgm:cxn modelId="{D8A2AA85-7F2C-48C9-80A3-75F8ED9695ED}" type="presParOf" srcId="{E0A6E3A4-485C-4596-8A21-588B5846B6E8}" destId="{6F2CAF6A-7412-4613-AD2B-C50E7EB9A1EF}" srcOrd="1" destOrd="0" presId="urn:microsoft.com/office/officeart/2008/layout/LinedList"/>
    <dgm:cxn modelId="{64D4F575-15DD-43F1-8B87-B08270163EC4}" type="presParOf" srcId="{14883409-CB66-4D8E-8AEB-06A0E00CF7B3}" destId="{D85CC836-0C62-42A7-83F5-88C9E3DEA919}" srcOrd="4" destOrd="0" presId="urn:microsoft.com/office/officeart/2008/layout/LinedList"/>
    <dgm:cxn modelId="{5772A64D-55B6-4FFE-84A2-7E39495FD7F2}" type="presParOf" srcId="{14883409-CB66-4D8E-8AEB-06A0E00CF7B3}" destId="{E9739F0D-0E62-4745-A4FA-A6C73121A501}" srcOrd="5" destOrd="0" presId="urn:microsoft.com/office/officeart/2008/layout/LinedList"/>
    <dgm:cxn modelId="{1733F706-DA8D-403E-9FF6-55E2518FDC47}" type="presParOf" srcId="{E9739F0D-0E62-4745-A4FA-A6C73121A501}" destId="{D13CEF4F-E7ED-43D1-97F1-00E3E160B84E}" srcOrd="0" destOrd="0" presId="urn:microsoft.com/office/officeart/2008/layout/LinedList"/>
    <dgm:cxn modelId="{39773669-9BF5-4AE8-AC0B-2AB2076DC78D}" type="presParOf" srcId="{E9739F0D-0E62-4745-A4FA-A6C73121A501}" destId="{CBF21242-29A4-4A1A-A5CC-9378927E4418}" srcOrd="1" destOrd="0" presId="urn:microsoft.com/office/officeart/2008/layout/LinedList"/>
    <dgm:cxn modelId="{89AB514B-1486-4026-99CA-96A2AB82BD2D}" type="presParOf" srcId="{14883409-CB66-4D8E-8AEB-06A0E00CF7B3}" destId="{408F4AA6-BFF4-4F4C-BB14-C211B548D50E}" srcOrd="6" destOrd="0" presId="urn:microsoft.com/office/officeart/2008/layout/LinedList"/>
    <dgm:cxn modelId="{B0DC9267-A7BA-4705-B6D0-B64ECC1DD2D2}" type="presParOf" srcId="{14883409-CB66-4D8E-8AEB-06A0E00CF7B3}" destId="{A115EAC1-EDC2-4E2F-B41D-001A40698A9A}" srcOrd="7" destOrd="0" presId="urn:microsoft.com/office/officeart/2008/layout/LinedList"/>
    <dgm:cxn modelId="{143D9E01-998A-4DF0-A72D-5C0E58D90280}" type="presParOf" srcId="{A115EAC1-EDC2-4E2F-B41D-001A40698A9A}" destId="{66CB014C-CECF-42CB-BF33-9F7617490726}" srcOrd="0" destOrd="0" presId="urn:microsoft.com/office/officeart/2008/layout/LinedList"/>
    <dgm:cxn modelId="{8FBB1329-699F-46E3-8B6C-C6BEE767EE15}" type="presParOf" srcId="{A115EAC1-EDC2-4E2F-B41D-001A40698A9A}" destId="{6B6087E9-20FD-47E5-B85D-8DD6EFF31212}" srcOrd="1" destOrd="0" presId="urn:microsoft.com/office/officeart/2008/layout/LinedList"/>
    <dgm:cxn modelId="{D868E2C3-AA33-485B-9D31-6A8C82E90574}" type="presParOf" srcId="{14883409-CB66-4D8E-8AEB-06A0E00CF7B3}" destId="{E47A801D-7168-459D-8273-EE306257F644}" srcOrd="8" destOrd="0" presId="urn:microsoft.com/office/officeart/2008/layout/LinedList"/>
    <dgm:cxn modelId="{DA706A84-5D53-48D3-BE7F-9081D4435E67}" type="presParOf" srcId="{14883409-CB66-4D8E-8AEB-06A0E00CF7B3}" destId="{6EF7433A-E849-462E-A35D-F0F7304126DE}" srcOrd="9" destOrd="0" presId="urn:microsoft.com/office/officeart/2008/layout/LinedList"/>
    <dgm:cxn modelId="{F6B345C3-F2E9-4A27-BBEE-49CD69019856}" type="presParOf" srcId="{6EF7433A-E849-462E-A35D-F0F7304126DE}" destId="{690B5C9C-E4AA-4C4E-A1B6-8910C9D260C1}" srcOrd="0" destOrd="0" presId="urn:microsoft.com/office/officeart/2008/layout/LinedList"/>
    <dgm:cxn modelId="{C8D2B2D8-BB96-4599-BA45-0C4C3A720C7C}" type="presParOf" srcId="{6EF7433A-E849-462E-A35D-F0F7304126DE}" destId="{2F2F6AAE-689E-44AC-BE97-2AEFACDAF4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489D6A-96DB-482B-9F39-628771A76064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A0B95D-2180-49F1-8B68-B24D39E65411}">
      <dgm:prSet/>
      <dgm:spPr/>
      <dgm:t>
        <a:bodyPr/>
        <a:lstStyle/>
        <a:p>
          <a:r>
            <a:rPr lang="en-GB" dirty="0"/>
            <a:t>Bodily aspects, distinct from thoughts and external stimuli to develops deeper body with mind connection. </a:t>
          </a:r>
          <a:endParaRPr lang="en-US" dirty="0"/>
        </a:p>
      </dgm:t>
    </dgm:pt>
    <dgm:pt modelId="{6000BF73-62D8-495B-B835-39BF9B642AD4}" type="parTrans" cxnId="{8082483B-26E9-4A8C-8F9A-5546A0CE9D97}">
      <dgm:prSet/>
      <dgm:spPr/>
      <dgm:t>
        <a:bodyPr/>
        <a:lstStyle/>
        <a:p>
          <a:endParaRPr lang="en-US"/>
        </a:p>
      </dgm:t>
    </dgm:pt>
    <dgm:pt modelId="{DE83DE15-DF9E-43C7-AF2C-CCB5BA84F061}" type="sibTrans" cxnId="{8082483B-26E9-4A8C-8F9A-5546A0CE9D97}">
      <dgm:prSet/>
      <dgm:spPr/>
      <dgm:t>
        <a:bodyPr/>
        <a:lstStyle/>
        <a:p>
          <a:endParaRPr lang="en-US"/>
        </a:p>
      </dgm:t>
    </dgm:pt>
    <dgm:pt modelId="{08AB554C-0AED-467A-AD4B-C0D0D6B320A5}">
      <dgm:prSet/>
      <dgm:spPr/>
      <dgm:t>
        <a:bodyPr/>
        <a:lstStyle/>
        <a:p>
          <a:r>
            <a:rPr lang="en-GB"/>
            <a:t>Body awareness practice involves a focus on internal body cues/sensations.</a:t>
          </a:r>
          <a:endParaRPr lang="en-US"/>
        </a:p>
      </dgm:t>
    </dgm:pt>
    <dgm:pt modelId="{52BC26A4-623F-495E-882F-96442AB79253}" type="parTrans" cxnId="{E6CA9CD8-8281-4DCA-A49C-0F612C256469}">
      <dgm:prSet/>
      <dgm:spPr/>
      <dgm:t>
        <a:bodyPr/>
        <a:lstStyle/>
        <a:p>
          <a:endParaRPr lang="en-US"/>
        </a:p>
      </dgm:t>
    </dgm:pt>
    <dgm:pt modelId="{185D9B8D-A649-40DA-8A04-AA13ED81734C}" type="sibTrans" cxnId="{E6CA9CD8-8281-4DCA-A49C-0F612C256469}">
      <dgm:prSet/>
      <dgm:spPr/>
      <dgm:t>
        <a:bodyPr/>
        <a:lstStyle/>
        <a:p>
          <a:endParaRPr lang="en-US"/>
        </a:p>
      </dgm:t>
    </dgm:pt>
    <dgm:pt modelId="{E09C7484-A5C6-46C0-9787-274E74E01F08}">
      <dgm:prSet/>
      <dgm:spPr/>
      <dgm:t>
        <a:bodyPr/>
        <a:lstStyle/>
        <a:p>
          <a:r>
            <a:rPr lang="en-GB" dirty="0"/>
            <a:t>Embodied learning leads to a sense of self enabling a different relationship to bodily symptoms to live well.</a:t>
          </a:r>
          <a:endParaRPr lang="en-US" dirty="0"/>
        </a:p>
      </dgm:t>
    </dgm:pt>
    <dgm:pt modelId="{7703F5D5-BDFB-49DF-B00D-70EEF5B67656}" type="parTrans" cxnId="{6EC3A81C-D2FC-48FC-AA6B-F545F3D762BA}">
      <dgm:prSet/>
      <dgm:spPr/>
      <dgm:t>
        <a:bodyPr/>
        <a:lstStyle/>
        <a:p>
          <a:endParaRPr lang="en-US"/>
        </a:p>
      </dgm:t>
    </dgm:pt>
    <dgm:pt modelId="{82295DA6-C422-473F-B151-4DBAA27950DE}" type="sibTrans" cxnId="{6EC3A81C-D2FC-48FC-AA6B-F545F3D762BA}">
      <dgm:prSet/>
      <dgm:spPr/>
      <dgm:t>
        <a:bodyPr/>
        <a:lstStyle/>
        <a:p>
          <a:endParaRPr lang="en-US"/>
        </a:p>
      </dgm:t>
    </dgm:pt>
    <dgm:pt modelId="{D8B9D4EC-9808-466D-A0F9-835BB7339A31}">
      <dgm:prSet/>
      <dgm:spPr/>
      <dgm:t>
        <a:bodyPr/>
        <a:lstStyle/>
        <a:p>
          <a:r>
            <a:rPr lang="en-GB" dirty="0"/>
            <a:t>New perceptions of symptoms challenges beliefs and assumptions about caregivers, health and wellbeing.</a:t>
          </a:r>
          <a:endParaRPr lang="en-US" dirty="0"/>
        </a:p>
      </dgm:t>
    </dgm:pt>
    <dgm:pt modelId="{D6AC2638-0C69-44F4-8B08-E61822C3F2E2}" type="parTrans" cxnId="{604C8C6D-6802-4A8F-9352-C99642B07772}">
      <dgm:prSet/>
      <dgm:spPr/>
      <dgm:t>
        <a:bodyPr/>
        <a:lstStyle/>
        <a:p>
          <a:endParaRPr lang="en-US"/>
        </a:p>
      </dgm:t>
    </dgm:pt>
    <dgm:pt modelId="{6628D40D-A69E-43B3-9EA4-05A9575C388B}" type="sibTrans" cxnId="{604C8C6D-6802-4A8F-9352-C99642B07772}">
      <dgm:prSet/>
      <dgm:spPr/>
      <dgm:t>
        <a:bodyPr/>
        <a:lstStyle/>
        <a:p>
          <a:endParaRPr lang="en-US"/>
        </a:p>
      </dgm:t>
    </dgm:pt>
    <dgm:pt modelId="{64FA2130-3009-4170-BD33-74D127AEA8D5}">
      <dgm:prSet/>
      <dgm:spPr/>
      <dgm:t>
        <a:bodyPr/>
        <a:lstStyle/>
        <a:p>
          <a:endParaRPr lang="en-GB" dirty="0"/>
        </a:p>
        <a:p>
          <a:r>
            <a:rPr lang="en-GB" dirty="0"/>
            <a:t>Practising new habits in a supportive setting shows people they can self-manage.  </a:t>
          </a:r>
        </a:p>
        <a:p>
          <a:endParaRPr lang="en-US" dirty="0"/>
        </a:p>
      </dgm:t>
    </dgm:pt>
    <dgm:pt modelId="{0115E4E3-206E-45C9-B6A3-1D2EAD90E051}" type="parTrans" cxnId="{A6BD27A1-456C-4AAE-B02E-2966926BAE46}">
      <dgm:prSet/>
      <dgm:spPr/>
      <dgm:t>
        <a:bodyPr/>
        <a:lstStyle/>
        <a:p>
          <a:endParaRPr lang="en-US"/>
        </a:p>
      </dgm:t>
    </dgm:pt>
    <dgm:pt modelId="{323B6C93-BA9E-4402-BDBE-0FF3B11C6260}" type="sibTrans" cxnId="{A6BD27A1-456C-4AAE-B02E-2966926BAE46}">
      <dgm:prSet/>
      <dgm:spPr/>
      <dgm:t>
        <a:bodyPr/>
        <a:lstStyle/>
        <a:p>
          <a:endParaRPr lang="en-US"/>
        </a:p>
      </dgm:t>
    </dgm:pt>
    <dgm:pt modelId="{41A9E84B-E51D-468C-B3D0-BEC4FF1422C9}" type="pres">
      <dgm:prSet presAssocID="{CD489D6A-96DB-482B-9F39-628771A76064}" presName="diagram" presStyleCnt="0">
        <dgm:presLayoutVars>
          <dgm:dir/>
          <dgm:resizeHandles val="exact"/>
        </dgm:presLayoutVars>
      </dgm:prSet>
      <dgm:spPr/>
    </dgm:pt>
    <dgm:pt modelId="{1E26E5FE-F765-4C58-96AB-6BE9F4416295}" type="pres">
      <dgm:prSet presAssocID="{63A0B95D-2180-49F1-8B68-B24D39E65411}" presName="node" presStyleLbl="node1" presStyleIdx="0" presStyleCnt="5">
        <dgm:presLayoutVars>
          <dgm:bulletEnabled val="1"/>
        </dgm:presLayoutVars>
      </dgm:prSet>
      <dgm:spPr/>
    </dgm:pt>
    <dgm:pt modelId="{ACCC4B22-6A1D-4305-AAE3-2B8C682D07C2}" type="pres">
      <dgm:prSet presAssocID="{DE83DE15-DF9E-43C7-AF2C-CCB5BA84F061}" presName="sibTrans" presStyleCnt="0"/>
      <dgm:spPr/>
    </dgm:pt>
    <dgm:pt modelId="{9B62B6B1-B693-42AE-B844-779DC7F13914}" type="pres">
      <dgm:prSet presAssocID="{08AB554C-0AED-467A-AD4B-C0D0D6B320A5}" presName="node" presStyleLbl="node1" presStyleIdx="1" presStyleCnt="5">
        <dgm:presLayoutVars>
          <dgm:bulletEnabled val="1"/>
        </dgm:presLayoutVars>
      </dgm:prSet>
      <dgm:spPr/>
    </dgm:pt>
    <dgm:pt modelId="{7434D59C-ACDC-4BEE-8467-D501F15B2858}" type="pres">
      <dgm:prSet presAssocID="{185D9B8D-A649-40DA-8A04-AA13ED81734C}" presName="sibTrans" presStyleCnt="0"/>
      <dgm:spPr/>
    </dgm:pt>
    <dgm:pt modelId="{BDC1127C-9944-4928-B97F-ED04A7EC444F}" type="pres">
      <dgm:prSet presAssocID="{E09C7484-A5C6-46C0-9787-274E74E01F08}" presName="node" presStyleLbl="node1" presStyleIdx="2" presStyleCnt="5">
        <dgm:presLayoutVars>
          <dgm:bulletEnabled val="1"/>
        </dgm:presLayoutVars>
      </dgm:prSet>
      <dgm:spPr/>
    </dgm:pt>
    <dgm:pt modelId="{3EB9193E-EEAB-4BCD-B1A1-FFE29F9561A7}" type="pres">
      <dgm:prSet presAssocID="{82295DA6-C422-473F-B151-4DBAA27950DE}" presName="sibTrans" presStyleCnt="0"/>
      <dgm:spPr/>
    </dgm:pt>
    <dgm:pt modelId="{00EA895A-AAE7-4A19-B311-7BA13C383908}" type="pres">
      <dgm:prSet presAssocID="{D8B9D4EC-9808-466D-A0F9-835BB7339A31}" presName="node" presStyleLbl="node1" presStyleIdx="3" presStyleCnt="5">
        <dgm:presLayoutVars>
          <dgm:bulletEnabled val="1"/>
        </dgm:presLayoutVars>
      </dgm:prSet>
      <dgm:spPr/>
    </dgm:pt>
    <dgm:pt modelId="{206A72E1-5048-4E5E-A12A-C073D3F90E2A}" type="pres">
      <dgm:prSet presAssocID="{6628D40D-A69E-43B3-9EA4-05A9575C388B}" presName="sibTrans" presStyleCnt="0"/>
      <dgm:spPr/>
    </dgm:pt>
    <dgm:pt modelId="{4862EF8F-1F89-4DBE-A998-C0851D24BC4B}" type="pres">
      <dgm:prSet presAssocID="{64FA2130-3009-4170-BD33-74D127AEA8D5}" presName="node" presStyleLbl="node1" presStyleIdx="4" presStyleCnt="5">
        <dgm:presLayoutVars>
          <dgm:bulletEnabled val="1"/>
        </dgm:presLayoutVars>
      </dgm:prSet>
      <dgm:spPr/>
    </dgm:pt>
  </dgm:ptLst>
  <dgm:cxnLst>
    <dgm:cxn modelId="{6EC3A81C-D2FC-48FC-AA6B-F545F3D762BA}" srcId="{CD489D6A-96DB-482B-9F39-628771A76064}" destId="{E09C7484-A5C6-46C0-9787-274E74E01F08}" srcOrd="2" destOrd="0" parTransId="{7703F5D5-BDFB-49DF-B00D-70EEF5B67656}" sibTransId="{82295DA6-C422-473F-B151-4DBAA27950DE}"/>
    <dgm:cxn modelId="{8082483B-26E9-4A8C-8F9A-5546A0CE9D97}" srcId="{CD489D6A-96DB-482B-9F39-628771A76064}" destId="{63A0B95D-2180-49F1-8B68-B24D39E65411}" srcOrd="0" destOrd="0" parTransId="{6000BF73-62D8-495B-B835-39BF9B642AD4}" sibTransId="{DE83DE15-DF9E-43C7-AF2C-CCB5BA84F061}"/>
    <dgm:cxn modelId="{7533F93D-AE83-4AF5-9248-99CA5B85D84C}" type="presOf" srcId="{E09C7484-A5C6-46C0-9787-274E74E01F08}" destId="{BDC1127C-9944-4928-B97F-ED04A7EC444F}" srcOrd="0" destOrd="0" presId="urn:microsoft.com/office/officeart/2005/8/layout/default"/>
    <dgm:cxn modelId="{CAECD26B-F96B-4226-A07A-5C70D09641F7}" type="presOf" srcId="{64FA2130-3009-4170-BD33-74D127AEA8D5}" destId="{4862EF8F-1F89-4DBE-A998-C0851D24BC4B}" srcOrd="0" destOrd="0" presId="urn:microsoft.com/office/officeart/2005/8/layout/default"/>
    <dgm:cxn modelId="{604C8C6D-6802-4A8F-9352-C99642B07772}" srcId="{CD489D6A-96DB-482B-9F39-628771A76064}" destId="{D8B9D4EC-9808-466D-A0F9-835BB7339A31}" srcOrd="3" destOrd="0" parTransId="{D6AC2638-0C69-44F4-8B08-E61822C3F2E2}" sibTransId="{6628D40D-A69E-43B3-9EA4-05A9575C388B}"/>
    <dgm:cxn modelId="{DBF7DA82-D8DE-4511-AB94-CCBF7245F7E5}" type="presOf" srcId="{08AB554C-0AED-467A-AD4B-C0D0D6B320A5}" destId="{9B62B6B1-B693-42AE-B844-779DC7F13914}" srcOrd="0" destOrd="0" presId="urn:microsoft.com/office/officeart/2005/8/layout/default"/>
    <dgm:cxn modelId="{A6BD27A1-456C-4AAE-B02E-2966926BAE46}" srcId="{CD489D6A-96DB-482B-9F39-628771A76064}" destId="{64FA2130-3009-4170-BD33-74D127AEA8D5}" srcOrd="4" destOrd="0" parTransId="{0115E4E3-206E-45C9-B6A3-1D2EAD90E051}" sibTransId="{323B6C93-BA9E-4402-BDBE-0FF3B11C6260}"/>
    <dgm:cxn modelId="{E6CA9CD8-8281-4DCA-A49C-0F612C256469}" srcId="{CD489D6A-96DB-482B-9F39-628771A76064}" destId="{08AB554C-0AED-467A-AD4B-C0D0D6B320A5}" srcOrd="1" destOrd="0" parTransId="{52BC26A4-623F-495E-882F-96442AB79253}" sibTransId="{185D9B8D-A649-40DA-8A04-AA13ED81734C}"/>
    <dgm:cxn modelId="{41A406DE-0A3E-492F-BED1-590BF192FB7A}" type="presOf" srcId="{63A0B95D-2180-49F1-8B68-B24D39E65411}" destId="{1E26E5FE-F765-4C58-96AB-6BE9F4416295}" srcOrd="0" destOrd="0" presId="urn:microsoft.com/office/officeart/2005/8/layout/default"/>
    <dgm:cxn modelId="{BC969AE5-0B39-4C2A-BBD4-94717F081513}" type="presOf" srcId="{CD489D6A-96DB-482B-9F39-628771A76064}" destId="{41A9E84B-E51D-468C-B3D0-BEC4FF1422C9}" srcOrd="0" destOrd="0" presId="urn:microsoft.com/office/officeart/2005/8/layout/default"/>
    <dgm:cxn modelId="{3DA0DCFA-257C-47E4-80F6-5E10DF54BB2B}" type="presOf" srcId="{D8B9D4EC-9808-466D-A0F9-835BB7339A31}" destId="{00EA895A-AAE7-4A19-B311-7BA13C383908}" srcOrd="0" destOrd="0" presId="urn:microsoft.com/office/officeart/2005/8/layout/default"/>
    <dgm:cxn modelId="{59D7AA1B-6FA2-4FED-B8A3-DA4178FB09D4}" type="presParOf" srcId="{41A9E84B-E51D-468C-B3D0-BEC4FF1422C9}" destId="{1E26E5FE-F765-4C58-96AB-6BE9F4416295}" srcOrd="0" destOrd="0" presId="urn:microsoft.com/office/officeart/2005/8/layout/default"/>
    <dgm:cxn modelId="{9DA3CA3A-B8AC-45F7-8578-83199A12064F}" type="presParOf" srcId="{41A9E84B-E51D-468C-B3D0-BEC4FF1422C9}" destId="{ACCC4B22-6A1D-4305-AAE3-2B8C682D07C2}" srcOrd="1" destOrd="0" presId="urn:microsoft.com/office/officeart/2005/8/layout/default"/>
    <dgm:cxn modelId="{AC93005A-2428-4D21-8E31-CED88B16BE3B}" type="presParOf" srcId="{41A9E84B-E51D-468C-B3D0-BEC4FF1422C9}" destId="{9B62B6B1-B693-42AE-B844-779DC7F13914}" srcOrd="2" destOrd="0" presId="urn:microsoft.com/office/officeart/2005/8/layout/default"/>
    <dgm:cxn modelId="{18ADBA9B-25EF-4373-8327-B70DA44754F3}" type="presParOf" srcId="{41A9E84B-E51D-468C-B3D0-BEC4FF1422C9}" destId="{7434D59C-ACDC-4BEE-8467-D501F15B2858}" srcOrd="3" destOrd="0" presId="urn:microsoft.com/office/officeart/2005/8/layout/default"/>
    <dgm:cxn modelId="{5622AFD8-F51A-4654-A140-2A0361544F2E}" type="presParOf" srcId="{41A9E84B-E51D-468C-B3D0-BEC4FF1422C9}" destId="{BDC1127C-9944-4928-B97F-ED04A7EC444F}" srcOrd="4" destOrd="0" presId="urn:microsoft.com/office/officeart/2005/8/layout/default"/>
    <dgm:cxn modelId="{734D83D8-F231-4431-851D-1176756799BF}" type="presParOf" srcId="{41A9E84B-E51D-468C-B3D0-BEC4FF1422C9}" destId="{3EB9193E-EEAB-4BCD-B1A1-FFE29F9561A7}" srcOrd="5" destOrd="0" presId="urn:microsoft.com/office/officeart/2005/8/layout/default"/>
    <dgm:cxn modelId="{54F5DA02-A40A-4948-9815-94857189568F}" type="presParOf" srcId="{41A9E84B-E51D-468C-B3D0-BEC4FF1422C9}" destId="{00EA895A-AAE7-4A19-B311-7BA13C383908}" srcOrd="6" destOrd="0" presId="urn:microsoft.com/office/officeart/2005/8/layout/default"/>
    <dgm:cxn modelId="{6C609401-FC46-41BE-BF84-8D87E9027DCB}" type="presParOf" srcId="{41A9E84B-E51D-468C-B3D0-BEC4FF1422C9}" destId="{206A72E1-5048-4E5E-A12A-C073D3F90E2A}" srcOrd="7" destOrd="0" presId="urn:microsoft.com/office/officeart/2005/8/layout/default"/>
    <dgm:cxn modelId="{E35C72A2-FA57-4899-9F92-8DF51C450636}" type="presParOf" srcId="{41A9E84B-E51D-468C-B3D0-BEC4FF1422C9}" destId="{4862EF8F-1F89-4DBE-A998-C0851D24BC4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1EBDC-95D9-4136-8238-005C643D33FA}">
      <dsp:nvSpPr>
        <dsp:cNvPr id="0" name=""/>
        <dsp:cNvSpPr/>
      </dsp:nvSpPr>
      <dsp:spPr>
        <a:xfrm>
          <a:off x="4478357" y="814087"/>
          <a:ext cx="6272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7218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75521" y="856518"/>
        <a:ext cx="32890" cy="6578"/>
      </dsp:txXfrm>
    </dsp:sp>
    <dsp:sp modelId="{D52571CA-AAE3-46DA-82A1-83FA847CF973}">
      <dsp:nvSpPr>
        <dsp:cNvPr id="0" name=""/>
        <dsp:cNvSpPr/>
      </dsp:nvSpPr>
      <dsp:spPr>
        <a:xfrm>
          <a:off x="1620077" y="1784"/>
          <a:ext cx="2860079" cy="17160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46" tIns="147108" rIns="140146" bIns="14710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1. Insecure attachment</a:t>
          </a:r>
          <a:endParaRPr lang="en-US" sz="2100" kern="1200"/>
        </a:p>
      </dsp:txBody>
      <dsp:txXfrm>
        <a:off x="1620077" y="1784"/>
        <a:ext cx="2860079" cy="1716047"/>
      </dsp:txXfrm>
    </dsp:sp>
    <dsp:sp modelId="{C926B8A9-4504-474F-9B83-A14ABA931586}">
      <dsp:nvSpPr>
        <dsp:cNvPr id="0" name=""/>
        <dsp:cNvSpPr/>
      </dsp:nvSpPr>
      <dsp:spPr>
        <a:xfrm>
          <a:off x="3050117" y="1716031"/>
          <a:ext cx="3517897" cy="627218"/>
        </a:xfrm>
        <a:custGeom>
          <a:avLst/>
          <a:gdLst/>
          <a:ahLst/>
          <a:cxnLst/>
          <a:rect l="0" t="0" r="0" b="0"/>
          <a:pathLst>
            <a:path>
              <a:moveTo>
                <a:pt x="3517897" y="0"/>
              </a:moveTo>
              <a:lnTo>
                <a:pt x="3517897" y="330709"/>
              </a:lnTo>
              <a:lnTo>
                <a:pt x="0" y="330709"/>
              </a:lnTo>
              <a:lnTo>
                <a:pt x="0" y="627218"/>
              </a:lnTo>
            </a:path>
          </a:pathLst>
        </a:custGeom>
        <a:noFill/>
        <a:ln w="12700" cap="rnd" cmpd="sng" algn="ctr">
          <a:solidFill>
            <a:schemeClr val="accent2">
              <a:hueOff val="-1482143"/>
              <a:satOff val="7100"/>
              <a:lumOff val="656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19594" y="2026351"/>
        <a:ext cx="178943" cy="6578"/>
      </dsp:txXfrm>
    </dsp:sp>
    <dsp:sp modelId="{24BF8110-57BB-49D0-9E18-B855CB82E32B}">
      <dsp:nvSpPr>
        <dsp:cNvPr id="0" name=""/>
        <dsp:cNvSpPr/>
      </dsp:nvSpPr>
      <dsp:spPr>
        <a:xfrm>
          <a:off x="5137975" y="1784"/>
          <a:ext cx="2860079" cy="1716047"/>
        </a:xfrm>
        <a:prstGeom prst="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46" tIns="147108" rIns="140146" bIns="14710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2. Emotional regulation</a:t>
          </a:r>
          <a:endParaRPr lang="en-US" sz="2100" kern="1200"/>
        </a:p>
      </dsp:txBody>
      <dsp:txXfrm>
        <a:off x="5137975" y="1784"/>
        <a:ext cx="2860079" cy="1716047"/>
      </dsp:txXfrm>
    </dsp:sp>
    <dsp:sp modelId="{9F6F7E2F-471C-434C-B37A-679E9920E2DD}">
      <dsp:nvSpPr>
        <dsp:cNvPr id="0" name=""/>
        <dsp:cNvSpPr/>
      </dsp:nvSpPr>
      <dsp:spPr>
        <a:xfrm>
          <a:off x="4478357" y="3187954"/>
          <a:ext cx="6272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7218" y="45720"/>
              </a:lnTo>
            </a:path>
          </a:pathLst>
        </a:custGeom>
        <a:noFill/>
        <a:ln w="1270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75521" y="3230384"/>
        <a:ext cx="32890" cy="6578"/>
      </dsp:txXfrm>
    </dsp:sp>
    <dsp:sp modelId="{5D02007A-4999-44E1-A075-BE688E2122AD}">
      <dsp:nvSpPr>
        <dsp:cNvPr id="0" name=""/>
        <dsp:cNvSpPr/>
      </dsp:nvSpPr>
      <dsp:spPr>
        <a:xfrm>
          <a:off x="1620077" y="2375650"/>
          <a:ext cx="2860079" cy="1716047"/>
        </a:xfrm>
        <a:prstGeom prst="rect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46" tIns="147108" rIns="140146" bIns="14710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3. Safety</a:t>
          </a:r>
          <a:endParaRPr lang="en-US" sz="2100" kern="1200"/>
        </a:p>
      </dsp:txBody>
      <dsp:txXfrm>
        <a:off x="1620077" y="2375650"/>
        <a:ext cx="2860079" cy="1716047"/>
      </dsp:txXfrm>
    </dsp:sp>
    <dsp:sp modelId="{DCA155ED-39B4-4AC6-B97F-DAAD682FA269}">
      <dsp:nvSpPr>
        <dsp:cNvPr id="0" name=""/>
        <dsp:cNvSpPr/>
      </dsp:nvSpPr>
      <dsp:spPr>
        <a:xfrm>
          <a:off x="5137975" y="2375650"/>
          <a:ext cx="2860079" cy="1716047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46" tIns="147108" rIns="140146" bIns="147108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The method to support self-management is based on </a:t>
          </a:r>
          <a:r>
            <a:rPr lang="en-GB" sz="2100" b="1" kern="1200" dirty="0"/>
            <a:t>embodied learning</a:t>
          </a:r>
          <a:endParaRPr lang="en-US" sz="2100" kern="1200" dirty="0"/>
        </a:p>
      </dsp:txBody>
      <dsp:txXfrm>
        <a:off x="5137975" y="2375650"/>
        <a:ext cx="2860079" cy="17160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623E9-1D6E-4B4F-8EC3-46DC4AC57F5A}">
      <dsp:nvSpPr>
        <dsp:cNvPr id="0" name=""/>
        <dsp:cNvSpPr/>
      </dsp:nvSpPr>
      <dsp:spPr>
        <a:xfrm>
          <a:off x="0" y="499"/>
          <a:ext cx="96181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56CE91-56B7-4F91-8A6D-1803D1C9329C}">
      <dsp:nvSpPr>
        <dsp:cNvPr id="0" name=""/>
        <dsp:cNvSpPr/>
      </dsp:nvSpPr>
      <dsp:spPr>
        <a:xfrm>
          <a:off x="0" y="499"/>
          <a:ext cx="9618133" cy="818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Facilitator works through coaching enactive, embodied practices </a:t>
          </a:r>
          <a:endParaRPr lang="en-US" sz="2000" kern="1200" dirty="0"/>
        </a:p>
      </dsp:txBody>
      <dsp:txXfrm>
        <a:off x="0" y="499"/>
        <a:ext cx="9618133" cy="818496"/>
      </dsp:txXfrm>
    </dsp:sp>
    <dsp:sp modelId="{34B2380C-00C9-4016-BB22-6077ED45AD46}">
      <dsp:nvSpPr>
        <dsp:cNvPr id="0" name=""/>
        <dsp:cNvSpPr/>
      </dsp:nvSpPr>
      <dsp:spPr>
        <a:xfrm>
          <a:off x="0" y="818996"/>
          <a:ext cx="96181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4DEEBC-2732-4FD7-9341-5954899B6A62}">
      <dsp:nvSpPr>
        <dsp:cNvPr id="0" name=""/>
        <dsp:cNvSpPr/>
      </dsp:nvSpPr>
      <dsp:spPr>
        <a:xfrm>
          <a:off x="0" y="818996"/>
          <a:ext cx="9618133" cy="818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It aims to shift the experience of the symptom, changing the relationship with it, perception of it and mind-set to cultivate the </a:t>
          </a:r>
          <a:r>
            <a:rPr lang="en-GB" sz="2000" b="1" kern="1200" dirty="0"/>
            <a:t>self management of </a:t>
          </a:r>
          <a:r>
            <a:rPr lang="en-GB" sz="2000" kern="1200" dirty="0"/>
            <a:t>symptoms</a:t>
          </a:r>
          <a:endParaRPr lang="en-US" sz="2000" kern="1200" dirty="0"/>
        </a:p>
      </dsp:txBody>
      <dsp:txXfrm>
        <a:off x="0" y="818996"/>
        <a:ext cx="9618133" cy="818496"/>
      </dsp:txXfrm>
    </dsp:sp>
    <dsp:sp modelId="{D85CC836-0C62-42A7-83F5-88C9E3DEA919}">
      <dsp:nvSpPr>
        <dsp:cNvPr id="0" name=""/>
        <dsp:cNvSpPr/>
      </dsp:nvSpPr>
      <dsp:spPr>
        <a:xfrm>
          <a:off x="0" y="1637492"/>
          <a:ext cx="96181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3CEF4F-E7ED-43D1-97F1-00E3E160B84E}">
      <dsp:nvSpPr>
        <dsp:cNvPr id="0" name=""/>
        <dsp:cNvSpPr/>
      </dsp:nvSpPr>
      <dsp:spPr>
        <a:xfrm>
          <a:off x="0" y="1637492"/>
          <a:ext cx="9618133" cy="818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It transforms seeing symptoms or body as ‘enemy’ to embracing them as an ‘ally’</a:t>
          </a:r>
          <a:endParaRPr lang="en-US" sz="2000" kern="1200" dirty="0"/>
        </a:p>
      </dsp:txBody>
      <dsp:txXfrm>
        <a:off x="0" y="1637492"/>
        <a:ext cx="9618133" cy="818496"/>
      </dsp:txXfrm>
    </dsp:sp>
    <dsp:sp modelId="{408F4AA6-BFF4-4F4C-BB14-C211B548D50E}">
      <dsp:nvSpPr>
        <dsp:cNvPr id="0" name=""/>
        <dsp:cNvSpPr/>
      </dsp:nvSpPr>
      <dsp:spPr>
        <a:xfrm>
          <a:off x="0" y="2455989"/>
          <a:ext cx="96181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6CB014C-CECF-42CB-BF33-9F7617490726}">
      <dsp:nvSpPr>
        <dsp:cNvPr id="0" name=""/>
        <dsp:cNvSpPr/>
      </dsp:nvSpPr>
      <dsp:spPr>
        <a:xfrm>
          <a:off x="0" y="2455989"/>
          <a:ext cx="9618133" cy="818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Caring for the self is initially modelled by the facilitator e.g. how to sit, breathe</a:t>
          </a:r>
          <a:endParaRPr lang="en-US" sz="2000" kern="1200"/>
        </a:p>
      </dsp:txBody>
      <dsp:txXfrm>
        <a:off x="0" y="2455989"/>
        <a:ext cx="9618133" cy="818496"/>
      </dsp:txXfrm>
    </dsp:sp>
    <dsp:sp modelId="{E47A801D-7168-459D-8273-EE306257F644}">
      <dsp:nvSpPr>
        <dsp:cNvPr id="0" name=""/>
        <dsp:cNvSpPr/>
      </dsp:nvSpPr>
      <dsp:spPr>
        <a:xfrm>
          <a:off x="0" y="3274485"/>
          <a:ext cx="961813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0B5C9C-E4AA-4C4E-A1B6-8910C9D260C1}">
      <dsp:nvSpPr>
        <dsp:cNvPr id="0" name=""/>
        <dsp:cNvSpPr/>
      </dsp:nvSpPr>
      <dsp:spPr>
        <a:xfrm>
          <a:off x="0" y="3274485"/>
          <a:ext cx="9618133" cy="818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Practices compare good and not so good sensations in the body to notice functionality </a:t>
          </a:r>
          <a:endParaRPr lang="en-US" sz="2000" kern="1200"/>
        </a:p>
      </dsp:txBody>
      <dsp:txXfrm>
        <a:off x="0" y="3274485"/>
        <a:ext cx="9618133" cy="818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6E5FE-F765-4C58-96AB-6BE9F4416295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Bodily aspects, distinct from thoughts and external stimuli to develops deeper body with mind connection. </a:t>
          </a:r>
          <a:endParaRPr lang="en-US" sz="1800" kern="1200" dirty="0"/>
        </a:p>
      </dsp:txBody>
      <dsp:txXfrm>
        <a:off x="0" y="93057"/>
        <a:ext cx="3005666" cy="1803399"/>
      </dsp:txXfrm>
    </dsp:sp>
    <dsp:sp modelId="{9B62B6B1-B693-42AE-B844-779DC7F13914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Body awareness practice involves a focus on internal body cues/sensations.</a:t>
          </a:r>
          <a:endParaRPr lang="en-US" sz="1800" kern="1200"/>
        </a:p>
      </dsp:txBody>
      <dsp:txXfrm>
        <a:off x="3306233" y="93057"/>
        <a:ext cx="3005666" cy="1803399"/>
      </dsp:txXfrm>
    </dsp:sp>
    <dsp:sp modelId="{BDC1127C-9944-4928-B97F-ED04A7EC444F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Embodied learning leads to a sense of self enabling a different relationship to bodily symptoms to live well.</a:t>
          </a:r>
          <a:endParaRPr lang="en-US" sz="1800" kern="1200" dirty="0"/>
        </a:p>
      </dsp:txBody>
      <dsp:txXfrm>
        <a:off x="6612466" y="93057"/>
        <a:ext cx="3005666" cy="1803399"/>
      </dsp:txXfrm>
    </dsp:sp>
    <dsp:sp modelId="{00EA895A-AAE7-4A19-B311-7BA13C383908}">
      <dsp:nvSpPr>
        <dsp:cNvPr id="0" name=""/>
        <dsp:cNvSpPr/>
      </dsp:nvSpPr>
      <dsp:spPr>
        <a:xfrm>
          <a:off x="1653116" y="2197024"/>
          <a:ext cx="3005666" cy="1803399"/>
        </a:xfrm>
        <a:prstGeom prst="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New perceptions of symptoms challenges beliefs and assumptions about caregivers, health and wellbeing.</a:t>
          </a:r>
          <a:endParaRPr lang="en-US" sz="1800" kern="1200" dirty="0"/>
        </a:p>
      </dsp:txBody>
      <dsp:txXfrm>
        <a:off x="1653116" y="2197024"/>
        <a:ext cx="3005666" cy="1803399"/>
      </dsp:txXfrm>
    </dsp:sp>
    <dsp:sp modelId="{4862EF8F-1F89-4DBE-A998-C0851D24BC4B}">
      <dsp:nvSpPr>
        <dsp:cNvPr id="0" name=""/>
        <dsp:cNvSpPr/>
      </dsp:nvSpPr>
      <dsp:spPr>
        <a:xfrm>
          <a:off x="4959349" y="2197024"/>
          <a:ext cx="3005666" cy="1803399"/>
        </a:xfrm>
        <a:prstGeom prst="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Practising new habits in a supportive setting shows people they can self-manage.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4959349" y="2197024"/>
        <a:ext cx="3005666" cy="1803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ADA89-6EA7-4E91-8B43-BA26A917A668}" type="datetimeFigureOut">
              <a:rPr lang="en-GB" smtClean="0"/>
              <a:t>12/05/2019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33371-0DA1-4467-9F78-D7CBC5D17C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91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E457-C441-402C-B7C7-DF86910C43DD}" type="datetime1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BB32-CAA4-4451-A4F0-CC1227309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66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9A04-312C-4B01-8385-EF0CB8EE8A0D}" type="datetime1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BB32-CAA4-4451-A4F0-CC1227309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5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1E9C-39A5-4C21-9573-439248F82B31}" type="datetime1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BB32-CAA4-4451-A4F0-CC1227309BBF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58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A535A-CFF6-46BF-AC1D-A6012E49FDFF}" type="datetime1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BB32-CAA4-4451-A4F0-CC1227309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523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DDCE-F17F-4B9E-B171-51071D8D30CE}" type="datetime1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BB32-CAA4-4451-A4F0-CC1227309BBF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8619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2AB7-C96C-4DD0-A016-CD7FF5F03283}" type="datetime1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BB32-CAA4-4451-A4F0-CC1227309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45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F4B7-3E09-4C5B-B222-63B101067BC5}" type="datetime1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BB32-CAA4-4451-A4F0-CC1227309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243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0A67-8185-4FD9-A243-1B935B24DA4F}" type="datetime1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BB32-CAA4-4451-A4F0-CC1227309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96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4342-088C-4BEB-BAFA-040A20FC5B88}" type="datetime1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BB32-CAA4-4451-A4F0-CC1227309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90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8FAE-103B-4A39-A616-83BE62899531}" type="datetime1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BB32-CAA4-4451-A4F0-CC1227309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0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8E3A-C254-49DA-9CDA-655C5649F5D8}" type="datetime1">
              <a:rPr lang="en-GB" smtClean="0"/>
              <a:t>12/05/2019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BB32-CAA4-4451-A4F0-CC1227309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6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0F1FD-8D43-4E38-A2F2-E8AC9D05150F}" type="datetime1">
              <a:rPr lang="en-GB" smtClean="0"/>
              <a:t>12/05/2019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BB32-CAA4-4451-A4F0-CC1227309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63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D6EAF-2F22-4A7A-943F-8D65B3CCF3DD}" type="datetime1">
              <a:rPr lang="en-GB" smtClean="0"/>
              <a:t>12/05/2019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BB32-CAA4-4451-A4F0-CC1227309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94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3B8CD-3528-4802-817D-5EBAD168DC1C}" type="datetime1">
              <a:rPr lang="en-GB" smtClean="0"/>
              <a:t>12/05/2019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BB32-CAA4-4451-A4F0-CC1227309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1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3A52-80F2-4E6B-A27C-F1258A4DEF65}" type="datetime1">
              <a:rPr lang="en-GB" smtClean="0"/>
              <a:t>12/05/2019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BB32-CAA4-4451-A4F0-CC1227309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59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199B-3B9C-4E1E-AF53-C0CE8475EE24}" type="datetime1">
              <a:rPr lang="en-GB" smtClean="0"/>
              <a:t>12/05/2019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BBB32-CAA4-4451-A4F0-CC1227309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12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583D5-CAE0-49E1-A270-5B66A766AF36}" type="datetime1">
              <a:rPr lang="en-GB" smtClean="0"/>
              <a:t>12/05/2019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pics ucl may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6BBB32-CAA4-4451-A4F0-CC1227309B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91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gsfund.org.uk/publications/avoiding_hospital.html" TargetMode="External"/><Relationship Id="rId2" Type="http://schemas.openxmlformats.org/officeDocument/2006/relationships/hyperlink" Target="http://www.pssru.ac.uk/pdf/MCpdfs/SCCMfr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.frontiersin.org/article/10.3389/fpsyg.2018.02222/full?&amp;utm_source=Email_to_authors_&amp;utm_medium=Email&amp;utm_content=T1_11.5e1_author&amp;utm_campaign=Email_publication&amp;field=&amp;journalName=Frontiers_inPsychology&amp;id=371037" TargetMode="External"/><Relationship Id="rId2" Type="http://schemas.openxmlformats.org/officeDocument/2006/relationships/hyperlink" Target="mailto:s.menezes@herts.ac.uk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pt.nhs.uk/ltcmus/medically-unexplained-symptoms" TargetMode="External"/><Relationship Id="rId2" Type="http://schemas.openxmlformats.org/officeDocument/2006/relationships/hyperlink" Target="http://www.euro.who.int/__data/assets/pdf_file/0012/100821/E92227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520" y="731520"/>
            <a:ext cx="10830560" cy="294989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The BodyMind Approach: A self-management tool supporting people with medically unexplained symptoms</a:t>
            </a: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671235" cy="226868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Professor Helen Payne </a:t>
            </a:r>
          </a:p>
          <a:p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and Susan Brooks</a:t>
            </a:r>
          </a:p>
          <a:p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University of Hertfordshire</a:t>
            </a:r>
          </a:p>
          <a:p>
            <a:endParaRPr lang="en-GB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Gill Sans MT" panose="020B0502020104020203" pitchFamily="34" charset="0"/>
              </a:rPr>
              <a:t>‘Listening to the body’ – a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5B70F-E909-4831-BB99-7C47722C1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pics ucl may 2019</a:t>
            </a:r>
          </a:p>
        </p:txBody>
      </p:sp>
    </p:spTree>
    <p:extLst>
      <p:ext uri="{BB962C8B-B14F-4D97-AF65-F5344CB8AC3E}">
        <p14:creationId xmlns:p14="http://schemas.microsoft.com/office/powerpoint/2010/main" val="1388357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DC933-8843-491F-810C-E8F0424BB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 Suitable referrals for TBMA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D340F-D9E4-4A7E-AE82-DFB4706F2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TBMA is suitable for any MUS sufferer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But has been specifically designed for those who reject any psychological explanation for their symptoms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GP and self referral are acceptable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C59B3-49C4-4909-AAA9-C688BEFB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</p:spTree>
    <p:extLst>
      <p:ext uri="{BB962C8B-B14F-4D97-AF65-F5344CB8AC3E}">
        <p14:creationId xmlns:p14="http://schemas.microsoft.com/office/powerpoint/2010/main" val="61807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0EBDD-521B-4AA0-89D1-EF289B49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4240"/>
          </a:xfrm>
        </p:spPr>
        <p:txBody>
          <a:bodyPr>
            <a:normAutofit fontScale="90000"/>
          </a:bodyPr>
          <a:lstStyle/>
          <a:p>
            <a:r>
              <a:rPr lang="en-GB" dirty="0"/>
              <a:t>11 Inclusion and exclusion criteria for TBMA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A2184-6C47-4071-B10E-87B617A61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6881"/>
            <a:ext cx="8596668" cy="4334482"/>
          </a:xfrm>
        </p:spPr>
        <p:txBody>
          <a:bodyPr>
            <a:normAutofit/>
          </a:bodyPr>
          <a:lstStyle/>
          <a:p>
            <a:r>
              <a:rPr lang="en-GB" b="1" dirty="0">
                <a:cs typeface="Arial" pitchFamily="34" charset="0"/>
              </a:rPr>
              <a:t>Inclusion criteria for TBMA includes: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Symptom/s present and unexplained for more than 6 months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Co-occurring anxiety/depression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At least one MUS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cs typeface="Arial" pitchFamily="34" charset="0"/>
              </a:rPr>
              <a:t>Exclusion criteria includes:</a:t>
            </a:r>
          </a:p>
          <a:p>
            <a:pPr marL="0" indent="0">
              <a:buNone/>
            </a:pPr>
            <a:r>
              <a:rPr lang="en-GB" dirty="0">
                <a:cs typeface="Arial" pitchFamily="34" charset="0"/>
              </a:rPr>
              <a:t>Not under a consultant psychiatrist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Not diagnosed with an eating disorder or learning disability</a:t>
            </a:r>
          </a:p>
          <a:p>
            <a:pPr marL="0" indent="0">
              <a:buNone/>
            </a:pPr>
            <a:r>
              <a:rPr lang="en-GB" dirty="0">
                <a:cs typeface="Arial" pitchFamily="34" charset="0"/>
              </a:rPr>
              <a:t>Not having had a trauma or complex bereavement in the last six months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D2210-71FC-4549-9818-A73ACBE3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</p:spTree>
    <p:extLst>
      <p:ext uri="{BB962C8B-B14F-4D97-AF65-F5344CB8AC3E}">
        <p14:creationId xmlns:p14="http://schemas.microsoft.com/office/powerpoint/2010/main" val="1311441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2EBD5-5371-456E-A9F0-96CFEFEC9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551" y="539087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12 TBMA theory for the design for self management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1531655-2772-4C95-BB5B-382DE7688E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78980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C881E-6E12-41CA-9A47-39CEC3ED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3" y="6182876"/>
            <a:ext cx="62976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pics ucl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419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065" y="0"/>
            <a:ext cx="9180345" cy="1237785"/>
          </a:xfrm>
        </p:spPr>
        <p:txBody>
          <a:bodyPr/>
          <a:lstStyle/>
          <a:p>
            <a:r>
              <a:rPr lang="en-GB" dirty="0">
                <a:latin typeface="Gill Sans MT" panose="020B0502020104020203" pitchFamily="34" charset="0"/>
              </a:rPr>
              <a:t>13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37786"/>
            <a:ext cx="9180345" cy="5010614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latin typeface="Gill Sans MT" panose="020B0502020104020203" pitchFamily="34" charset="0"/>
              </a:rPr>
              <a:t>An invitation to participate in a short experiment</a:t>
            </a:r>
          </a:p>
          <a:p>
            <a:pPr marL="0" indent="0">
              <a:buNone/>
            </a:pPr>
            <a:endParaRPr lang="en-GB" sz="2800" dirty="0">
              <a:latin typeface="Gill Sans MT" panose="020B0502020104020203" pitchFamily="34" charset="0"/>
            </a:endParaRPr>
          </a:p>
          <a:p>
            <a:r>
              <a:rPr lang="en-GB" sz="2800" b="1" dirty="0">
                <a:solidFill>
                  <a:srgbClr val="92D050"/>
                </a:solidFill>
                <a:latin typeface="Gill Sans MT" panose="020B0502020104020203" pitchFamily="34" charset="0"/>
              </a:rPr>
              <a:t>The method employs Embodied Mindfulness</a:t>
            </a:r>
          </a:p>
          <a:p>
            <a:pPr marL="0" indent="0">
              <a:buNone/>
            </a:pPr>
            <a:endParaRPr lang="en-GB" sz="2800" b="1" dirty="0">
              <a:solidFill>
                <a:srgbClr val="92D050"/>
              </a:solidFill>
              <a:latin typeface="Gill Sans MT" panose="020B0502020104020203" pitchFamily="34" charset="0"/>
            </a:endParaRPr>
          </a:p>
          <a:p>
            <a:r>
              <a:rPr lang="en-GB" sz="2800" dirty="0">
                <a:latin typeface="Gill Sans MT" panose="020B0502020104020203" pitchFamily="34" charset="0"/>
              </a:rPr>
              <a:t>Building on MBSR research </a:t>
            </a:r>
            <a:r>
              <a:rPr lang="en-GB" sz="1100" dirty="0">
                <a:latin typeface="Gill Sans MT" panose="020B0502020104020203" pitchFamily="34" charset="0"/>
              </a:rPr>
              <a:t>(Kabat-Zinn, et al.,1986; Miller; Fletcher &amp; Kabat-Zinn, 1995; Kabat-Zinn, 2005) </a:t>
            </a:r>
            <a:r>
              <a:rPr lang="en-GB" sz="2800" dirty="0">
                <a:latin typeface="Gill Sans MT" panose="020B0502020104020203" pitchFamily="34" charset="0"/>
              </a:rPr>
              <a:t>rather than solely immobility as in mindfulness TBMA encourages mindful mobility/movement</a:t>
            </a:r>
            <a:endParaRPr lang="en-GB" sz="10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sz="2800" dirty="0">
              <a:latin typeface="Gill Sans MT" panose="020B0502020104020203" pitchFamily="34" charset="0"/>
            </a:endParaRPr>
          </a:p>
          <a:p>
            <a:r>
              <a:rPr lang="en-GB" sz="2800" dirty="0">
                <a:latin typeface="Gill Sans MT" panose="020B0502020104020203" pitchFamily="34" charset="0"/>
              </a:rPr>
              <a:t>Such as ‘being in the </a:t>
            </a:r>
            <a:r>
              <a:rPr lang="en-GB" sz="2800" b="1" dirty="0">
                <a:latin typeface="Gill Sans MT" panose="020B0502020104020203" pitchFamily="34" charset="0"/>
              </a:rPr>
              <a:t>movement moment</a:t>
            </a:r>
            <a:r>
              <a:rPr lang="en-GB" sz="2800" dirty="0">
                <a:latin typeface="Gill Sans MT" panose="020B0502020104020203" pitchFamily="34" charset="0"/>
              </a:rPr>
              <a:t>’ when walking around the space together</a:t>
            </a:r>
          </a:p>
          <a:p>
            <a:pPr marL="0" indent="0">
              <a:buNone/>
            </a:pPr>
            <a:endParaRPr lang="en-GB" sz="2800" dirty="0">
              <a:latin typeface="Gill Sans MT" panose="020B05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D6887-6A76-4AB2-8BAE-32527712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248400"/>
            <a:ext cx="6297612" cy="486937"/>
          </a:xfrm>
        </p:spPr>
        <p:txBody>
          <a:bodyPr/>
          <a:lstStyle/>
          <a:p>
            <a:r>
              <a:rPr lang="en-GB"/>
              <a:t>pics ucl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5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78420"/>
            <a:ext cx="9322419" cy="1766494"/>
          </a:xfrm>
        </p:spPr>
        <p:txBody>
          <a:bodyPr>
            <a:normAutofit/>
          </a:bodyPr>
          <a:lstStyle/>
          <a:p>
            <a:r>
              <a:rPr lang="en-GB" dirty="0"/>
              <a:t>  14 </a:t>
            </a:r>
            <a:r>
              <a:rPr lang="en-GB" dirty="0">
                <a:latin typeface="Gill Sans MT" panose="020B0502020104020203" pitchFamily="34" charset="0"/>
              </a:rPr>
              <a:t>The BodyMind Approach (TBMA)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 flipV="1">
            <a:off x="3222167" y="4574399"/>
            <a:ext cx="4093031" cy="1572399"/>
          </a:xfrm>
          <a:prstGeom prst="rect">
            <a:avLst/>
          </a:prstGeom>
        </p:spPr>
      </p:pic>
      <p:sp>
        <p:nvSpPr>
          <p:cNvPr id="5" name="Curved Down Arrow 4"/>
          <p:cNvSpPr/>
          <p:nvPr/>
        </p:nvSpPr>
        <p:spPr>
          <a:xfrm>
            <a:off x="3222173" y="1616928"/>
            <a:ext cx="4310740" cy="123371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1080" y="3178098"/>
            <a:ext cx="1005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 TBMA</a:t>
            </a:r>
          </a:p>
        </p:txBody>
      </p:sp>
      <p:sp>
        <p:nvSpPr>
          <p:cNvPr id="9" name="Rectangle 8"/>
          <p:cNvSpPr/>
          <p:nvPr/>
        </p:nvSpPr>
        <p:spPr>
          <a:xfrm>
            <a:off x="1413373" y="3022597"/>
            <a:ext cx="2148115" cy="1427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BODY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74946" y="2973192"/>
            <a:ext cx="2177144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MIND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497ED-EB2E-4AE1-BF37-F11FE7076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</p:spTree>
    <p:extLst>
      <p:ext uri="{BB962C8B-B14F-4D97-AF65-F5344CB8AC3E}">
        <p14:creationId xmlns:p14="http://schemas.microsoft.com/office/powerpoint/2010/main" val="2254366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15 TBMA method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28F9147-E989-4F66-9C0D-2C4F331023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85083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525E2-8B50-4C45-B67F-E995FC1D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3" y="6182876"/>
            <a:ext cx="62976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pics ucl may 2019</a:t>
            </a:r>
          </a:p>
        </p:txBody>
      </p:sp>
    </p:spTree>
    <p:extLst>
      <p:ext uri="{BB962C8B-B14F-4D97-AF65-F5344CB8AC3E}">
        <p14:creationId xmlns:p14="http://schemas.microsoft.com/office/powerpoint/2010/main" val="123192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F5AD0F4-8309-4601-9DF0-89E2E28193B2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6075" y="632145"/>
            <a:ext cx="3918667" cy="5089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 fontScale="90000"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16 Another experiment</a:t>
            </a:r>
            <a:br>
              <a:rPr lang="en-GB" dirty="0">
                <a:latin typeface="Gill Sans MT" panose="020B0502020104020203" pitchFamily="34" charset="0"/>
              </a:rPr>
            </a:b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7BDB1-1193-4A8B-B7B6-200D4A9FF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805" y="6345044"/>
            <a:ext cx="5716561" cy="5129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pics ucl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65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17 TBMA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BE63151-DE6B-40AC-A8D3-DEBC731F7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68445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A03F06-BC5A-4FA2-9DBF-0C998F18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3" y="6182876"/>
            <a:ext cx="62976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pics ucl may 2019</a:t>
            </a:r>
          </a:p>
        </p:txBody>
      </p:sp>
    </p:spTree>
    <p:extLst>
      <p:ext uri="{BB962C8B-B14F-4D97-AF65-F5344CB8AC3E}">
        <p14:creationId xmlns:p14="http://schemas.microsoft.com/office/powerpoint/2010/main" val="14636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E24A1-60EB-48D1-A87F-26EFF1CD5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18 Self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EDBFF-89C8-4E3C-82CE-E8357DCC5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6241"/>
            <a:ext cx="8596668" cy="4375122"/>
          </a:xfrm>
        </p:spPr>
        <p:txBody>
          <a:bodyPr/>
          <a:lstStyle/>
          <a:p>
            <a:r>
              <a:rPr lang="en-GB" dirty="0"/>
              <a:t>Definition- It incorporates self-care which involves preventing conditions declining and the capacity for self-regulation which monitors thoughts, sensations, feelings and behaviours.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importance of self management for MUS -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63171-9232-424B-B450-F15F46A8D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</p:spTree>
    <p:extLst>
      <p:ext uri="{BB962C8B-B14F-4D97-AF65-F5344CB8AC3E}">
        <p14:creationId xmlns:p14="http://schemas.microsoft.com/office/powerpoint/2010/main" val="2686749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14AD-D116-403D-9429-73F4E5EA5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19 TBMA is research-informed?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C7B3F-39C2-48DB-8DA7-63A60748C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TBMA uses the this research in its design and some content through offering a facilitated group within a self-management programme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Individual goal-setting and action plans for people with MUS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Social facilitation and managing physical and emotional responses as a solution to the long term aim of managing symptoms in a sustainable manner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Reducing the gap between patient needs and funding constraints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30638-D8B2-409B-B5E8-99E1FCD8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</p:spTree>
    <p:extLst>
      <p:ext uri="{BB962C8B-B14F-4D97-AF65-F5344CB8AC3E}">
        <p14:creationId xmlns:p14="http://schemas.microsoft.com/office/powerpoint/2010/main" val="102070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9D1DA61-9E43-43B2-A96C-C7E03520F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474" y="2159331"/>
            <a:ext cx="2915973" cy="2915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 2  What’s on the Agenda?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447" y="1491916"/>
            <a:ext cx="6891010" cy="5366083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Outcomes from TBMA</a:t>
            </a:r>
          </a:p>
          <a:p>
            <a:r>
              <a:rPr lang="en-GB" sz="2400" dirty="0"/>
              <a:t>MUS - Definition, prevalence, cost, precursors and characteristics</a:t>
            </a:r>
          </a:p>
          <a:p>
            <a:r>
              <a:rPr lang="en-GB" sz="2400" dirty="0"/>
              <a:t>Attachment and MUS </a:t>
            </a:r>
          </a:p>
          <a:p>
            <a:r>
              <a:rPr lang="en-GB" sz="2400" dirty="0"/>
              <a:t>TBMA – Inclusion/ exclusion criteria, design and method</a:t>
            </a:r>
          </a:p>
          <a:p>
            <a:r>
              <a:rPr lang="en-GB" sz="2400" dirty="0"/>
              <a:t>Embodied learning theory and self management research</a:t>
            </a:r>
          </a:p>
          <a:p>
            <a:r>
              <a:rPr lang="en-GB" sz="2400" dirty="0"/>
              <a:t>5 themes from qualitative study</a:t>
            </a:r>
          </a:p>
          <a:p>
            <a:r>
              <a:rPr lang="en-GB" sz="2400" dirty="0"/>
              <a:t>Neuroscience and Adult learning</a:t>
            </a:r>
          </a:p>
          <a:p>
            <a:r>
              <a:rPr lang="en-GB" sz="2400" dirty="0"/>
              <a:t>Practical experiments interspersed throughout</a:t>
            </a:r>
          </a:p>
          <a:p>
            <a:r>
              <a:rPr lang="en-GB" sz="2600" dirty="0">
                <a:latin typeface="Gill Sans MT" panose="020B0502020104020203" pitchFamily="34" charset="0"/>
              </a:rPr>
              <a:t>Questions</a:t>
            </a:r>
          </a:p>
          <a:p>
            <a:pPr marL="0" indent="0">
              <a:buNone/>
            </a:pPr>
            <a:br>
              <a:rPr lang="en-GB" sz="2200" dirty="0">
                <a:latin typeface="Gill Sans MT" panose="020B0502020104020203" pitchFamily="34" charset="0"/>
              </a:rPr>
            </a:br>
            <a:endParaRPr lang="en-GB" sz="22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667DA-15F6-469A-B488-04436C57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557211"/>
            <a:ext cx="6297612" cy="3007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pics ucl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290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E1820-8C1D-48D5-BF50-2AF778D71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 Research on self management in health education -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36012-89A6-4C40-83C6-CD7196FDF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Challis, D., Hughes, J., Berzins, K., Reilly, S., Abell, J., &amp; Stewart, K. (2010). </a:t>
            </a:r>
            <a:r>
              <a:rPr lang="en-GB" i="1" dirty="0"/>
              <a:t>Self-care and case management in long-term conditions: the effective management of critical interfaces.</a:t>
            </a:r>
            <a:r>
              <a:rPr lang="en-GB" dirty="0"/>
              <a:t> Social Services Research Unit, SDO Project (08/1715/201) </a:t>
            </a:r>
            <a:r>
              <a:rPr lang="en-GB" u="sng" dirty="0"/>
              <a:t> </a:t>
            </a:r>
            <a:r>
              <a:rPr lang="en-GB" u="sng" dirty="0">
                <a:hlinkClick r:id="rId2"/>
              </a:rPr>
              <a:t>http://www.pssru.ac.uk/pdf/MCpdfs/SCCMfr.pdf</a:t>
            </a:r>
            <a:endParaRPr lang="en-GB" dirty="0"/>
          </a:p>
          <a:p>
            <a:r>
              <a:rPr lang="en-GB" dirty="0"/>
              <a:t>Purdy, S. (2010). </a:t>
            </a:r>
            <a:r>
              <a:rPr lang="en-GB" i="1" dirty="0"/>
              <a:t>Avoiding hospital admissions. What does the research evidence say?</a:t>
            </a:r>
            <a:r>
              <a:rPr lang="en-GB" dirty="0"/>
              <a:t> The Kings Fund December 2010. </a:t>
            </a:r>
            <a:r>
              <a:rPr lang="en-GB" u="sng" dirty="0">
                <a:hlinkClick r:id="rId3"/>
              </a:rPr>
              <a:t>http://www.kingsfund.org.uk/publications/avoiding_hospital.html</a:t>
            </a:r>
            <a:r>
              <a:rPr lang="en-GB" dirty="0"/>
              <a:t> </a:t>
            </a:r>
          </a:p>
          <a:p>
            <a:r>
              <a:rPr lang="en-GB" dirty="0"/>
              <a:t>  Bjørnnes, A. K., Parry, M., &amp; Leegaard, M. (2018). Self-Management of Cardiac Pain in Women: A Meta-Summary of the Qualitative Literature. </a:t>
            </a:r>
            <a:r>
              <a:rPr lang="en-GB" i="1" dirty="0"/>
              <a:t>Qualitative Health Research,</a:t>
            </a:r>
            <a:r>
              <a:rPr lang="en-GB" dirty="0"/>
              <a:t> 28,11, 1769-1787.</a:t>
            </a:r>
          </a:p>
          <a:p>
            <a:r>
              <a:rPr lang="en-GB" dirty="0"/>
              <a:t>No studies to our knowledge on self management in MUS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0CE16-4857-4041-915E-3E8A52A13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</p:spTree>
    <p:extLst>
      <p:ext uri="{BB962C8B-B14F-4D97-AF65-F5344CB8AC3E}">
        <p14:creationId xmlns:p14="http://schemas.microsoft.com/office/powerpoint/2010/main" val="1806891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A443-6E13-44EC-8CFE-53D3C6778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148837" cy="1320800"/>
          </a:xfrm>
        </p:spPr>
        <p:txBody>
          <a:bodyPr/>
          <a:lstStyle/>
          <a:p>
            <a:r>
              <a:rPr lang="en-GB" dirty="0"/>
              <a:t>21 Embodied learning for self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AF576-01A0-4201-91CC-5FFC56351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Definition-</a:t>
            </a:r>
            <a:r>
              <a:rPr lang="en-GB" dirty="0"/>
              <a:t>Varela et al., (1992, 172-3) define embodied to mean that ‘cognition depends upon the kinds of experience that come from having a body with various sensorimotor capacities’ and that individual sensorimotor capacities embedded in a biological, psychological and cultural context.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Emotions – based in body, convey the state of the body to the brain</a:t>
            </a:r>
            <a:r>
              <a:rPr lang="en-GB" dirty="0"/>
              <a:t> (Damasio, 2000; Damasio and </a:t>
            </a:r>
            <a:r>
              <a:rPr lang="en-GB" dirty="0" err="1"/>
              <a:t>Carvello</a:t>
            </a:r>
            <a:r>
              <a:rPr lang="en-GB" dirty="0"/>
              <a:t>, 2013)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Brain activation – unconscious emotions correlate with conscious feelings </a:t>
            </a:r>
            <a:r>
              <a:rPr lang="en-GB" dirty="0"/>
              <a:t>(Damasio, 2000; Damasio and </a:t>
            </a:r>
            <a:r>
              <a:rPr lang="en-GB" dirty="0" err="1"/>
              <a:t>Carvello</a:t>
            </a:r>
            <a:r>
              <a:rPr lang="en-GB" dirty="0"/>
              <a:t>, 2013)</a:t>
            </a:r>
          </a:p>
          <a:p>
            <a:r>
              <a:rPr lang="en-GB" b="1" dirty="0"/>
              <a:t>TBMA manages bodily states through practices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39792-1C21-45C3-A0DE-3CEECC7D3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</p:spTree>
    <p:extLst>
      <p:ext uri="{BB962C8B-B14F-4D97-AF65-F5344CB8AC3E}">
        <p14:creationId xmlns:p14="http://schemas.microsoft.com/office/powerpoint/2010/main" val="282264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3A23A-FAB5-4BAC-8E8B-E5C5180DF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22 Yet another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6DAE4-D0DC-4B55-A284-C7BFDE659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AM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FAC1CB-B5DF-4218-B0FA-A11B00B70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</p:spTree>
    <p:extLst>
      <p:ext uri="{BB962C8B-B14F-4D97-AF65-F5344CB8AC3E}">
        <p14:creationId xmlns:p14="http://schemas.microsoft.com/office/powerpoint/2010/main" val="1736162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C88F-47B3-4529-A5D7-4A63A1A93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23 TBMA as an embodied learning tool for self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DE188-736F-4DFE-A2C0-149CFD0C6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600" dirty="0"/>
              <a:t>Five pillars derived from qualitative research study (Payne &amp; Brooks, in preparation):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dirty="0"/>
              <a:t>1 Body with mind connections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 The importance of the facilitator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 The importance of the group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 Preparedness for change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5 Self acceptance/compassion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FD52C-9E91-4F20-A43C-618DDE1C2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AC98B7-32AD-40CC-8172-5EE969F5E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371" y="2596226"/>
            <a:ext cx="5438900" cy="38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22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5B01C-CA65-49BD-ABB2-580C8C15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24 1-The body with mind connections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2F568-D5CD-4EA5-BF3F-9A293CE27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pic>
        <p:nvPicPr>
          <p:cNvPr id="1026" name="Picture 2" descr="Image result for pixabay image of one pillar">
            <a:extLst>
              <a:ext uri="{FF2B5EF4-FFF2-40B4-BE49-F238E27FC236}">
                <a16:creationId xmlns:a16="http://schemas.microsoft.com/office/drawing/2014/main" id="{1919FCFD-AB05-41B4-8118-569E5C444B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67" y="1710047"/>
            <a:ext cx="2396290" cy="390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43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0C8E2-FC6B-4345-8236-EB66D94C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25 2-The importance of the facilitator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277EB-42FD-482E-ACF2-C8C470CD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pic>
        <p:nvPicPr>
          <p:cNvPr id="2050" name="Picture 2" descr="Image result for pixabay image of one pillar">
            <a:extLst>
              <a:ext uri="{FF2B5EF4-FFF2-40B4-BE49-F238E27FC236}">
                <a16:creationId xmlns:a16="http://schemas.microsoft.com/office/drawing/2014/main" id="{C296C0D8-C050-4205-95C4-8501341899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1710047"/>
            <a:ext cx="1743147" cy="390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ixabay image of one pillar">
            <a:extLst>
              <a:ext uri="{FF2B5EF4-FFF2-40B4-BE49-F238E27FC236}">
                <a16:creationId xmlns:a16="http://schemas.microsoft.com/office/drawing/2014/main" id="{0AC534D1-FBC7-47F2-BDC0-639A88A37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56" y="2133600"/>
            <a:ext cx="1743147" cy="348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19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41F79-D8AC-41DD-955C-EB0C38DD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26 3-The importance of the group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E3F9E-5E23-4884-9A5D-95562BDBC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pic>
        <p:nvPicPr>
          <p:cNvPr id="3074" name="Picture 2" descr="Image result for pixabay image of one pillar">
            <a:extLst>
              <a:ext uri="{FF2B5EF4-FFF2-40B4-BE49-F238E27FC236}">
                <a16:creationId xmlns:a16="http://schemas.microsoft.com/office/drawing/2014/main" id="{100AD76C-AD04-4F6B-8B3E-925EF4ACF2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606" y="2022167"/>
            <a:ext cx="1660020" cy="368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ixabay image of one pillar">
            <a:extLst>
              <a:ext uri="{FF2B5EF4-FFF2-40B4-BE49-F238E27FC236}">
                <a16:creationId xmlns:a16="http://schemas.microsoft.com/office/drawing/2014/main" id="{CCDE7ADF-D9C6-4F28-868F-5EE0C3421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45" y="2355982"/>
            <a:ext cx="1487735" cy="341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pixabay image of one pillar">
            <a:extLst>
              <a:ext uri="{FF2B5EF4-FFF2-40B4-BE49-F238E27FC236}">
                <a16:creationId xmlns:a16="http://schemas.microsoft.com/office/drawing/2014/main" id="{4E2014AB-E630-4B38-92FF-90945BC98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626" y="2295348"/>
            <a:ext cx="1384718" cy="341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46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A57B5-01C4-466D-B87A-C5B7D0C27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27 4-Preparedness for change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9E7BF-E259-4686-96C9-FE7020E2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pic>
        <p:nvPicPr>
          <p:cNvPr id="5" name="Picture 2" descr="Image result for pixabay image of one pillar">
            <a:extLst>
              <a:ext uri="{FF2B5EF4-FFF2-40B4-BE49-F238E27FC236}">
                <a16:creationId xmlns:a16="http://schemas.microsoft.com/office/drawing/2014/main" id="{084F6E62-0587-4069-9A3E-9F4F5ED386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92" y="2055663"/>
            <a:ext cx="1972755" cy="386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pixabay image of one pillar">
            <a:extLst>
              <a:ext uri="{FF2B5EF4-FFF2-40B4-BE49-F238E27FC236}">
                <a16:creationId xmlns:a16="http://schemas.microsoft.com/office/drawing/2014/main" id="{CD406797-633B-4A52-938A-6407BA2B7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247" y="2355980"/>
            <a:ext cx="1660020" cy="368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pixabay image of one pillar">
            <a:extLst>
              <a:ext uri="{FF2B5EF4-FFF2-40B4-BE49-F238E27FC236}">
                <a16:creationId xmlns:a16="http://schemas.microsoft.com/office/drawing/2014/main" id="{8CC6EBF5-F367-43B2-B3DB-EE57E7B56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92" y="2510118"/>
            <a:ext cx="1660020" cy="353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pixabay image of one pillar">
            <a:extLst>
              <a:ext uri="{FF2B5EF4-FFF2-40B4-BE49-F238E27FC236}">
                <a16:creationId xmlns:a16="http://schemas.microsoft.com/office/drawing/2014/main" id="{CCA1621D-684D-4400-8BCA-C1160FA08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912" y="2635624"/>
            <a:ext cx="1528496" cy="32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487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E3971-14CC-4BAF-B7F7-0290D422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28 5-Self acceptance/compassion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93D42C-5FFB-4FB3-AE05-E8323C72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pic>
        <p:nvPicPr>
          <p:cNvPr id="4098" name="Picture 2" descr="Image result for pixabay image of one pillar">
            <a:extLst>
              <a:ext uri="{FF2B5EF4-FFF2-40B4-BE49-F238E27FC236}">
                <a16:creationId xmlns:a16="http://schemas.microsoft.com/office/drawing/2014/main" id="{2F7C145E-DF32-4CD5-8F0C-E487184040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820" y="1524000"/>
            <a:ext cx="1755022" cy="417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pixabay image of one pillar">
            <a:extLst>
              <a:ext uri="{FF2B5EF4-FFF2-40B4-BE49-F238E27FC236}">
                <a16:creationId xmlns:a16="http://schemas.microsoft.com/office/drawing/2014/main" id="{92DAA744-8A79-4EFD-A7D4-9B6C38C3C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876" y="2055923"/>
            <a:ext cx="1660020" cy="355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pixabay image of one pillar">
            <a:extLst>
              <a:ext uri="{FF2B5EF4-FFF2-40B4-BE49-F238E27FC236}">
                <a16:creationId xmlns:a16="http://schemas.microsoft.com/office/drawing/2014/main" id="{215E7CC2-DA22-4127-A8E5-DD61F0918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58" y="2040096"/>
            <a:ext cx="1660020" cy="368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pixabay image of one pillar">
            <a:extLst>
              <a:ext uri="{FF2B5EF4-FFF2-40B4-BE49-F238E27FC236}">
                <a16:creationId xmlns:a16="http://schemas.microsoft.com/office/drawing/2014/main" id="{616620D4-1E1E-4D13-ADD1-9EF0ED59B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27" y="2010031"/>
            <a:ext cx="1660020" cy="368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pixabay image of one pillar">
            <a:extLst>
              <a:ext uri="{FF2B5EF4-FFF2-40B4-BE49-F238E27FC236}">
                <a16:creationId xmlns:a16="http://schemas.microsoft.com/office/drawing/2014/main" id="{0775927F-51E4-4A99-9461-853AC1C95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340" y="2055923"/>
            <a:ext cx="1660020" cy="368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769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E928-EE54-4F6C-96C5-77E4C3F1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274002" cy="1320800"/>
          </a:xfrm>
        </p:spPr>
        <p:txBody>
          <a:bodyPr/>
          <a:lstStyle/>
          <a:p>
            <a:r>
              <a:rPr lang="en-GB" dirty="0"/>
              <a:t>29 The neuroscience</a:t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ECC79-C9E1-4746-8C3D-F8A83BCF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2009CA-957C-4551-B427-D3B5588F0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60589"/>
            <a:ext cx="4561840" cy="38807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u="sng" dirty="0">
                <a:latin typeface="Gill Sans MT" panose="020B0502020104020203" pitchFamily="34" charset="0"/>
              </a:rPr>
              <a:t>Embodied Cognition - </a:t>
            </a:r>
            <a:r>
              <a:rPr lang="en-GB" dirty="0">
                <a:latin typeface="Gill Sans MT" panose="020B0502020104020203" pitchFamily="34" charset="0"/>
              </a:rPr>
              <a:t>body intelligence or the embodied mind (</a:t>
            </a:r>
            <a:r>
              <a:rPr lang="en-GB" dirty="0" err="1">
                <a:latin typeface="Gill Sans MT" panose="020B0502020104020203" pitchFamily="34" charset="0"/>
              </a:rPr>
              <a:t>Vaerela</a:t>
            </a:r>
            <a:r>
              <a:rPr lang="en-GB" dirty="0">
                <a:latin typeface="Gill Sans MT" panose="020B0502020104020203" pitchFamily="34" charset="0"/>
              </a:rPr>
              <a:t>, Thomson &amp; Rosch, 1991) </a:t>
            </a:r>
            <a:endParaRPr lang="en-GB" u="sng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Brain is not only involved in cognition</a:t>
            </a: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The mind is not solely the brain.</a:t>
            </a: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Body is the link between unconscious aspects of the mind.</a:t>
            </a:r>
          </a:p>
          <a:p>
            <a:pPr marL="0" indent="0">
              <a:buNone/>
            </a:pPr>
            <a:r>
              <a:rPr lang="en-GB" dirty="0">
                <a:latin typeface="Gill Sans MT" panose="020B0502020104020203" pitchFamily="34" charset="0"/>
              </a:rPr>
              <a:t>Perception and action are intrinsically intelligent</a:t>
            </a:r>
          </a:p>
          <a:p>
            <a:pPr marL="0" indent="0">
              <a:buNone/>
            </a:pPr>
            <a:endParaRPr lang="en-GB" u="sng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GB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GB" dirty="0"/>
              <a:t>Ride side of the brain =Representational (intellectual, reflective, abstract e.g. specific </a:t>
            </a:r>
            <a:r>
              <a:rPr lang="en-GB" dirty="0" err="1"/>
              <a:t>mvt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Left side =Non-representational  (pre-reflective bodily engagement e.g. </a:t>
            </a:r>
            <a:r>
              <a:rPr lang="en-GB" dirty="0" err="1"/>
              <a:t>mvt</a:t>
            </a:r>
            <a:r>
              <a:rPr lang="en-GB" dirty="0"/>
              <a:t> performed without awareness)</a:t>
            </a:r>
          </a:p>
          <a:p>
            <a:endParaRPr lang="en-GB" dirty="0"/>
          </a:p>
        </p:txBody>
      </p:sp>
      <p:pic>
        <p:nvPicPr>
          <p:cNvPr id="5122" name="Picture 2" descr="Brain, Mind, Psychology, Idea, Hearts">
            <a:extLst>
              <a:ext uri="{FF2B5EF4-FFF2-40B4-BE49-F238E27FC236}">
                <a16:creationId xmlns:a16="http://schemas.microsoft.com/office/drawing/2014/main" id="{1C09826F-4576-477C-A19F-B41547068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0" y="2160589"/>
            <a:ext cx="5476240" cy="394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A0655AA-2847-4CE0-B00D-9CD3B6AE0553}"/>
              </a:ext>
            </a:extLst>
          </p:cNvPr>
          <p:cNvCxnSpPr>
            <a:cxnSpLocks/>
          </p:cNvCxnSpPr>
          <p:nvPr/>
        </p:nvCxnSpPr>
        <p:spPr>
          <a:xfrm flipV="1">
            <a:off x="6987903" y="2844800"/>
            <a:ext cx="733697" cy="449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2971B29A-5121-4C09-BA7F-E04EC3E65CA2}"/>
              </a:ext>
            </a:extLst>
          </p:cNvPr>
          <p:cNvSpPr/>
          <p:nvPr/>
        </p:nvSpPr>
        <p:spPr>
          <a:xfrm>
            <a:off x="6746675" y="1598168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27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9085-BAB9-4322-9949-331EDA769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9" y="0"/>
            <a:ext cx="9701561" cy="19304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 Outcomes from study (Payne &amp; Brooks 2017)</a:t>
            </a:r>
            <a:r>
              <a:rPr lang="en-GB" dirty="0"/>
              <a:t> </a:t>
            </a:r>
            <a:br>
              <a:rPr lang="en-GB" dirty="0"/>
            </a:br>
            <a:r>
              <a:rPr lang="en-GB" sz="2200" b="1" dirty="0">
                <a:solidFill>
                  <a:schemeClr val="tx1"/>
                </a:solidFill>
                <a:latin typeface="Gill Sans MT" panose="020B0502020104020203" pitchFamily="34" charset="0"/>
              </a:rPr>
              <a:t>73% </a:t>
            </a:r>
            <a:r>
              <a:rPr lang="en-GB" sz="2200" dirty="0">
                <a:solidFill>
                  <a:schemeClr val="tx1"/>
                </a:solidFill>
                <a:latin typeface="Gill Sans MT" panose="020B0502020104020203" pitchFamily="34" charset="0"/>
              </a:rPr>
              <a:t>of people who engaged reported </a:t>
            </a:r>
            <a:r>
              <a:rPr lang="en-GB" sz="2200" b="1" dirty="0">
                <a:solidFill>
                  <a:schemeClr val="tx1"/>
                </a:solidFill>
                <a:latin typeface="Gill Sans MT" panose="020B0502020104020203" pitchFamily="34" charset="0"/>
              </a:rPr>
              <a:t>lower levels of symptom distress, anxiety and depression, higher levels of wellbeing, overall functioning and activity</a:t>
            </a:r>
            <a:br>
              <a:rPr lang="en-GB" sz="22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br>
              <a:rPr lang="en-GB" sz="22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GB" sz="2200" b="1" dirty="0">
                <a:solidFill>
                  <a:schemeClr val="tx1"/>
                </a:solidFill>
                <a:latin typeface="Gill Sans MT" panose="020B0502020104020203" pitchFamily="34" charset="0"/>
              </a:rPr>
              <a:t>95% </a:t>
            </a:r>
            <a:r>
              <a:rPr lang="en-GB" sz="2200" dirty="0">
                <a:solidFill>
                  <a:schemeClr val="tx1"/>
                </a:solidFill>
                <a:latin typeface="Gill Sans MT" panose="020B0502020104020203" pitchFamily="34" charset="0"/>
              </a:rPr>
              <a:t>of people </a:t>
            </a:r>
            <a:r>
              <a:rPr lang="en-GB" sz="2200" b="1" dirty="0">
                <a:solidFill>
                  <a:schemeClr val="tx1"/>
                </a:solidFill>
                <a:latin typeface="Gill Sans MT" panose="020B0502020104020203" pitchFamily="34" charset="0"/>
              </a:rPr>
              <a:t>completed </a:t>
            </a:r>
            <a:r>
              <a:rPr lang="en-GB" sz="2200" dirty="0">
                <a:solidFill>
                  <a:schemeClr val="tx1"/>
                </a:solidFill>
                <a:latin typeface="Gill Sans MT" panose="020B0502020104020203" pitchFamily="34" charset="0"/>
              </a:rPr>
              <a:t>the clinic groups - people engage actively in the learning process </a:t>
            </a:r>
            <a:br>
              <a:rPr lang="en-GB" sz="22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br>
              <a:rPr lang="en-GB" sz="22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GB" sz="2200" b="1" dirty="0">
                <a:solidFill>
                  <a:schemeClr val="tx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97%</a:t>
            </a:r>
            <a:r>
              <a:rPr lang="en-GB" sz="2200" dirty="0">
                <a:solidFill>
                  <a:schemeClr val="tx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people </a:t>
            </a:r>
            <a:r>
              <a:rPr lang="en-GB" sz="2200" b="1" dirty="0">
                <a:solidFill>
                  <a:schemeClr val="tx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 recommend the clinic to friends and family </a:t>
            </a:r>
            <a:r>
              <a:rPr lang="en-GB" sz="2200" dirty="0">
                <a:solidFill>
                  <a:schemeClr val="tx1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hesitation</a:t>
            </a:r>
            <a:br>
              <a:rPr lang="en-GB" sz="2200" b="1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endParaRPr lang="en-GB" sz="2200" dirty="0"/>
          </a:p>
        </p:txBody>
      </p:sp>
      <p:pic>
        <p:nvPicPr>
          <p:cNvPr id="5122" name="Picture 2" descr="Measurement Krawiecka, Meter, Centimeter">
            <a:extLst>
              <a:ext uri="{FF2B5EF4-FFF2-40B4-BE49-F238E27FC236}">
                <a16:creationId xmlns:a16="http://schemas.microsoft.com/office/drawing/2014/main" id="{BE92F61E-F1D5-41CC-A271-23C5805111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19814"/>
            <a:ext cx="4983480" cy="443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389E6-0D58-47F6-A2C9-26D06CE1C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80" y="2419815"/>
            <a:ext cx="4861560" cy="443818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F08FBD-2D11-4BFD-94A7-5F59159D3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</p:spTree>
    <p:extLst>
      <p:ext uri="{BB962C8B-B14F-4D97-AF65-F5344CB8AC3E}">
        <p14:creationId xmlns:p14="http://schemas.microsoft.com/office/powerpoint/2010/main" val="5788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96D2E-87C4-4536-A2E4-DB527374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30 Adult learning in TBMA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506B6-6792-4BEA-B78D-BD4A13027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4480"/>
            <a:ext cx="8596668" cy="500887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Motivation to engage through meaning to achieve specific goals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Learning from the body and creative practices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Transforming self and ‘story revision’ (McAdams, 1988, p.18)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Narrative learning involves the construction of the narrative of experience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Stories are embedded in cultures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Agency can be bolstered by group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Constructivist learning is active, exploratory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E7035-090F-4E96-B405-5B6FFCAB5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</p:spTree>
    <p:extLst>
      <p:ext uri="{BB962C8B-B14F-4D97-AF65-F5344CB8AC3E}">
        <p14:creationId xmlns:p14="http://schemas.microsoft.com/office/powerpoint/2010/main" val="1767631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C225-C57E-4662-8966-BCC55048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31 What aspects of your practice with MUS patients would you now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D1497-DC17-4862-AA8B-3DA0E0936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3s - 15 minutes</a:t>
            </a:r>
          </a:p>
          <a:p>
            <a:r>
              <a:rPr lang="en-GB" dirty="0"/>
              <a:t>Group feedback -10 mins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162480-ED53-42E2-A748-53963CBE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</p:spTree>
    <p:extLst>
      <p:ext uri="{BB962C8B-B14F-4D97-AF65-F5344CB8AC3E}">
        <p14:creationId xmlns:p14="http://schemas.microsoft.com/office/powerpoint/2010/main" val="3729450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D772C-A2DB-41CC-AF31-EB010D108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609600"/>
            <a:ext cx="8989522" cy="863600"/>
          </a:xfrm>
        </p:spPr>
        <p:txBody>
          <a:bodyPr>
            <a:normAutofit fontScale="90000"/>
          </a:bodyPr>
          <a:lstStyle/>
          <a:p>
            <a:r>
              <a:rPr lang="en-GB" dirty="0"/>
              <a:t>32 Including the body in your therapy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D776B-A22E-4DB8-B799-D2265A4A3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" y="1838961"/>
            <a:ext cx="10891520" cy="4287520"/>
          </a:xfrm>
        </p:spPr>
        <p:txBody>
          <a:bodyPr>
            <a:normAutofit/>
          </a:bodyPr>
          <a:lstStyle/>
          <a:p>
            <a:r>
              <a:rPr lang="en-GB" dirty="0"/>
              <a:t>Remember the body is both literal and metaphorical </a:t>
            </a:r>
          </a:p>
          <a:p>
            <a:r>
              <a:rPr lang="en-GB" dirty="0"/>
              <a:t>Practice listening to your body, include its guidance to strengthen your intuition</a:t>
            </a:r>
          </a:p>
          <a:p>
            <a:r>
              <a:rPr lang="en-GB" dirty="0"/>
              <a:t>Practice being proactive in creating a deeper connection with your body</a:t>
            </a:r>
          </a:p>
          <a:p>
            <a:r>
              <a:rPr lang="en-GB" dirty="0"/>
              <a:t>When your body consciousness is available it is a valuable ally and safe container for  therapeutic dialogues</a:t>
            </a:r>
          </a:p>
          <a:p>
            <a:r>
              <a:rPr lang="en-GB" dirty="0"/>
              <a:t>Help clients to tune into their body through sensation and to interpret what their body is feeling </a:t>
            </a:r>
          </a:p>
          <a:p>
            <a:r>
              <a:rPr lang="en-GB" dirty="0"/>
              <a:t>When you/clients change the internal conversation it shifts the perspective revealing what needs to be transformed</a:t>
            </a:r>
          </a:p>
          <a:p>
            <a:r>
              <a:rPr lang="en-GB" dirty="0"/>
              <a:t>Seeing things from this new angle creates new insights, creativity and solutions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2A2C2-F61E-451C-BA31-8B228A05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talk ucl may 2019</a:t>
            </a:r>
          </a:p>
        </p:txBody>
      </p:sp>
    </p:spTree>
    <p:extLst>
      <p:ext uri="{BB962C8B-B14F-4D97-AF65-F5344CB8AC3E}">
        <p14:creationId xmlns:p14="http://schemas.microsoft.com/office/powerpoint/2010/main" val="10058463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38054F9-59A7-4D65-89BF-34B61649A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85" r="1904" b="-2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960" y="85116"/>
            <a:ext cx="3879042" cy="920724"/>
          </a:xfrm>
        </p:spPr>
        <p:txBody>
          <a:bodyPr>
            <a:normAutofit/>
          </a:bodyPr>
          <a:lstStyle/>
          <a:p>
            <a:r>
              <a:rPr lang="en-GB" dirty="0">
                <a:latin typeface="Gill Sans MT" panose="020B0502020104020203" pitchFamily="34" charset="0"/>
                <a:cs typeface="Arial" panose="020B0604020202020204" pitchFamily="34" charset="0"/>
              </a:rPr>
              <a:t> 33 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562" y="868680"/>
            <a:ext cx="6479517" cy="59893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TBMA is a research-informed evidence-based practice</a:t>
            </a:r>
          </a:p>
          <a:p>
            <a:pPr>
              <a:lnSpc>
                <a:spcPct val="90000"/>
              </a:lnSpc>
            </a:pPr>
            <a:r>
              <a:rPr lang="en-GB" dirty="0"/>
              <a:t>MUS is complex</a:t>
            </a:r>
          </a:p>
          <a:p>
            <a:pPr>
              <a:lnSpc>
                <a:spcPct val="90000"/>
              </a:lnSpc>
            </a:pPr>
            <a:r>
              <a:rPr lang="en-GB" dirty="0"/>
              <a:t>Sufferers are focussed on bodily symptoms</a:t>
            </a:r>
          </a:p>
          <a:p>
            <a:pPr>
              <a:lnSpc>
                <a:spcPct val="90000"/>
              </a:lnSpc>
            </a:pPr>
            <a:r>
              <a:rPr lang="en-GB" dirty="0"/>
              <a:t>TBMA utilises this focus to  engage participants in learning to self manage symptoms through a facilitated group programme</a:t>
            </a:r>
          </a:p>
          <a:p>
            <a:pPr>
              <a:lnSpc>
                <a:spcPct val="90000"/>
              </a:lnSpc>
            </a:pPr>
            <a:r>
              <a:rPr lang="en-GB" dirty="0"/>
              <a:t>The five pillars which enable learning to take place are: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/>
              <a:t>1 Body with mind connections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/>
              <a:t>2 importance of the facilitator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/>
              <a:t>3 the importance of the group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/>
              <a:t>4 preparedness to change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dirty="0"/>
              <a:t>5 Self acceptance /compassion</a:t>
            </a:r>
          </a:p>
          <a:p>
            <a:r>
              <a:rPr lang="en-GB" dirty="0"/>
              <a:t>Current neuroscience research and aspects of adult learning support the methods used for learning from the body to the mind in TBMA</a:t>
            </a:r>
          </a:p>
          <a:p>
            <a:pPr marL="0" indent="0">
              <a:lnSpc>
                <a:spcPct val="90000"/>
              </a:lnSpc>
              <a:buNone/>
            </a:pPr>
            <a:endParaRPr lang="en-GB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10C6C-565B-4B7E-BC9F-8F71EF11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9563" y="6461760"/>
            <a:ext cx="2332140" cy="3111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pics ucl may 2019</a:t>
            </a:r>
          </a:p>
        </p:txBody>
      </p:sp>
    </p:spTree>
    <p:extLst>
      <p:ext uri="{BB962C8B-B14F-4D97-AF65-F5344CB8AC3E}">
        <p14:creationId xmlns:p14="http://schemas.microsoft.com/office/powerpoint/2010/main" val="374595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26" name="Picture 2" descr="Question Question Mark Exclamation Point R">
            <a:extLst>
              <a:ext uri="{FF2B5EF4-FFF2-40B4-BE49-F238E27FC236}">
                <a16:creationId xmlns:a16="http://schemas.microsoft.com/office/drawing/2014/main" id="{8355BF29-344F-42FB-8ED7-3F8FEB8DF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667523"/>
            <a:ext cx="5143500" cy="351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360C02-F028-4812-BB54-0E511FA2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300">
                <a:solidFill>
                  <a:schemeClr val="bg1"/>
                </a:solidFill>
              </a:rPr>
              <a:t>Thank you for your attention</a:t>
            </a:r>
            <a:br>
              <a:rPr lang="en-GB" sz="2300">
                <a:solidFill>
                  <a:schemeClr val="bg1"/>
                </a:solidFill>
              </a:rPr>
            </a:br>
            <a:br>
              <a:rPr lang="en-GB" sz="2300">
                <a:solidFill>
                  <a:schemeClr val="bg1"/>
                </a:solidFill>
              </a:rPr>
            </a:br>
            <a:r>
              <a:rPr lang="en-GB" sz="2300">
                <a:solidFill>
                  <a:schemeClr val="bg1"/>
                </a:solidFill>
              </a:rPr>
              <a:t>H.L.Payne@herts.ac.uk</a:t>
            </a:r>
            <a:br>
              <a:rPr lang="en-GB" sz="2300">
                <a:solidFill>
                  <a:schemeClr val="bg1"/>
                </a:solidFill>
              </a:rPr>
            </a:br>
            <a:endParaRPr lang="en-GB" sz="23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505C-730B-4B41-BCD3-006A5336B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D3365-C234-4222-BA43-C821ADB8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95899" y="6467706"/>
            <a:ext cx="4598633" cy="37777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</a:rPr>
              <a:t>pics ucl may 2019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40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BBCEB-051B-4F28-9CB2-309723B6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in the facilitation of TBMA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77839-787F-4E73-BABF-038662D7D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4001"/>
            <a:ext cx="8596668" cy="451736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Friday 7 June - Saturday 8 June 2019</a:t>
            </a:r>
          </a:p>
          <a:p>
            <a:r>
              <a:rPr lang="en-GB" dirty="0"/>
              <a:t>At The University of Hertfordshire</a:t>
            </a:r>
          </a:p>
          <a:p>
            <a:r>
              <a:rPr lang="en-GB" dirty="0"/>
              <a:t>Email: </a:t>
            </a:r>
            <a:r>
              <a:rPr lang="en-GB" dirty="0">
                <a:hlinkClick r:id="rId2"/>
              </a:rPr>
              <a:t>s.menezes@herts.ac.uk</a:t>
            </a:r>
            <a:endParaRPr lang="en-GB" dirty="0"/>
          </a:p>
          <a:p>
            <a:endParaRPr lang="en-GB" dirty="0"/>
          </a:p>
          <a:p>
            <a:r>
              <a:rPr lang="en-GB" dirty="0"/>
              <a:t>Link to free open access article:</a:t>
            </a:r>
          </a:p>
          <a:p>
            <a:pPr marL="0" indent="0">
              <a:buNone/>
            </a:pPr>
            <a:r>
              <a:rPr lang="en-GB" dirty="0"/>
              <a:t>‘The BodyMind Approach for patients with medically unexplained symptoms to learn to self-manage’, Helen Payne &amp; Susan Brooks, </a:t>
            </a:r>
            <a:r>
              <a:rPr lang="en-GB" i="1" dirty="0"/>
              <a:t>Frontiers in Psychology, section Clinical and Health Psychology.</a:t>
            </a:r>
          </a:p>
          <a:p>
            <a:pPr marL="0" indent="0">
              <a:buNone/>
            </a:pPr>
            <a:r>
              <a:rPr lang="en-GB" u="sng" dirty="0">
                <a:hlinkClick r:id="rId3"/>
              </a:rPr>
              <a:t>http://journal.frontiersin.org/article/10.3389/fpsyg.2018.02222/full?&amp;utm_source=Email_to_authors_&amp;utm_medium=Email&amp;utm_content=T1_11.5e1_author&amp;utm_campaign=Email_publication&amp;field=&amp;journalName=Frontiers_inPsychology&amp;id=371037</a:t>
            </a:r>
            <a:endParaRPr lang="en-GB" u="sng" dirty="0"/>
          </a:p>
          <a:p>
            <a:pPr marL="0" indent="0">
              <a:buNone/>
            </a:pPr>
            <a:r>
              <a:rPr lang="en-GB" u="sng" dirty="0"/>
              <a:t>Any queries email: H.L.Payne@herts.ac.uk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662F24-B608-41D6-BBBC-08998D6FC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</p:spTree>
    <p:extLst>
      <p:ext uri="{BB962C8B-B14F-4D97-AF65-F5344CB8AC3E}">
        <p14:creationId xmlns:p14="http://schemas.microsoft.com/office/powerpoint/2010/main" val="21609485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" y="-78058"/>
            <a:ext cx="9183650" cy="289932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References and bibliography</a:t>
            </a:r>
            <a:br>
              <a:rPr lang="en-US" sz="2000" b="1" dirty="0">
                <a:solidFill>
                  <a:srgbClr val="92D05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</a:b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664"/>
            <a:ext cx="12192000" cy="673533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Bentzen, M (2015) Dances of connection: </a:t>
            </a:r>
            <a:r>
              <a:rPr lang="en-GB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Neuroaffective</a:t>
            </a: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 development in clinical work with attachment</a:t>
            </a:r>
            <a:r>
              <a:rPr lang="en-GB" sz="1000" i="1" dirty="0">
                <a:latin typeface="Gill Sans MT" panose="020B0502020104020203" pitchFamily="34" charset="0"/>
                <a:cs typeface="Arial" panose="020B0604020202020204" pitchFamily="34" charset="0"/>
              </a:rPr>
              <a:t>. Body Movement and Dance in Psychotherapy</a:t>
            </a: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, 10 (4) (2015), pp. 211-226, 10.1080/17432979.2015.1064479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Beauregarda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, M. (2007). Mind does really matter: Evidence from neuroimaging studies of emotional self-regulation, psychotherapy, and placebo effect. </a:t>
            </a:r>
            <a:r>
              <a:rPr lang="en-US" sz="1000" i="1" dirty="0">
                <a:latin typeface="Gill Sans MT" panose="020B0502020104020203" pitchFamily="34" charset="0"/>
                <a:cs typeface="Arial" panose="020B0604020202020204" pitchFamily="34" charset="0"/>
              </a:rPr>
              <a:t>Progress in Neurobiology, 81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(4), 218-236.</a:t>
            </a:r>
            <a:endParaRPr lang="en-GB" sz="1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Blazquez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, A., </a:t>
            </a:r>
            <a:r>
              <a:rPr lang="en-US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Guillamo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, E., &amp; </a:t>
            </a:r>
            <a:r>
              <a:rPr lang="en-US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Javierre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, C. (2010). Preliminary experience with dance movement therapy in patients with chronic fatigue syndrome. </a:t>
            </a:r>
            <a:r>
              <a:rPr lang="en-US" sz="1000" i="1" dirty="0">
                <a:latin typeface="Gill Sans MT" panose="020B0502020104020203" pitchFamily="34" charset="0"/>
                <a:cs typeface="Arial" panose="020B0604020202020204" pitchFamily="34" charset="0"/>
              </a:rPr>
              <a:t>Arts in Psychotherapy, 37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(4), 285-292.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Bohlmeijer</a:t>
            </a: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, E, </a:t>
            </a:r>
            <a:r>
              <a:rPr lang="en-GB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Prenger</a:t>
            </a: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, R, </a:t>
            </a:r>
            <a:r>
              <a:rPr lang="en-GB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Taal</a:t>
            </a: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, E et al (2010) The effects of mindfulness-based stress reduction therapy on mental health of adults with a chronic medical disease: a meta-analysis. </a:t>
            </a:r>
            <a:r>
              <a:rPr lang="en-GB" sz="1000" i="1" dirty="0">
                <a:latin typeface="Gill Sans MT" panose="020B0502020104020203" pitchFamily="34" charset="0"/>
                <a:cs typeface="Arial" panose="020B0604020202020204" pitchFamily="34" charset="0"/>
              </a:rPr>
              <a:t>Journal of Psychosomatic Research</a:t>
            </a: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, </a:t>
            </a:r>
            <a:r>
              <a:rPr lang="en-GB" sz="1000" b="1" dirty="0">
                <a:latin typeface="Gill Sans MT" panose="020B0502020104020203" pitchFamily="34" charset="0"/>
                <a:cs typeface="Arial" panose="020B0604020202020204" pitchFamily="34" charset="0"/>
              </a:rPr>
              <a:t>68</a:t>
            </a: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: 539–44.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Bradt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, J., </a:t>
            </a:r>
            <a:r>
              <a:rPr lang="en-US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Goodill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, S. W., &amp; </a:t>
            </a:r>
            <a:r>
              <a:rPr lang="en-US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Dileo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, C. (2011). Dance/movement therapy for improving psychological and physical outcomes in cancer patients. </a:t>
            </a:r>
            <a:r>
              <a:rPr lang="en-US" sz="1000" i="1" dirty="0">
                <a:latin typeface="Gill Sans MT" panose="020B0502020104020203" pitchFamily="34" charset="0"/>
                <a:cs typeface="Arial" panose="020B0604020202020204" pitchFamily="34" charset="0"/>
              </a:rPr>
              <a:t>Cochrane Database of Systematic Reviews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(10).</a:t>
            </a:r>
            <a:endParaRPr lang="en-GB" sz="1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Clark, S. M. (2016). </a:t>
            </a:r>
            <a:r>
              <a:rPr lang="en-US" sz="1000" i="1" dirty="0">
                <a:latin typeface="Gill Sans MT" panose="020B0502020104020203" pitchFamily="34" charset="0"/>
                <a:cs typeface="Arial" panose="020B0604020202020204" pitchFamily="34" charset="0"/>
              </a:rPr>
              <a:t>DBT-informed art therapy: Mindfulness, cognitive behavior therapy, and the creative Link process.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 London: Jessica Kingsley Publishers.</a:t>
            </a:r>
            <a:endParaRPr lang="en-GB" sz="1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Davies, KA, Macfarlane, GJ, </a:t>
            </a:r>
            <a:r>
              <a:rPr lang="en-GB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McBeth</a:t>
            </a: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, J et al (2009) Insecure attachment style is associated with chronic widespread pain. </a:t>
            </a:r>
            <a:r>
              <a:rPr lang="en-GB" sz="1000" i="1" dirty="0">
                <a:latin typeface="Gill Sans MT" panose="020B0502020104020203" pitchFamily="34" charset="0"/>
                <a:cs typeface="Arial" panose="020B0604020202020204" pitchFamily="34" charset="0"/>
              </a:rPr>
              <a:t>Pain</a:t>
            </a: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, </a:t>
            </a:r>
            <a:r>
              <a:rPr lang="en-GB" sz="1000" b="1" dirty="0">
                <a:latin typeface="Gill Sans MT" panose="020B0502020104020203" pitchFamily="34" charset="0"/>
                <a:cs typeface="Arial" panose="020B0604020202020204" pitchFamily="34" charset="0"/>
              </a:rPr>
              <a:t>143</a:t>
            </a: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: 200–5.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Deci, E. L., &amp; Ryan, R. M. (1985). </a:t>
            </a:r>
            <a:r>
              <a:rPr lang="en-US" sz="1000" i="1" dirty="0">
                <a:latin typeface="Gill Sans MT" panose="020B0502020104020203" pitchFamily="34" charset="0"/>
                <a:cs typeface="Arial" panose="020B0604020202020204" pitchFamily="34" charset="0"/>
              </a:rPr>
              <a:t>Intrinsic Motivation and Self-Determination in Human Behavior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. New York: Plenum Publishing Corp.</a:t>
            </a:r>
            <a:endParaRPr lang="en-GB" sz="1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Dixon, T. (2012). “Emotion”: The History of a Keyword in Crisis. </a:t>
            </a:r>
            <a:r>
              <a:rPr lang="en-US" sz="1000" i="1" dirty="0">
                <a:latin typeface="Gill Sans MT" panose="020B0502020104020203" pitchFamily="34" charset="0"/>
                <a:cs typeface="Arial" panose="020B0604020202020204" pitchFamily="34" charset="0"/>
              </a:rPr>
              <a:t>Emotion Review, 4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(4 ), 338–344.</a:t>
            </a:r>
            <a:endParaRPr lang="en-GB" sz="1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Flook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, L., Goldberg, S. B., </a:t>
            </a:r>
            <a:r>
              <a:rPr lang="en-US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Pinger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, L., &amp; Davidson, R. J. (2015). Promoting prosocial behavior and self-regulatory skills in preschool children through a mindfulness-based kindness curriculum. </a:t>
            </a:r>
            <a:r>
              <a:rPr lang="en-US" sz="1000" i="1" dirty="0">
                <a:latin typeface="Gill Sans MT" panose="020B0502020104020203" pitchFamily="34" charset="0"/>
                <a:cs typeface="Arial" panose="020B0604020202020204" pitchFamily="34" charset="0"/>
              </a:rPr>
              <a:t>Developmental Psychology, 51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(1), 44-51.</a:t>
            </a:r>
            <a:endParaRPr lang="en-GB" sz="1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Fosha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, D. (2017, May 12-14 2017). </a:t>
            </a:r>
            <a:r>
              <a:rPr lang="en-US" sz="1000" i="1" dirty="0">
                <a:latin typeface="Gill Sans MT" panose="020B0502020104020203" pitchFamily="34" charset="0"/>
                <a:cs typeface="Arial" panose="020B0604020202020204" pitchFamily="34" charset="0"/>
              </a:rPr>
              <a:t>Neuroplasticity in action: rewriting internal working models of attachment.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 Paper presented at the Congress attachment and trauma: the resilience of mind and body, London.</a:t>
            </a:r>
            <a:endParaRPr lang="en-GB" sz="1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Friedli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, L. (2009). Mental health, resilience, and inequalities.   Retrieved 13 July 2017, from </a:t>
            </a:r>
            <a:r>
              <a:rPr lang="en-US" sz="1000" u="sng" dirty="0">
                <a:latin typeface="Gill Sans MT" panose="020B0502020104020203" pitchFamily="34" charset="0"/>
                <a:cs typeface="Arial" panose="020B0604020202020204" pitchFamily="34" charset="0"/>
                <a:hlinkClick r:id="rId2"/>
              </a:rPr>
              <a:t>http://www.euro.who.int/__data/assets/pdf_file/0012/100821/E92227.pdf</a:t>
            </a:r>
            <a:endParaRPr lang="en-GB" sz="1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Gallagher, S. (2005). How the body shapes the mind. Oxford: Oxford University Press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Gallagher, S. (2011). Interpretations of Embodied Cognition. In W. </a:t>
            </a:r>
            <a:r>
              <a:rPr lang="en-GB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Tschacher</a:t>
            </a: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, &amp; C. </a:t>
            </a:r>
            <a:r>
              <a:rPr lang="en-GB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Bergomi</a:t>
            </a: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 (Eds.), The implications of embodiment: Cognition and communication (pp. 59–70).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Exeter, UK: Imprint Academic.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Gallese, V. (2009). Mirror Neurons, Embodied Simulation, and the Neural Basis of Social Identification. </a:t>
            </a:r>
            <a:r>
              <a:rPr lang="en-US" sz="1000" i="1" dirty="0">
                <a:latin typeface="Gill Sans MT" panose="020B0502020104020203" pitchFamily="34" charset="0"/>
                <a:cs typeface="Arial" panose="020B0604020202020204" pitchFamily="34" charset="0"/>
              </a:rPr>
              <a:t>Psychoanalytic Dialogues, 19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, 519–536.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Gibson, J. J. (1966). The senses considered as perceptual systems. Boston: Houghton Mifflin.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Gibson, J. J. (1979). The ecological approach to visual perception. Boston: Houghton Mifflin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Gross, J. J. (2013). Emotion Regulation: Conceptual and Empirical Foundations. In J. J. Gross (Ed.), </a:t>
            </a:r>
            <a:r>
              <a:rPr lang="en-US" sz="1000" i="1" dirty="0">
                <a:latin typeface="Gill Sans MT" panose="020B0502020104020203" pitchFamily="34" charset="0"/>
                <a:cs typeface="Arial" panose="020B0604020202020204" pitchFamily="34" charset="0"/>
              </a:rPr>
              <a:t>Handbook of Emotion Regulation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 (Second Edition ed.). New York: Guilford Publications.</a:t>
            </a:r>
            <a:endParaRPr lang="en-GB" sz="1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Homann, K. B. (2010). Embodied Concepts of Neurobiology in Dance/Movement Therapy Practice. </a:t>
            </a:r>
            <a:r>
              <a:rPr lang="en-US" sz="1000" i="1" dirty="0">
                <a:latin typeface="Gill Sans MT" panose="020B0502020104020203" pitchFamily="34" charset="0"/>
                <a:cs typeface="Arial" panose="020B0604020202020204" pitchFamily="34" charset="0"/>
              </a:rPr>
              <a:t>American Dance Therapy Association 2010.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Hutto, D. D., &amp; </a:t>
            </a:r>
            <a:r>
              <a:rPr lang="en-GB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Myin</a:t>
            </a: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, E. (2017). Evolving enactivism: Basic minds meet content. Cambridge (MA) &amp; London, England: MIT Press.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Improving Access to Psychological Therapies (2015) </a:t>
            </a:r>
            <a:r>
              <a:rPr lang="en-GB" sz="1000" i="1" dirty="0">
                <a:latin typeface="Gill Sans MT" panose="020B0502020104020203" pitchFamily="34" charset="0"/>
                <a:cs typeface="Arial" panose="020B0604020202020204" pitchFamily="34" charset="0"/>
              </a:rPr>
              <a:t>Medically unexplained symptoms</a:t>
            </a: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. National Health Service(</a:t>
            </a: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  <a:hlinkClick r:id="rId3"/>
              </a:rPr>
              <a:t>http://www.iapt.nhs.uk/ltcmus/medically-unexplained-symptoms</a:t>
            </a: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Kabat-Zinn J, </a:t>
            </a:r>
            <a:r>
              <a:rPr lang="en-GB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Lipworth</a:t>
            </a: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 L, Burney R, Sellers W. Four-Year Follow-up of a meditation-based program for the self-regulation of chronic pain: Treatment outcomes and compliance. </a:t>
            </a:r>
            <a:r>
              <a:rPr lang="en-GB" sz="1000" i="1" dirty="0">
                <a:latin typeface="Gill Sans MT" panose="020B0502020104020203" pitchFamily="34" charset="0"/>
                <a:cs typeface="Arial" panose="020B0604020202020204" pitchFamily="34" charset="0"/>
              </a:rPr>
              <a:t>Clin J Pain. </a:t>
            </a: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1986;2:159–73.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Kabat-Zinn, J. (2005). Full catastrophe living: Using the wisdom of your body and mind to face stress, pain, and illness: Fifteenth anniversary edition. New York: Bantam Dell. </a:t>
            </a:r>
            <a:endParaRPr lang="en-GB" sz="1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Kossak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, M. S. (2009). Therapeutic attunement: A transpersonal view of expressive arts therapy. </a:t>
            </a:r>
            <a:r>
              <a:rPr lang="en-US" sz="1000" i="1" dirty="0">
                <a:latin typeface="Gill Sans MT" panose="020B0502020104020203" pitchFamily="34" charset="0"/>
                <a:cs typeface="Arial" panose="020B0604020202020204" pitchFamily="34" charset="0"/>
              </a:rPr>
              <a:t>The Arts in Psychotherapy, 36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, 13-18.</a:t>
            </a:r>
            <a:endParaRPr lang="en-GB" sz="1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Kozlowska, K., &amp; Khan, R. . (2011). A developmental, body-oriented intervention for children and Link adolescents with medically unexplained chronic pain. </a:t>
            </a:r>
            <a:r>
              <a:rPr lang="en-US" sz="1000" i="1" dirty="0">
                <a:latin typeface="Gill Sans MT" panose="020B0502020104020203" pitchFamily="34" charset="0"/>
                <a:cs typeface="Arial" panose="020B0604020202020204" pitchFamily="34" charset="0"/>
              </a:rPr>
              <a:t>Clinical Child Psychology and Psychiatry, 16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(4), 575-598. </a:t>
            </a:r>
            <a:endParaRPr lang="en-GB" sz="10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Mace, C. (Ed.). (2008). </a:t>
            </a:r>
            <a:r>
              <a:rPr lang="en-US" sz="1000" i="1" dirty="0">
                <a:latin typeface="Gill Sans MT" panose="020B0502020104020203" pitchFamily="34" charset="0"/>
                <a:cs typeface="Arial" panose="020B0604020202020204" pitchFamily="34" charset="0"/>
              </a:rPr>
              <a:t>Mindfulness and mental health: Therapy, theory and science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. London: Routledge.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Maslow, A.H. (1943). "A theory of human motivation". </a:t>
            </a:r>
            <a:r>
              <a:rPr lang="en-GB" sz="1000" i="1" dirty="0">
                <a:latin typeface="Gill Sans MT" panose="020B0502020104020203" pitchFamily="34" charset="0"/>
                <a:cs typeface="Arial" panose="020B0604020202020204" pitchFamily="34" charset="0"/>
              </a:rPr>
              <a:t>Psychological Review</a:t>
            </a: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. 50 (4): 370–96. doi:10.1037/h0054346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Meredith, P, </a:t>
            </a:r>
            <a:r>
              <a:rPr lang="en-GB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Ownsworth</a:t>
            </a: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, T, Strong, J (2008) A review of the evidence linking adult attachment theory and chronic pain: presenting a conceptual model. </a:t>
            </a:r>
            <a:r>
              <a:rPr lang="en-GB" sz="1000" i="1" dirty="0">
                <a:latin typeface="Gill Sans MT" panose="020B0502020104020203" pitchFamily="34" charset="0"/>
                <a:cs typeface="Arial" panose="020B0604020202020204" pitchFamily="34" charset="0"/>
              </a:rPr>
              <a:t>Clinical Psychology Review</a:t>
            </a: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, </a:t>
            </a:r>
            <a:r>
              <a:rPr lang="en-GB" sz="1000" b="1" dirty="0">
                <a:latin typeface="Gill Sans MT" panose="020B0502020104020203" pitchFamily="34" charset="0"/>
                <a:cs typeface="Arial" panose="020B0604020202020204" pitchFamily="34" charset="0"/>
              </a:rPr>
              <a:t>28</a:t>
            </a:r>
            <a:r>
              <a:rPr lang="en-GB" sz="1000" dirty="0">
                <a:latin typeface="Gill Sans MT" panose="020B0502020104020203" pitchFamily="34" charset="0"/>
                <a:cs typeface="Arial" panose="020B0604020202020204" pitchFamily="34" charset="0"/>
              </a:rPr>
              <a:t>: 407–29.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Panfile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, T. M., &amp; </a:t>
            </a:r>
            <a:r>
              <a:rPr lang="en-US" sz="1000" dirty="0" err="1">
                <a:latin typeface="Gill Sans MT" panose="020B0502020104020203" pitchFamily="34" charset="0"/>
                <a:cs typeface="Arial" panose="020B0604020202020204" pitchFamily="34" charset="0"/>
              </a:rPr>
              <a:t>Laible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, D. J. (2012). Attachment Security and Child's Empathy: The Mediating Role of Emotion Regulation. </a:t>
            </a:r>
            <a:r>
              <a:rPr lang="en-US" sz="1000" i="1" dirty="0">
                <a:latin typeface="Gill Sans MT" panose="020B0502020104020203" pitchFamily="34" charset="0"/>
                <a:cs typeface="Arial" panose="020B0604020202020204" pitchFamily="34" charset="0"/>
              </a:rPr>
              <a:t>Merrill-Palmer Quarterly, 58</a:t>
            </a:r>
            <a:r>
              <a:rPr lang="en-US" sz="1000" dirty="0">
                <a:latin typeface="Gill Sans MT" panose="020B0502020104020203" pitchFamily="34" charset="0"/>
                <a:cs typeface="Arial" panose="020B0604020202020204" pitchFamily="34" charset="0"/>
              </a:rPr>
              <a:t>(1), 1-21.</a:t>
            </a:r>
            <a:endParaRPr lang="en-GB" sz="1000" dirty="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00078-81B7-49AC-9F48-85FA1CE57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</p:spTree>
    <p:extLst>
      <p:ext uri="{BB962C8B-B14F-4D97-AF65-F5344CB8AC3E}">
        <p14:creationId xmlns:p14="http://schemas.microsoft.com/office/powerpoint/2010/main" val="3354732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9274002" cy="518160"/>
          </a:xfrm>
        </p:spPr>
        <p:txBody>
          <a:bodyPr>
            <a:normAutofit/>
          </a:bodyPr>
          <a:lstStyle/>
          <a:p>
            <a:r>
              <a:rPr lang="en-GB" sz="2000" dirty="0"/>
              <a:t>References and 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381000"/>
            <a:ext cx="12192000" cy="64770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Parrott, W. G. (1993). Beyond hedonism: Motives for inhibiting good moods and for maintaining bad moods. In D. M. Wegner &amp; J. W. </a:t>
            </a: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Pennebaker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 (Eds.), </a:t>
            </a:r>
            <a:r>
              <a:rPr lang="en-US" sz="2300" i="1" dirty="0">
                <a:latin typeface="Gill Sans MT" panose="020B0502020104020203" pitchFamily="34" charset="0"/>
                <a:cs typeface="Arial" panose="020B0604020202020204" pitchFamily="34" charset="0"/>
              </a:rPr>
              <a:t>Handbook of mental control (Eds.)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 (pp. pp. 278–305). Englewood Cliffs, NJ: Prentice Hall.</a:t>
            </a:r>
            <a:endParaRPr lang="en-GB" sz="23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Payne, H., &amp; Brooks, S. D. M. (2017). Moving on: The BodyMind Approach for medically unexplained symptoms. </a:t>
            </a:r>
            <a:r>
              <a:rPr lang="en-US" sz="2300" i="1" dirty="0">
                <a:latin typeface="Gill Sans MT" panose="020B0502020104020203" pitchFamily="34" charset="0"/>
                <a:cs typeface="Arial" panose="020B0604020202020204" pitchFamily="34" charset="0"/>
              </a:rPr>
              <a:t>Journal of Public Mental Health, 16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(2), 1-9.</a:t>
            </a:r>
            <a:endParaRPr lang="en-GB" sz="23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Pietrzak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T., </a:t>
            </a: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Hauke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G., &amp; </a:t>
            </a: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Lohr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C. (2016/2017). Connecting Couples Intervention: Improving couples’ empathy and emotional regulation using embodied empathy mechanisms. </a:t>
            </a:r>
            <a:r>
              <a:rPr lang="en-US" sz="2300" i="1" dirty="0" err="1">
                <a:latin typeface="Gill Sans MT" panose="020B0502020104020203" pitchFamily="34" charset="0"/>
                <a:cs typeface="Arial" panose="020B0604020202020204" pitchFamily="34" charset="0"/>
              </a:rPr>
              <a:t>european</a:t>
            </a:r>
            <a:r>
              <a:rPr lang="en-US" sz="2300" i="1" dirty="0">
                <a:latin typeface="Gill Sans MT" panose="020B0502020104020203" pitchFamily="34" charset="0"/>
                <a:cs typeface="Arial" panose="020B0604020202020204" pitchFamily="34" charset="0"/>
              </a:rPr>
              <a:t> psychotherapy, 2016/2017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66-98.</a:t>
            </a:r>
            <a:endParaRPr lang="en-GB" sz="23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Riediger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M., &amp; </a:t>
            </a: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Klipker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K. (2013). Emotion Regulation in Adolescence. In J. J. Gross (Ed.), </a:t>
            </a:r>
            <a:r>
              <a:rPr lang="en-US" sz="2300" i="1" dirty="0">
                <a:latin typeface="Gill Sans MT" panose="020B0502020104020203" pitchFamily="34" charset="0"/>
                <a:cs typeface="Arial" panose="020B0604020202020204" pitchFamily="34" charset="0"/>
              </a:rPr>
              <a:t>Handbook of Emotion Regulation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 (Second Edition ed.). New York: Guilford Publications.</a:t>
            </a:r>
            <a:endParaRPr lang="en-GB" sz="23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Rieffe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C., </a:t>
            </a: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Oosterveld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P., </a:t>
            </a: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Miers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A. C., </a:t>
            </a: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Terwogt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M. M., &amp; Ly, V. (2008). Emotion awareness and </a:t>
            </a: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internalising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 symptoms in children and adolescents: The Emotion Awareness Questionnaire revised. </a:t>
            </a:r>
            <a:r>
              <a:rPr lang="en-US" sz="2300" i="1" dirty="0">
                <a:latin typeface="Gill Sans MT" panose="020B0502020104020203" pitchFamily="34" charset="0"/>
                <a:cs typeface="Arial" panose="020B0604020202020204" pitchFamily="34" charset="0"/>
              </a:rPr>
              <a:t>Personality and Individual Differences, 45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756–761.</a:t>
            </a:r>
            <a:endParaRPr lang="en-GB" sz="23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Sandel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S. L., Judge, J. O., Landry, N., </a:t>
            </a: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Faria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L., Ouellette, R., &amp; </a:t>
            </a: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Majczak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M. (2005). Dance and movement program improves quality-of-life measures in breast cancer survivors. </a:t>
            </a:r>
            <a:r>
              <a:rPr lang="en-US" sz="2300" i="1" dirty="0">
                <a:latin typeface="Gill Sans MT" panose="020B0502020104020203" pitchFamily="34" charset="0"/>
                <a:cs typeface="Arial" panose="020B0604020202020204" pitchFamily="34" charset="0"/>
              </a:rPr>
              <a:t>Cancer Nursing, 28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(4), 301-309.</a:t>
            </a:r>
            <a:endParaRPr lang="en-GB" sz="23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Schachner</a:t>
            </a:r>
            <a:r>
              <a:rPr lang="en-GB" sz="2300" dirty="0">
                <a:latin typeface="Gill Sans MT" panose="020B0502020104020203" pitchFamily="34" charset="0"/>
                <a:cs typeface="Arial" panose="020B0604020202020204" pitchFamily="34" charset="0"/>
              </a:rPr>
              <a:t>, P.R. Shaver, M. </a:t>
            </a:r>
            <a:r>
              <a:rPr lang="en-GB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Mikulincer</a:t>
            </a:r>
            <a:r>
              <a:rPr lang="en-GB" sz="2300" dirty="0">
                <a:latin typeface="Gill Sans MT" panose="020B0502020104020203" pitchFamily="34" charset="0"/>
                <a:cs typeface="Arial" panose="020B0604020202020204" pitchFamily="34" charset="0"/>
              </a:rPr>
              <a:t> (2005) Patterns of nonverbal </a:t>
            </a:r>
            <a:r>
              <a:rPr lang="en-GB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behavior</a:t>
            </a:r>
            <a:r>
              <a:rPr lang="en-GB" sz="2300" dirty="0">
                <a:latin typeface="Gill Sans MT" panose="020B0502020104020203" pitchFamily="34" charset="0"/>
                <a:cs typeface="Arial" panose="020B0604020202020204" pitchFamily="34" charset="0"/>
              </a:rPr>
              <a:t> and sensitivity in the context of attachment relationships. </a:t>
            </a:r>
            <a:r>
              <a:rPr lang="en-GB" sz="2300" i="1" dirty="0">
                <a:latin typeface="Gill Sans MT" panose="020B0502020104020203" pitchFamily="34" charset="0"/>
                <a:cs typeface="Arial" panose="020B0604020202020204" pitchFamily="34" charset="0"/>
              </a:rPr>
              <a:t>Journal of Nonverbal </a:t>
            </a:r>
            <a:r>
              <a:rPr lang="en-GB" sz="2300" i="1" dirty="0" err="1">
                <a:latin typeface="Gill Sans MT" panose="020B0502020104020203" pitchFamily="34" charset="0"/>
                <a:cs typeface="Arial" panose="020B0604020202020204" pitchFamily="34" charset="0"/>
              </a:rPr>
              <a:t>Behavior</a:t>
            </a:r>
            <a:r>
              <a:rPr lang="en-GB" sz="2300" dirty="0">
                <a:latin typeface="Gill Sans MT" panose="020B0502020104020203" pitchFamily="34" charset="0"/>
                <a:cs typeface="Arial" panose="020B0604020202020204" pitchFamily="34" charset="0"/>
              </a:rPr>
              <a:t>, 29 (3) 141-169, 10.1007/s10919-005-4847-x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Sheppes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G. (2013). Emotion Regulation Choice: Theory and Findings. In J. J. Gross (Ed.), </a:t>
            </a:r>
            <a:r>
              <a:rPr lang="en-US" sz="2300" i="1" dirty="0">
                <a:latin typeface="Gill Sans MT" panose="020B0502020104020203" pitchFamily="34" charset="0"/>
                <a:cs typeface="Arial" panose="020B0604020202020204" pitchFamily="34" charset="0"/>
              </a:rPr>
              <a:t>Handbook of Emotion Regulation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 (Second Edition ed.). New York: Guilford Publications.</a:t>
            </a:r>
            <a:endParaRPr lang="en-GB" sz="23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Silva, M. N., Markland, D., </a:t>
            </a: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Minderico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C. S., Vieira, P. N., Castro, M. M., </a:t>
            </a: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Coutinho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S. R., . . . Teixeira, P. J. (2008). A randomized controlled trial to evaluate self-determination theory for exercise adherence and weight control: rationale and intervention description. </a:t>
            </a:r>
            <a:r>
              <a:rPr lang="en-US" sz="2300" i="1" dirty="0">
                <a:latin typeface="Gill Sans MT" panose="020B0502020104020203" pitchFamily="34" charset="0"/>
                <a:cs typeface="Arial" panose="020B0604020202020204" pitchFamily="34" charset="0"/>
              </a:rPr>
              <a:t>BMC Public Health, 8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(234), 1-13.</a:t>
            </a:r>
            <a:endParaRPr lang="en-GB" sz="23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Smeijsters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H., &amp; </a:t>
            </a: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Cleven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G. (2006). The treatment of aggression using arts therapies in forensic psychiatry: Results of a qualitative inquiry. </a:t>
            </a:r>
            <a:r>
              <a:rPr lang="en-US" sz="2300" i="1" dirty="0">
                <a:latin typeface="Gill Sans MT" panose="020B0502020104020203" pitchFamily="34" charset="0"/>
                <a:cs typeface="Arial" panose="020B0604020202020204" pitchFamily="34" charset="0"/>
              </a:rPr>
              <a:t>The Arts in Psychotherapy, 33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37-58.</a:t>
            </a:r>
            <a:endParaRPr lang="en-GB" sz="23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Smeijsters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H., </a:t>
            </a: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Kil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J., </a:t>
            </a: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Kurstjens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H., </a:t>
            </a: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Welten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J., &amp; </a:t>
            </a: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Willemars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G. (2011). Arts therapies for young offenders in secure care- practice-based research. </a:t>
            </a:r>
            <a:r>
              <a:rPr lang="en-US" sz="2300" i="1" dirty="0">
                <a:latin typeface="Gill Sans MT" panose="020B0502020104020203" pitchFamily="34" charset="0"/>
                <a:cs typeface="Arial" panose="020B0604020202020204" pitchFamily="34" charset="0"/>
              </a:rPr>
              <a:t>Arts in Psychotherapy, 38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(1), 41-51.</a:t>
            </a:r>
            <a:endParaRPr lang="en-GB" sz="23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300" dirty="0">
                <a:latin typeface="Gill Sans MT" panose="020B0502020104020203" pitchFamily="34" charset="0"/>
                <a:cs typeface="Arial" panose="020B0604020202020204" pitchFamily="34" charset="0"/>
              </a:rPr>
              <a:t>Smith, L, Gasser, M (2005) The development of embodied cognition: six lessons from babies. </a:t>
            </a:r>
            <a:r>
              <a:rPr lang="en-GB" sz="2300" i="1" dirty="0">
                <a:latin typeface="Gill Sans MT" panose="020B0502020104020203" pitchFamily="34" charset="0"/>
                <a:cs typeface="Arial" panose="020B0604020202020204" pitchFamily="34" charset="0"/>
              </a:rPr>
              <a:t>Artificial Life</a:t>
            </a:r>
            <a:r>
              <a:rPr lang="en-GB" sz="2300" dirty="0">
                <a:latin typeface="Gill Sans MT" panose="020B0502020104020203" pitchFamily="34" charset="0"/>
                <a:cs typeface="Arial" panose="020B0604020202020204" pitchFamily="34" charset="0"/>
              </a:rPr>
              <a:t>, </a:t>
            </a:r>
            <a:r>
              <a:rPr lang="en-GB" sz="2300" b="1" dirty="0">
                <a:latin typeface="Gill Sans MT" panose="020B0502020104020203" pitchFamily="34" charset="0"/>
                <a:cs typeface="Arial" panose="020B0604020202020204" pitchFamily="34" charset="0"/>
              </a:rPr>
              <a:t>11</a:t>
            </a:r>
            <a:r>
              <a:rPr lang="en-GB" sz="2300" dirty="0">
                <a:latin typeface="Gill Sans MT" panose="020B0502020104020203" pitchFamily="34" charset="0"/>
                <a:cs typeface="Arial" panose="020B0604020202020204" pitchFamily="34" charset="0"/>
              </a:rPr>
              <a:t>: 13–29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Society for Neuroscience, (2012). </a:t>
            </a:r>
            <a:r>
              <a:rPr lang="en-US" sz="2300" i="1" dirty="0">
                <a:latin typeface="Gill Sans MT" panose="020B0502020104020203" pitchFamily="34" charset="0"/>
                <a:cs typeface="Arial" panose="020B0604020202020204" pitchFamily="34" charset="0"/>
              </a:rPr>
              <a:t>Brain Facts - a primer on the brain and nervous system.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 Washington: Society for Neuroscience.</a:t>
            </a:r>
            <a:endParaRPr lang="en-GB" sz="23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Sonnentag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T. L., &amp; Barnett, M. A. (2011). Emotional Self-Regulation </a:t>
            </a:r>
            <a:r>
              <a:rPr lang="en-US" sz="2300" i="1" dirty="0">
                <a:latin typeface="Gill Sans MT" panose="020B0502020104020203" pitchFamily="34" charset="0"/>
                <a:cs typeface="Arial" panose="020B0604020202020204" pitchFamily="34" charset="0"/>
              </a:rPr>
              <a:t>Encyclopedia of Child Behavior and Development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. US: Springer.</a:t>
            </a:r>
            <a:endParaRPr lang="en-GB" sz="23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Stewart, S. M., </a:t>
            </a: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Betson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C. L., Lam, T. H., Chung, S. F., Ho, H. H., &amp; Chung, T. C. F. (1999). The correlates of depressed mood in adolescents in Hong Kong. </a:t>
            </a:r>
            <a:r>
              <a:rPr lang="en-US" sz="2300" i="1" dirty="0">
                <a:latin typeface="Gill Sans MT" panose="020B0502020104020203" pitchFamily="34" charset="0"/>
                <a:cs typeface="Arial" panose="020B0604020202020204" pitchFamily="34" charset="0"/>
              </a:rPr>
              <a:t>Journal of adolescent health, 25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(1), 27-34.</a:t>
            </a:r>
            <a:endParaRPr lang="en-GB" sz="23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Tang, Y. Y., &amp; Leve, L. D. (2016). A translational neuroscience perspective on mindfulness meditation as a prevention strategy. </a:t>
            </a:r>
            <a:r>
              <a:rPr lang="en-US" sz="2300" i="1" dirty="0">
                <a:latin typeface="Gill Sans MT" panose="020B0502020104020203" pitchFamily="34" charset="0"/>
                <a:cs typeface="Arial" panose="020B0604020202020204" pitchFamily="34" charset="0"/>
              </a:rPr>
              <a:t>Translational Behavioral Medicine, 6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(1), 63–72.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300" dirty="0">
                <a:latin typeface="Gill Sans MT" panose="020B0502020104020203" pitchFamily="34" charset="0"/>
                <a:cs typeface="Arial" panose="020B0604020202020204" pitchFamily="34" charset="0"/>
              </a:rPr>
              <a:t>Taylor, RE, Mann, AH, White, NJ et al (2000) Attachment style in patients with unexplained physical complaints. </a:t>
            </a:r>
            <a:r>
              <a:rPr lang="en-GB" sz="2300" i="1" dirty="0">
                <a:latin typeface="Gill Sans MT" panose="020B0502020104020203" pitchFamily="34" charset="0"/>
                <a:cs typeface="Arial" panose="020B0604020202020204" pitchFamily="34" charset="0"/>
              </a:rPr>
              <a:t>Psychological Medicine</a:t>
            </a:r>
            <a:r>
              <a:rPr lang="en-GB" sz="2300" dirty="0">
                <a:latin typeface="Gill Sans MT" panose="020B0502020104020203" pitchFamily="34" charset="0"/>
                <a:cs typeface="Arial" panose="020B0604020202020204" pitchFamily="34" charset="0"/>
              </a:rPr>
              <a:t>, </a:t>
            </a:r>
            <a:r>
              <a:rPr lang="en-GB" sz="2300" b="1" dirty="0">
                <a:latin typeface="Gill Sans MT" panose="020B0502020104020203" pitchFamily="34" charset="0"/>
                <a:cs typeface="Arial" panose="020B0604020202020204" pitchFamily="34" charset="0"/>
              </a:rPr>
              <a:t>30</a:t>
            </a:r>
            <a:r>
              <a:rPr lang="en-GB" sz="2300" dirty="0">
                <a:latin typeface="Gill Sans MT" panose="020B0502020104020203" pitchFamily="34" charset="0"/>
                <a:cs typeface="Arial" panose="020B0604020202020204" pitchFamily="34" charset="0"/>
              </a:rPr>
              <a:t>: 931–41.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300">
                <a:latin typeface="Gill Sans MT" panose="020B0502020104020203" pitchFamily="34" charset="0"/>
                <a:cs typeface="Arial" panose="020B0604020202020204" pitchFamily="34" charset="0"/>
              </a:rPr>
              <a:t>Teper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R., &amp; </a:t>
            </a:r>
            <a:r>
              <a:rPr lang="en-US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Inzlicht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M. (2013). Meditation, mindfulness and executive control: the importance of emotional acceptance and brain-based performance monitoring. </a:t>
            </a:r>
            <a:r>
              <a:rPr lang="en-US" sz="2300" i="1" dirty="0">
                <a:latin typeface="Gill Sans MT" panose="020B0502020104020203" pitchFamily="34" charset="0"/>
                <a:cs typeface="Arial" panose="020B0604020202020204" pitchFamily="34" charset="0"/>
              </a:rPr>
              <a:t>SCAN, 8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, 85-92.</a:t>
            </a:r>
            <a:endParaRPr lang="en-GB" sz="23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Tomenson</a:t>
            </a:r>
            <a:r>
              <a:rPr lang="en-GB" sz="2300" dirty="0">
                <a:latin typeface="Gill Sans MT" panose="020B0502020104020203" pitchFamily="34" charset="0"/>
                <a:cs typeface="Arial" panose="020B0604020202020204" pitchFamily="34" charset="0"/>
              </a:rPr>
              <a:t> B, </a:t>
            </a:r>
            <a:r>
              <a:rPr lang="en-GB" sz="2300" dirty="0" err="1">
                <a:latin typeface="Gill Sans MT" panose="020B0502020104020203" pitchFamily="34" charset="0"/>
                <a:cs typeface="Arial" panose="020B0604020202020204" pitchFamily="34" charset="0"/>
              </a:rPr>
              <a:t>Essau</a:t>
            </a:r>
            <a:r>
              <a:rPr lang="en-GB" sz="2300" dirty="0">
                <a:latin typeface="Gill Sans MT" panose="020B0502020104020203" pitchFamily="34" charset="0"/>
                <a:cs typeface="Arial" panose="020B0604020202020204" pitchFamily="34" charset="0"/>
              </a:rPr>
              <a:t> C, Jacobi F, et al (2013) Total somatic symptom score as a predictor of health outcome in somatic symptom disorders. British Journal of Psychiatry, 203: 373–80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300" dirty="0">
                <a:latin typeface="Gill Sans MT" panose="020B0502020104020203" pitchFamily="34" charset="0"/>
                <a:cs typeface="Arial" panose="020B0604020202020204" pitchFamily="34" charset="0"/>
              </a:rPr>
              <a:t>Varela, F. J., Thompson, E., &amp; Rosch, E. (1991). The embodied mind: Cognitive science and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300" dirty="0">
                <a:latin typeface="Gill Sans MT" panose="020B0502020104020203" pitchFamily="34" charset="0"/>
                <a:cs typeface="Arial" panose="020B0604020202020204" pitchFamily="34" charset="0"/>
              </a:rPr>
              <a:t>human experience. Cambridge, MA: MIT Press.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Wehmeyer, M. L. (2004). Beyond Self-Determination: Causal Agency Theory. </a:t>
            </a:r>
            <a:r>
              <a:rPr lang="en-US" sz="2300" i="1" dirty="0">
                <a:latin typeface="Gill Sans MT" panose="020B0502020104020203" pitchFamily="34" charset="0"/>
                <a:cs typeface="Arial" panose="020B0604020202020204" pitchFamily="34" charset="0"/>
              </a:rPr>
              <a:t>Journal of Developmental and Physical Disabilities, 16</a:t>
            </a:r>
            <a:r>
              <a:rPr lang="en-US" sz="2300" dirty="0">
                <a:latin typeface="Gill Sans MT" panose="020B0502020104020203" pitchFamily="34" charset="0"/>
                <a:cs typeface="Arial" panose="020B0604020202020204" pitchFamily="34" charset="0"/>
              </a:rPr>
              <a:t>(4), 337-359.</a:t>
            </a:r>
            <a:endParaRPr lang="en-GB" sz="23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9723A-9DA3-47B7-9099-041FCEAE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</p:spTree>
    <p:extLst>
      <p:ext uri="{BB962C8B-B14F-4D97-AF65-F5344CB8AC3E}">
        <p14:creationId xmlns:p14="http://schemas.microsoft.com/office/powerpoint/2010/main" val="3030252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72" y="1"/>
            <a:ext cx="9193696" cy="914400"/>
          </a:xfrm>
        </p:spPr>
        <p:txBody>
          <a:bodyPr/>
          <a:lstStyle/>
          <a:p>
            <a:r>
              <a:rPr lang="en-GB" dirty="0"/>
              <a:t>4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6410"/>
            <a:ext cx="5825612" cy="631159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7813A-0F98-4F9C-9DE3-740E95AF9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  <p:pic>
        <p:nvPicPr>
          <p:cNvPr id="1026" name="Picture 2" descr="Free stock photo of fashion, man, person, hand">
            <a:extLst>
              <a:ext uri="{FF2B5EF4-FFF2-40B4-BE49-F238E27FC236}">
                <a16:creationId xmlns:a16="http://schemas.microsoft.com/office/drawing/2014/main" id="{F2BBBF1D-8A22-433E-A8C3-C87A41A1D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85" y="0"/>
            <a:ext cx="564371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1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064" y="147485"/>
            <a:ext cx="9555303" cy="53323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Gill Sans MT" panose="020B0502020104020203" pitchFamily="34" charset="0"/>
              </a:rPr>
              <a:t>5 Prevalence and Cost - very common and costly</a:t>
            </a:r>
            <a:br>
              <a:rPr lang="en-GB" dirty="0"/>
            </a:br>
            <a:r>
              <a:rPr lang="en-GB" sz="2700" dirty="0">
                <a:solidFill>
                  <a:schemeClr val="tx1"/>
                </a:solidFill>
                <a:latin typeface="Gill Sans MT" panose="020B0502020104020203" pitchFamily="34" charset="0"/>
              </a:rPr>
              <a:t>26-35% primary care</a:t>
            </a:r>
            <a:br>
              <a:rPr lang="en-GB" sz="27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GB" sz="2700" dirty="0">
                <a:solidFill>
                  <a:schemeClr val="tx1"/>
                </a:solidFill>
                <a:latin typeface="Gill Sans MT" panose="020B0502020104020203" pitchFamily="34" charset="0"/>
              </a:rPr>
              <a:t>50% secondary care</a:t>
            </a:r>
            <a:br>
              <a:rPr lang="en-GB" sz="27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GB" sz="2700" dirty="0">
                <a:solidFill>
                  <a:schemeClr val="tx1"/>
                </a:solidFill>
                <a:latin typeface="Gill Sans MT" panose="020B0502020104020203" pitchFamily="34" charset="0"/>
              </a:rPr>
              <a:t>Ubiquitous worldwide</a:t>
            </a:r>
            <a:br>
              <a:rPr lang="en-GB" sz="27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GB" sz="2700" dirty="0">
                <a:solidFill>
                  <a:schemeClr val="tx1"/>
                </a:solidFill>
                <a:latin typeface="Gill Sans MT" panose="020B0502020104020203" pitchFamily="34" charset="0"/>
              </a:rPr>
              <a:t>                                                                1 in 5 GP consultations</a:t>
            </a:r>
            <a:br>
              <a:rPr lang="en-GB" sz="27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GB" sz="2700" dirty="0">
                <a:solidFill>
                  <a:schemeClr val="tx1"/>
                </a:solidFill>
                <a:latin typeface="Gill Sans MT" panose="020B0502020104020203" pitchFamily="34" charset="0"/>
              </a:rPr>
              <a:t>                                                                £18 billion 2008-9</a:t>
            </a:r>
            <a:br>
              <a:rPr lang="en-GB" sz="27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GB" sz="2700" dirty="0">
                <a:solidFill>
                  <a:schemeClr val="tx1"/>
                </a:solidFill>
                <a:latin typeface="Gill Sans MT" panose="020B0502020104020203" pitchFamily="34" charset="0"/>
              </a:rPr>
              <a:t>                                                                11% NHS budget now</a:t>
            </a:r>
          </a:p>
        </p:txBody>
      </p:sp>
      <p:pic>
        <p:nvPicPr>
          <p:cNvPr id="4" name="Picture 2" descr="C:\Users\hthqhlp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805" y="3144644"/>
            <a:ext cx="8486077" cy="356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B3817-2E6A-41EA-8BE0-81DBE9A2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</p:spTree>
    <p:extLst>
      <p:ext uri="{BB962C8B-B14F-4D97-AF65-F5344CB8AC3E}">
        <p14:creationId xmlns:p14="http://schemas.microsoft.com/office/powerpoint/2010/main" val="33817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40C13-5785-4AF7-AD5D-EF72435B9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0"/>
            <a:ext cx="10197494" cy="1257541"/>
          </a:xfrm>
        </p:spPr>
        <p:txBody>
          <a:bodyPr>
            <a:normAutofit/>
          </a:bodyPr>
          <a:lstStyle/>
          <a:p>
            <a:r>
              <a:rPr lang="en-GB" dirty="0"/>
              <a:t>6 Some of the Possible Precursors of MUS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EDBE6F-E2C8-4648-B92A-4A6C29BC7E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98046"/>
              </p:ext>
            </p:extLst>
          </p:nvPr>
        </p:nvGraphicFramePr>
        <p:xfrm>
          <a:off x="1513840" y="881843"/>
          <a:ext cx="10229427" cy="5666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235">
                  <a:extLst>
                    <a:ext uri="{9D8B030D-6E8A-4147-A177-3AD203B41FA5}">
                      <a16:colId xmlns:a16="http://schemas.microsoft.com/office/drawing/2014/main" val="2622482315"/>
                    </a:ext>
                  </a:extLst>
                </a:gridCol>
                <a:gridCol w="5877192">
                  <a:extLst>
                    <a:ext uri="{9D8B030D-6E8A-4147-A177-3AD203B41FA5}">
                      <a16:colId xmlns:a16="http://schemas.microsoft.com/office/drawing/2014/main" val="443736311"/>
                    </a:ext>
                  </a:extLst>
                </a:gridCol>
              </a:tblGrid>
              <a:tr h="402115">
                <a:tc>
                  <a:txBody>
                    <a:bodyPr/>
                    <a:lstStyle/>
                    <a:p>
                      <a:r>
                        <a:rPr lang="en-GB" sz="1300"/>
                        <a:t>Precursor</a:t>
                      </a:r>
                    </a:p>
                  </a:txBody>
                  <a:tcPr marL="66024" marR="66024" marT="33012" marB="33012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Research</a:t>
                      </a:r>
                    </a:p>
                  </a:txBody>
                  <a:tcPr marL="66024" marR="66024" marT="33012" marB="33012"/>
                </a:tc>
                <a:extLst>
                  <a:ext uri="{0D108BD9-81ED-4DB2-BD59-A6C34878D82A}">
                    <a16:rowId xmlns:a16="http://schemas.microsoft.com/office/drawing/2014/main" val="1485435411"/>
                  </a:ext>
                </a:extLst>
              </a:tr>
              <a:tr h="402115">
                <a:tc>
                  <a:txBody>
                    <a:bodyPr/>
                    <a:lstStyle/>
                    <a:p>
                      <a:r>
                        <a:rPr lang="en-GB" sz="1300" b="1" dirty="0"/>
                        <a:t>Trauma </a:t>
                      </a:r>
                    </a:p>
                  </a:txBody>
                  <a:tcPr marL="66024" marR="66024" marT="33012" marB="33012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Golding (1994); Waldinger et al (2006)</a:t>
                      </a:r>
                    </a:p>
                  </a:txBody>
                  <a:tcPr marL="66024" marR="66024" marT="33012" marB="33012"/>
                </a:tc>
                <a:extLst>
                  <a:ext uri="{0D108BD9-81ED-4DB2-BD59-A6C34878D82A}">
                    <a16:rowId xmlns:a16="http://schemas.microsoft.com/office/drawing/2014/main" val="118304745"/>
                  </a:ext>
                </a:extLst>
              </a:tr>
              <a:tr h="676283">
                <a:tc>
                  <a:txBody>
                    <a:bodyPr/>
                    <a:lstStyle/>
                    <a:p>
                      <a:r>
                        <a:rPr lang="en-GB" sz="1300" b="1" dirty="0"/>
                        <a:t>Family member with chronic illness during childhood</a:t>
                      </a:r>
                    </a:p>
                  </a:txBody>
                  <a:tcPr marL="66024" marR="66024" marT="33012" marB="33012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Stuart &amp; Russel (1999)</a:t>
                      </a:r>
                    </a:p>
                  </a:txBody>
                  <a:tcPr marL="66024" marR="66024" marT="33012" marB="33012"/>
                </a:tc>
                <a:extLst>
                  <a:ext uri="{0D108BD9-81ED-4DB2-BD59-A6C34878D82A}">
                    <a16:rowId xmlns:a16="http://schemas.microsoft.com/office/drawing/2014/main" val="3678485242"/>
                  </a:ext>
                </a:extLst>
              </a:tr>
              <a:tr h="676283">
                <a:tc>
                  <a:txBody>
                    <a:bodyPr/>
                    <a:lstStyle/>
                    <a:p>
                      <a:r>
                        <a:rPr lang="en-GB" sz="1300" b="1" dirty="0"/>
                        <a:t>Attachment style </a:t>
                      </a:r>
                    </a:p>
                    <a:p>
                      <a:endParaRPr lang="en-GB" sz="1300" b="1" dirty="0"/>
                    </a:p>
                  </a:txBody>
                  <a:tcPr marL="66024" marR="66024" marT="33012" marB="33012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Noyes et al (2003); Adshead &amp; Guthrie (2015); Luyten &amp; De Meulemeester (2017) </a:t>
                      </a:r>
                    </a:p>
                  </a:txBody>
                  <a:tcPr marL="66024" marR="66024" marT="33012" marB="33012"/>
                </a:tc>
                <a:extLst>
                  <a:ext uri="{0D108BD9-81ED-4DB2-BD59-A6C34878D82A}">
                    <a16:rowId xmlns:a16="http://schemas.microsoft.com/office/drawing/2014/main" val="1852704383"/>
                  </a:ext>
                </a:extLst>
              </a:tr>
              <a:tr h="676283">
                <a:tc>
                  <a:txBody>
                    <a:bodyPr/>
                    <a:lstStyle/>
                    <a:p>
                      <a:r>
                        <a:rPr lang="en-GB" sz="1300" b="1"/>
                        <a:t>Chronic stress </a:t>
                      </a:r>
                    </a:p>
                  </a:txBody>
                  <a:tcPr marL="66024" marR="66024" marT="33012" marB="3301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/>
                        <a:t>Fries et al (2005); Luyten et al (2010) </a:t>
                      </a:r>
                    </a:p>
                    <a:p>
                      <a:endParaRPr lang="en-GB" sz="1300"/>
                    </a:p>
                  </a:txBody>
                  <a:tcPr marL="66024" marR="66024" marT="33012" marB="33012"/>
                </a:tc>
                <a:extLst>
                  <a:ext uri="{0D108BD9-81ED-4DB2-BD59-A6C34878D82A}">
                    <a16:rowId xmlns:a16="http://schemas.microsoft.com/office/drawing/2014/main" val="765460536"/>
                  </a:ext>
                </a:extLst>
              </a:tr>
              <a:tr h="676283">
                <a:tc>
                  <a:txBody>
                    <a:bodyPr/>
                    <a:lstStyle/>
                    <a:p>
                      <a:r>
                        <a:rPr lang="en-GB" sz="1300" b="1" dirty="0"/>
                        <a:t>Health worries</a:t>
                      </a:r>
                    </a:p>
                  </a:txBody>
                  <a:tcPr marL="66024" marR="66024" marT="33012" marB="33012"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Noyes et al (2005); Petrie et al (2005); Winters et al (2003)</a:t>
                      </a:r>
                    </a:p>
                  </a:txBody>
                  <a:tcPr marL="66024" marR="66024" marT="33012" marB="33012"/>
                </a:tc>
                <a:extLst>
                  <a:ext uri="{0D108BD9-81ED-4DB2-BD59-A6C34878D82A}">
                    <a16:rowId xmlns:a16="http://schemas.microsoft.com/office/drawing/2014/main" val="1059957061"/>
                  </a:ext>
                </a:extLst>
              </a:tr>
              <a:tr h="402115">
                <a:tc>
                  <a:txBody>
                    <a:bodyPr/>
                    <a:lstStyle/>
                    <a:p>
                      <a:r>
                        <a:rPr lang="en-GB" sz="1300" b="1" dirty="0"/>
                        <a:t>Hypersensitivity to physical sensation</a:t>
                      </a:r>
                    </a:p>
                  </a:txBody>
                  <a:tcPr marL="66024" marR="66024" marT="33012" marB="33012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Rief, Hiller et al (1998)</a:t>
                      </a:r>
                    </a:p>
                  </a:txBody>
                  <a:tcPr marL="66024" marR="66024" marT="33012" marB="33012"/>
                </a:tc>
                <a:extLst>
                  <a:ext uri="{0D108BD9-81ED-4DB2-BD59-A6C34878D82A}">
                    <a16:rowId xmlns:a16="http://schemas.microsoft.com/office/drawing/2014/main" val="3966863121"/>
                  </a:ext>
                </a:extLst>
              </a:tr>
              <a:tr h="402115">
                <a:tc>
                  <a:txBody>
                    <a:bodyPr/>
                    <a:lstStyle/>
                    <a:p>
                      <a:r>
                        <a:rPr lang="en-GB" sz="1300" b="1" dirty="0"/>
                        <a:t>Attribution of physical sensation as disease</a:t>
                      </a:r>
                    </a:p>
                  </a:txBody>
                  <a:tcPr marL="66024" marR="66024" marT="33012" marB="33012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Hitchcock &amp; Matthews (1992)</a:t>
                      </a:r>
                    </a:p>
                  </a:txBody>
                  <a:tcPr marL="66024" marR="66024" marT="33012" marB="33012"/>
                </a:tc>
                <a:extLst>
                  <a:ext uri="{0D108BD9-81ED-4DB2-BD59-A6C34878D82A}">
                    <a16:rowId xmlns:a16="http://schemas.microsoft.com/office/drawing/2014/main" val="3214621752"/>
                  </a:ext>
                </a:extLst>
              </a:tr>
              <a:tr h="676283">
                <a:tc>
                  <a:txBody>
                    <a:bodyPr/>
                    <a:lstStyle/>
                    <a:p>
                      <a:r>
                        <a:rPr lang="en-GB" sz="1300" b="1" dirty="0"/>
                        <a:t>Organic illness belief by patients, family, GPs</a:t>
                      </a:r>
                    </a:p>
                  </a:txBody>
                  <a:tcPr marL="66024" marR="66024" marT="33012" marB="33012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Butler et al (2001)</a:t>
                      </a:r>
                    </a:p>
                  </a:txBody>
                  <a:tcPr marL="66024" marR="66024" marT="33012" marB="33012"/>
                </a:tc>
                <a:extLst>
                  <a:ext uri="{0D108BD9-81ED-4DB2-BD59-A6C34878D82A}">
                    <a16:rowId xmlns:a16="http://schemas.microsoft.com/office/drawing/2014/main" val="1879811998"/>
                  </a:ext>
                </a:extLst>
              </a:tr>
              <a:tr h="6762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/>
                        <a:t>Previous experiences of pain and symptoms</a:t>
                      </a:r>
                    </a:p>
                    <a:p>
                      <a:endParaRPr lang="en-GB" sz="1300" b="1" dirty="0"/>
                    </a:p>
                  </a:txBody>
                  <a:tcPr marL="66024" marR="66024" marT="33012" marB="33012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Ayer et al (1997)</a:t>
                      </a:r>
                    </a:p>
                  </a:txBody>
                  <a:tcPr marL="66024" marR="66024" marT="33012" marB="33012"/>
                </a:tc>
                <a:extLst>
                  <a:ext uri="{0D108BD9-81ED-4DB2-BD59-A6C34878D82A}">
                    <a16:rowId xmlns:a16="http://schemas.microsoft.com/office/drawing/2014/main" val="155727747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3CDEE-0953-4643-9382-4F06D37F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1203" y="6182876"/>
            <a:ext cx="629761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pics ucl may 2019</a:t>
            </a:r>
          </a:p>
        </p:txBody>
      </p:sp>
    </p:spTree>
    <p:extLst>
      <p:ext uri="{BB962C8B-B14F-4D97-AF65-F5344CB8AC3E}">
        <p14:creationId xmlns:p14="http://schemas.microsoft.com/office/powerpoint/2010/main" val="129157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D924-1F53-40AD-8360-6B968BF4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256478"/>
            <a:ext cx="9167322" cy="892098"/>
          </a:xfrm>
        </p:spPr>
        <p:txBody>
          <a:bodyPr>
            <a:normAutofit fontScale="90000"/>
          </a:bodyPr>
          <a:lstStyle/>
          <a:p>
            <a:r>
              <a:rPr lang="en-GB" dirty="0"/>
              <a:t>7 Characteristics of MUS sufferers</a:t>
            </a:r>
            <a:br>
              <a:rPr lang="en-GB" dirty="0"/>
            </a:br>
            <a:br>
              <a:rPr lang="en-GB" dirty="0"/>
            </a:br>
            <a:r>
              <a:rPr lang="en-GB" sz="2200" dirty="0">
                <a:solidFill>
                  <a:schemeClr val="tx1"/>
                </a:solidFill>
                <a:cs typeface="Arial" pitchFamily="34" charset="0"/>
              </a:rPr>
              <a:t>70% depression </a:t>
            </a:r>
            <a:r>
              <a:rPr lang="en-GB" sz="1000" dirty="0">
                <a:solidFill>
                  <a:schemeClr val="tx1"/>
                </a:solidFill>
                <a:cs typeface="Arial" pitchFamily="34" charset="0"/>
              </a:rPr>
              <a:t>(Malhi 2013); </a:t>
            </a:r>
            <a:r>
              <a:rPr lang="en-GB" sz="2200" dirty="0">
                <a:solidFill>
                  <a:schemeClr val="tx1"/>
                </a:solidFill>
                <a:cs typeface="Arial" pitchFamily="34" charset="0"/>
              </a:rPr>
              <a:t>Health anxiety/anxiety </a:t>
            </a:r>
            <a:br>
              <a:rPr lang="en-GB" sz="22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GB" sz="22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GB" sz="2200" dirty="0">
                <a:solidFill>
                  <a:schemeClr val="tx1"/>
                </a:solidFill>
                <a:cs typeface="Arial" pitchFamily="34" charset="0"/>
              </a:rPr>
              <a:t>Less formal education </a:t>
            </a:r>
            <a:r>
              <a:rPr lang="en-GB" sz="1000" dirty="0">
                <a:solidFill>
                  <a:schemeClr val="tx1"/>
                </a:solidFill>
                <a:cs typeface="Arial" pitchFamily="34" charset="0"/>
              </a:rPr>
              <a:t>(Creed, Barsky 2004)</a:t>
            </a:r>
            <a:br>
              <a:rPr lang="en-GB" sz="22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GB" sz="22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GB" sz="2200" dirty="0">
                <a:solidFill>
                  <a:schemeClr val="tx1"/>
                </a:solidFill>
                <a:cs typeface="Arial" pitchFamily="34" charset="0"/>
              </a:rPr>
              <a:t>Parental neglect/illness</a:t>
            </a:r>
            <a:br>
              <a:rPr lang="en-GB" sz="22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GB" sz="22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GB" sz="2200" dirty="0">
                <a:solidFill>
                  <a:schemeClr val="tx1"/>
                </a:solidFill>
                <a:cs typeface="Arial" pitchFamily="34" charset="0"/>
              </a:rPr>
              <a:t>50% more consultations</a:t>
            </a:r>
            <a:br>
              <a:rPr lang="en-GB" sz="22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GB" sz="22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GB" sz="2200" dirty="0">
                <a:solidFill>
                  <a:schemeClr val="tx1"/>
                </a:solidFill>
                <a:cs typeface="Arial" pitchFamily="34" charset="0"/>
              </a:rPr>
              <a:t>50% more healthcare costs </a:t>
            </a:r>
            <a:br>
              <a:rPr lang="en-GB" sz="22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GB" sz="22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GB" sz="2200" dirty="0">
                <a:solidFill>
                  <a:schemeClr val="tx1"/>
                </a:solidFill>
                <a:cs typeface="Arial" pitchFamily="34" charset="0"/>
              </a:rPr>
              <a:t>33% more hospitalisations</a:t>
            </a:r>
            <a:br>
              <a:rPr lang="en-GB" sz="22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GB" dirty="0">
                <a:solidFill>
                  <a:schemeClr val="tx1"/>
                </a:solidFill>
                <a:cs typeface="Arial" pitchFamily="34" charset="0"/>
              </a:rPr>
            </a:br>
            <a:r>
              <a:rPr lang="en-GB" sz="2000" dirty="0">
                <a:solidFill>
                  <a:schemeClr val="tx1"/>
                </a:solidFill>
                <a:cs typeface="Arial" pitchFamily="34" charset="0"/>
              </a:rPr>
              <a:t>Uncertainty </a:t>
            </a:r>
            <a:br>
              <a:rPr lang="en-GB" sz="2000" dirty="0">
                <a:solidFill>
                  <a:schemeClr val="tx1"/>
                </a:solidFill>
                <a:cs typeface="Arial" pitchFamily="34" charset="0"/>
              </a:rPr>
            </a:br>
            <a:br>
              <a:rPr lang="en-GB" sz="2000" dirty="0">
                <a:solidFill>
                  <a:schemeClr val="tx1"/>
                </a:solidFill>
                <a:cs typeface="Arial" pitchFamily="34" charset="0"/>
              </a:rPr>
            </a:br>
            <a:r>
              <a:rPr lang="en-GB" sz="2000" dirty="0">
                <a:solidFill>
                  <a:schemeClr val="tx1"/>
                </a:solidFill>
                <a:cs typeface="Arial" pitchFamily="34" charset="0"/>
              </a:rPr>
              <a:t>Unnecessary procedures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6E530-918D-46B6-B5FE-76863DEA0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946" y="2491972"/>
            <a:ext cx="2603952" cy="35493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F5CF1D-CC61-47B1-B481-0FBC5EF0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389648"/>
            <a:ext cx="6297612" cy="468351"/>
          </a:xfrm>
        </p:spPr>
        <p:txBody>
          <a:bodyPr/>
          <a:lstStyle/>
          <a:p>
            <a:r>
              <a:rPr lang="en-GB"/>
              <a:t>pics ucl may 2019</a:t>
            </a:r>
            <a:endParaRPr lang="en-GB" dirty="0"/>
          </a:p>
        </p:txBody>
      </p:sp>
      <p:pic>
        <p:nvPicPr>
          <p:cNvPr id="1026" name="Picture 2" descr="Magnifying Glass, Magnification, Search, To Watch">
            <a:extLst>
              <a:ext uri="{FF2B5EF4-FFF2-40B4-BE49-F238E27FC236}">
                <a16:creationId xmlns:a16="http://schemas.microsoft.com/office/drawing/2014/main" id="{0CE16FD0-4F55-4EC7-87D5-1830976D3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74" y="1706880"/>
            <a:ext cx="5564458" cy="515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05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087F3-1A7A-472A-B912-DA24AF42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7629"/>
            <a:ext cx="8596668" cy="1662771"/>
          </a:xfrm>
        </p:spPr>
        <p:txBody>
          <a:bodyPr/>
          <a:lstStyle/>
          <a:p>
            <a:r>
              <a:rPr lang="en-GB" dirty="0"/>
              <a:t>8 Additional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4D749-DF53-4B27-BC92-51CCF533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26634"/>
            <a:ext cx="8968471" cy="48147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2s identify a patient each who fits the definition and list their characteristics (5 mins)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Report back to another 2s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Report back to large group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BE74B-9CFA-4E6E-A308-E51FAB0B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pics ucl may 2019</a:t>
            </a:r>
          </a:p>
        </p:txBody>
      </p:sp>
    </p:spTree>
    <p:extLst>
      <p:ext uri="{BB962C8B-B14F-4D97-AF65-F5344CB8AC3E}">
        <p14:creationId xmlns:p14="http://schemas.microsoft.com/office/powerpoint/2010/main" val="70421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36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C4E1ED-2311-4A83-A837-77112ADCF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56" r="2" b="2"/>
          <a:stretch/>
        </p:blipFill>
        <p:spPr>
          <a:xfrm>
            <a:off x="888603" y="1261330"/>
            <a:ext cx="4973212" cy="4335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710553-8FED-4C71-8054-D1563C6DC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6" y="1680201"/>
            <a:ext cx="3179146" cy="23675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800" dirty="0"/>
              <a:t>9 Attachment: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720CA-C2FF-4BC7-B4F2-C6A95549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552823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pics ucl may 2019</a:t>
            </a:r>
          </a:p>
        </p:txBody>
      </p:sp>
    </p:spTree>
    <p:extLst>
      <p:ext uri="{BB962C8B-B14F-4D97-AF65-F5344CB8AC3E}">
        <p14:creationId xmlns:p14="http://schemas.microsoft.com/office/powerpoint/2010/main" val="21270872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3722</TotalTime>
  <Words>2384</Words>
  <Application>Microsoft Office PowerPoint</Application>
  <PresentationFormat>Widescreen</PresentationFormat>
  <Paragraphs>294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Gill Sans MT</vt:lpstr>
      <vt:lpstr>Trebuchet MS</vt:lpstr>
      <vt:lpstr>Wingdings 3</vt:lpstr>
      <vt:lpstr>Facet</vt:lpstr>
      <vt:lpstr>The BodyMind Approach: A self-management tool supporting people with medically unexplained symptoms</vt:lpstr>
      <vt:lpstr> 2  What’s on the Agenda?</vt:lpstr>
      <vt:lpstr>3 Outcomes from study (Payne &amp; Brooks 2017)  73% of people who engaged reported lower levels of symptom distress, anxiety and depression, higher levels of wellbeing, overall functioning and activity  95% of people completed the clinic groups - people engage actively in the learning process   97% of people would recommend the clinic to friends and family without hesitation </vt:lpstr>
      <vt:lpstr>4</vt:lpstr>
      <vt:lpstr>5 Prevalence and Cost - very common and costly 26-35% primary care 50% secondary care Ubiquitous worldwide                                                                 1 in 5 GP consultations                                                                 £18 billion 2008-9                                                                 11% NHS budget now</vt:lpstr>
      <vt:lpstr>6 Some of the Possible Precursors of MUS</vt:lpstr>
      <vt:lpstr>7 Characteristics of MUS sufferers  70% depression (Malhi 2013); Health anxiety/anxiety   Less formal education (Creed, Barsky 2004)  Parental neglect/illness  50% more consultations  50% more healthcare costs   33% more hospitalisations  Uncertainty   Unnecessary procedures</vt:lpstr>
      <vt:lpstr>8 Additional Characteristics</vt:lpstr>
      <vt:lpstr>9 Attachment:</vt:lpstr>
      <vt:lpstr>10 Suitable referrals for TBMA</vt:lpstr>
      <vt:lpstr>11 Inclusion and exclusion criteria for TBMA</vt:lpstr>
      <vt:lpstr>12 TBMA theory for the design for self management</vt:lpstr>
      <vt:lpstr>13 Experiments</vt:lpstr>
      <vt:lpstr>  14 The BodyMind Approach (TBMA)</vt:lpstr>
      <vt:lpstr>15 TBMA method</vt:lpstr>
      <vt:lpstr>16 Another experiment </vt:lpstr>
      <vt:lpstr>17 TBMA</vt:lpstr>
      <vt:lpstr>18 Self management</vt:lpstr>
      <vt:lpstr>19 TBMA is research-informed?</vt:lpstr>
      <vt:lpstr>20 Research on self management in health education - examples</vt:lpstr>
      <vt:lpstr>21 Embodied learning for self management</vt:lpstr>
      <vt:lpstr>22 Yet another experiment</vt:lpstr>
      <vt:lpstr>23 TBMA as an embodied learning tool for self management</vt:lpstr>
      <vt:lpstr>24 1-The body with mind connections </vt:lpstr>
      <vt:lpstr>25 2-The importance of the facilitator </vt:lpstr>
      <vt:lpstr>26 3-The importance of the group </vt:lpstr>
      <vt:lpstr>27 4-Preparedness for change</vt:lpstr>
      <vt:lpstr> 28 5-Self acceptance/compassion </vt:lpstr>
      <vt:lpstr>29 The neuroscience </vt:lpstr>
      <vt:lpstr>30 Adult learning in TBMA</vt:lpstr>
      <vt:lpstr>31 What aspects of your practice with MUS patients would you now change?</vt:lpstr>
      <vt:lpstr>32 Including the body in your therapy practice</vt:lpstr>
      <vt:lpstr> 33 Conclusion </vt:lpstr>
      <vt:lpstr>Thank you for your attention  H.L.Payne@herts.ac.uk </vt:lpstr>
      <vt:lpstr>Training in the facilitation of TBMA</vt:lpstr>
      <vt:lpstr>References and bibliography </vt:lpstr>
      <vt:lpstr>References and 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BodyMind Approach to supporting people with medically unexplained symptoms to self-manage: The role of self-regulation</dc:title>
  <dc:creator>hthqhlp</dc:creator>
  <cp:lastModifiedBy>admp</cp:lastModifiedBy>
  <cp:revision>259</cp:revision>
  <cp:lastPrinted>2018-04-19T16:49:34Z</cp:lastPrinted>
  <dcterms:created xsi:type="dcterms:W3CDTF">2017-12-16T12:46:41Z</dcterms:created>
  <dcterms:modified xsi:type="dcterms:W3CDTF">2019-05-12T11:19:24Z</dcterms:modified>
</cp:coreProperties>
</file>