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21"/>
  </p:notesMasterIdLst>
  <p:handoutMasterIdLst>
    <p:handoutMasterId r:id="rId22"/>
  </p:handoutMasterIdLst>
  <p:sldIdLst>
    <p:sldId id="256" r:id="rId5"/>
    <p:sldId id="257" r:id="rId6"/>
    <p:sldId id="260" r:id="rId7"/>
    <p:sldId id="261" r:id="rId8"/>
    <p:sldId id="262" r:id="rId9"/>
    <p:sldId id="263" r:id="rId10"/>
    <p:sldId id="268" r:id="rId11"/>
    <p:sldId id="269" r:id="rId12"/>
    <p:sldId id="270" r:id="rId13"/>
    <p:sldId id="271" r:id="rId14"/>
    <p:sldId id="273" r:id="rId15"/>
    <p:sldId id="274" r:id="rId16"/>
    <p:sldId id="275" r:id="rId17"/>
    <p:sldId id="278" r:id="rId18"/>
    <p:sldId id="277" r:id="rId19"/>
    <p:sldId id="259" r:id="rId20"/>
  </p:sldIdLst>
  <p:sldSz cx="9144000" cy="6858000" type="screen4x3"/>
  <p:notesSz cx="6797675" cy="9926638"/>
  <p:defaultTextStyle>
    <a:defPPr>
      <a:defRPr lang="en-GB"/>
    </a:defPPr>
    <a:lvl1pPr algn="l" rtl="0" fontAlgn="b">
      <a:spcBef>
        <a:spcPct val="30000"/>
      </a:spcBef>
      <a:spcAft>
        <a:spcPct val="0"/>
      </a:spcAft>
      <a:defRPr sz="2400" kern="1200">
        <a:solidFill>
          <a:schemeClr val="tx1"/>
        </a:solidFill>
        <a:latin typeface="Arial" charset="0"/>
        <a:ea typeface="+mn-ea"/>
        <a:cs typeface="Arial" charset="0"/>
      </a:defRPr>
    </a:lvl1pPr>
    <a:lvl2pPr marL="457200" algn="l" rtl="0" fontAlgn="b">
      <a:spcBef>
        <a:spcPct val="30000"/>
      </a:spcBef>
      <a:spcAft>
        <a:spcPct val="0"/>
      </a:spcAft>
      <a:defRPr sz="2400" kern="1200">
        <a:solidFill>
          <a:schemeClr val="tx1"/>
        </a:solidFill>
        <a:latin typeface="Arial" charset="0"/>
        <a:ea typeface="+mn-ea"/>
        <a:cs typeface="Arial" charset="0"/>
      </a:defRPr>
    </a:lvl2pPr>
    <a:lvl3pPr marL="914400" algn="l" rtl="0" fontAlgn="b">
      <a:spcBef>
        <a:spcPct val="30000"/>
      </a:spcBef>
      <a:spcAft>
        <a:spcPct val="0"/>
      </a:spcAft>
      <a:defRPr sz="2400" kern="1200">
        <a:solidFill>
          <a:schemeClr val="tx1"/>
        </a:solidFill>
        <a:latin typeface="Arial" charset="0"/>
        <a:ea typeface="+mn-ea"/>
        <a:cs typeface="Arial" charset="0"/>
      </a:defRPr>
    </a:lvl3pPr>
    <a:lvl4pPr marL="1371600" algn="l" rtl="0" fontAlgn="b">
      <a:spcBef>
        <a:spcPct val="30000"/>
      </a:spcBef>
      <a:spcAft>
        <a:spcPct val="0"/>
      </a:spcAft>
      <a:defRPr sz="2400" kern="1200">
        <a:solidFill>
          <a:schemeClr val="tx1"/>
        </a:solidFill>
        <a:latin typeface="Arial" charset="0"/>
        <a:ea typeface="+mn-ea"/>
        <a:cs typeface="Arial" charset="0"/>
      </a:defRPr>
    </a:lvl4pPr>
    <a:lvl5pPr marL="1828800" algn="l" rtl="0" fontAlgn="b">
      <a:spcBef>
        <a:spcPct val="3000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852"/>
    <a:srgbClr val="FABE00"/>
    <a:srgbClr val="D6A300"/>
    <a:srgbClr val="A47D00"/>
    <a:srgbClr val="A8034F"/>
    <a:srgbClr val="FFFFFF"/>
    <a:srgbClr val="A8B50A"/>
    <a:srgbClr val="007A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684" autoAdjust="0"/>
    <p:restoredTop sz="94364" autoAdjust="0"/>
  </p:normalViewPr>
  <p:slideViewPr>
    <p:cSldViewPr snapToGrid="0">
      <p:cViewPr varScale="1">
        <p:scale>
          <a:sx n="91" d="100"/>
          <a:sy n="91" d="100"/>
        </p:scale>
        <p:origin x="102" y="4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66"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fontAlgn="base">
              <a:spcBef>
                <a:spcPct val="0"/>
              </a:spcBef>
              <a:defRPr sz="1200"/>
            </a:lvl1pPr>
          </a:lstStyle>
          <a:p>
            <a:endParaRPr lang="en-GB" dirty="0"/>
          </a:p>
        </p:txBody>
      </p:sp>
      <p:sp>
        <p:nvSpPr>
          <p:cNvPr id="36867"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fontAlgn="base">
              <a:spcBef>
                <a:spcPct val="0"/>
              </a:spcBef>
              <a:defRPr sz="1200"/>
            </a:lvl1pPr>
          </a:lstStyle>
          <a:p>
            <a:endParaRPr lang="en-GB" dirty="0"/>
          </a:p>
        </p:txBody>
      </p:sp>
      <p:sp>
        <p:nvSpPr>
          <p:cNvPr id="36868"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fontAlgn="base">
              <a:spcBef>
                <a:spcPct val="0"/>
              </a:spcBef>
              <a:defRPr sz="1200"/>
            </a:lvl1pPr>
          </a:lstStyle>
          <a:p>
            <a:endParaRPr lang="en-GB" dirty="0"/>
          </a:p>
        </p:txBody>
      </p:sp>
      <p:sp>
        <p:nvSpPr>
          <p:cNvPr id="36869"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fontAlgn="base">
              <a:spcBef>
                <a:spcPct val="0"/>
              </a:spcBef>
              <a:defRPr sz="1200"/>
            </a:lvl1pPr>
          </a:lstStyle>
          <a:p>
            <a:fld id="{44AF512D-E224-4E93-B1D1-FE2471EDF047}" type="slidenum">
              <a:rPr lang="en-GB"/>
              <a:pPr/>
              <a:t>‹#›</a:t>
            </a:fld>
            <a:endParaRPr lang="en-GB" dirty="0"/>
          </a:p>
        </p:txBody>
      </p:sp>
    </p:spTree>
    <p:extLst>
      <p:ext uri="{BB962C8B-B14F-4D97-AF65-F5344CB8AC3E}">
        <p14:creationId xmlns:p14="http://schemas.microsoft.com/office/powerpoint/2010/main" val="130538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fontAlgn="base">
              <a:spcBef>
                <a:spcPct val="0"/>
              </a:spcBef>
              <a:defRPr sz="1200"/>
            </a:lvl1pPr>
          </a:lstStyle>
          <a:p>
            <a:endParaRPr lang="en-GB" dirty="0"/>
          </a:p>
        </p:txBody>
      </p:sp>
      <p:sp>
        <p:nvSpPr>
          <p:cNvPr id="1638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fontAlgn="base">
              <a:spcBef>
                <a:spcPct val="0"/>
              </a:spcBef>
              <a:defRPr sz="1200"/>
            </a:lvl1pPr>
          </a:lstStyle>
          <a:p>
            <a:endParaRPr lang="en-GB" dirty="0"/>
          </a:p>
        </p:txBody>
      </p:sp>
      <p:sp>
        <p:nvSpPr>
          <p:cNvPr id="16388"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638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39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fontAlgn="base">
              <a:spcBef>
                <a:spcPct val="0"/>
              </a:spcBef>
              <a:defRPr sz="1200"/>
            </a:lvl1pPr>
          </a:lstStyle>
          <a:p>
            <a:endParaRPr lang="en-GB" dirty="0"/>
          </a:p>
        </p:txBody>
      </p:sp>
      <p:sp>
        <p:nvSpPr>
          <p:cNvPr id="1639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fontAlgn="base">
              <a:spcBef>
                <a:spcPct val="0"/>
              </a:spcBef>
              <a:defRPr sz="1200"/>
            </a:lvl1pPr>
          </a:lstStyle>
          <a:p>
            <a:fld id="{164B663F-FE7E-487F-B07F-3A770B0BE146}" type="slidenum">
              <a:rPr lang="en-GB"/>
              <a:pPr/>
              <a:t>‹#›</a:t>
            </a:fld>
            <a:endParaRPr lang="en-GB" dirty="0"/>
          </a:p>
        </p:txBody>
      </p:sp>
    </p:spTree>
    <p:extLst>
      <p:ext uri="{BB962C8B-B14F-4D97-AF65-F5344CB8AC3E}">
        <p14:creationId xmlns:p14="http://schemas.microsoft.com/office/powerpoint/2010/main" val="123106373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US" dirty="0"/>
              <a:t>V1.0</a:t>
            </a:r>
          </a:p>
          <a:p>
            <a:endParaRPr lang="en-US" dirty="0"/>
          </a:p>
          <a:p>
            <a:r>
              <a:rPr lang="en-US" dirty="0"/>
              <a:t>T</a:t>
            </a:r>
            <a:r>
              <a:rPr lang="en-US" baseline="0" dirty="0"/>
              <a:t>o change the footer on every slide:</a:t>
            </a:r>
          </a:p>
          <a:p>
            <a:r>
              <a:rPr lang="en-US" baseline="0" dirty="0"/>
              <a:t>1. On the menu go to Insert &gt; Header and Footer…  </a:t>
            </a:r>
          </a:p>
          <a:p>
            <a:r>
              <a:rPr lang="en-US" baseline="0" dirty="0"/>
              <a:t>2. Select the Footer checkbox and enter the footer text in the accompanying text box</a:t>
            </a:r>
          </a:p>
          <a:p>
            <a:r>
              <a:rPr lang="en-US" baseline="0" dirty="0"/>
              <a:t>3. Click “Apply to All”</a:t>
            </a:r>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a:t>
            </a:fld>
            <a:endParaRPr lang="en-GB" dirty="0"/>
          </a:p>
        </p:txBody>
      </p:sp>
    </p:spTree>
    <p:extLst>
      <p:ext uri="{BB962C8B-B14F-4D97-AF65-F5344CB8AC3E}">
        <p14:creationId xmlns:p14="http://schemas.microsoft.com/office/powerpoint/2010/main" val="109022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10</a:t>
            </a:fld>
            <a:endParaRPr lang="en-GB" dirty="0"/>
          </a:p>
        </p:txBody>
      </p:sp>
    </p:spTree>
    <p:extLst>
      <p:ext uri="{BB962C8B-B14F-4D97-AF65-F5344CB8AC3E}">
        <p14:creationId xmlns:p14="http://schemas.microsoft.com/office/powerpoint/2010/main" val="772358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11</a:t>
            </a:fld>
            <a:endParaRPr lang="en-GB" dirty="0"/>
          </a:p>
        </p:txBody>
      </p:sp>
    </p:spTree>
    <p:extLst>
      <p:ext uri="{BB962C8B-B14F-4D97-AF65-F5344CB8AC3E}">
        <p14:creationId xmlns:p14="http://schemas.microsoft.com/office/powerpoint/2010/main" val="3396851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12</a:t>
            </a:fld>
            <a:endParaRPr lang="en-GB" dirty="0"/>
          </a:p>
        </p:txBody>
      </p:sp>
    </p:spTree>
    <p:extLst>
      <p:ext uri="{BB962C8B-B14F-4D97-AF65-F5344CB8AC3E}">
        <p14:creationId xmlns:p14="http://schemas.microsoft.com/office/powerpoint/2010/main" val="86390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13</a:t>
            </a:fld>
            <a:endParaRPr lang="en-GB" dirty="0"/>
          </a:p>
        </p:txBody>
      </p:sp>
    </p:spTree>
    <p:extLst>
      <p:ext uri="{BB962C8B-B14F-4D97-AF65-F5344CB8AC3E}">
        <p14:creationId xmlns:p14="http://schemas.microsoft.com/office/powerpoint/2010/main" val="2332023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15</a:t>
            </a:fld>
            <a:endParaRPr lang="en-GB" dirty="0"/>
          </a:p>
        </p:txBody>
      </p:sp>
    </p:spTree>
    <p:extLst>
      <p:ext uri="{BB962C8B-B14F-4D97-AF65-F5344CB8AC3E}">
        <p14:creationId xmlns:p14="http://schemas.microsoft.com/office/powerpoint/2010/main" val="539331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US" sz="2000" dirty="0"/>
              <a:t>This </a:t>
            </a:r>
          </a:p>
        </p:txBody>
      </p:sp>
      <p:sp>
        <p:nvSpPr>
          <p:cNvPr id="4" name="Slide Number Placeholder 3"/>
          <p:cNvSpPr>
            <a:spLocks noGrp="1"/>
          </p:cNvSpPr>
          <p:nvPr>
            <p:ph type="sldNum" sz="quarter" idx="10"/>
          </p:nvPr>
        </p:nvSpPr>
        <p:spPr/>
        <p:txBody>
          <a:bodyPr/>
          <a:lstStyle/>
          <a:p>
            <a:fld id="{164B663F-FE7E-487F-B07F-3A770B0BE146}" type="slidenum">
              <a:rPr lang="en-GB" smtClean="0"/>
              <a:pPr/>
              <a:t>16</a:t>
            </a:fld>
            <a:endParaRPr lang="en-GB" dirty="0"/>
          </a:p>
        </p:txBody>
      </p:sp>
    </p:spTree>
    <p:extLst>
      <p:ext uri="{BB962C8B-B14F-4D97-AF65-F5344CB8AC3E}">
        <p14:creationId xmlns:p14="http://schemas.microsoft.com/office/powerpoint/2010/main" val="810135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2</a:t>
            </a:fld>
            <a:endParaRPr lang="en-GB" dirty="0"/>
          </a:p>
        </p:txBody>
      </p:sp>
    </p:spTree>
    <p:extLst>
      <p:ext uri="{BB962C8B-B14F-4D97-AF65-F5344CB8AC3E}">
        <p14:creationId xmlns:p14="http://schemas.microsoft.com/office/powerpoint/2010/main" val="2674165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3</a:t>
            </a:fld>
            <a:endParaRPr lang="en-GB" dirty="0"/>
          </a:p>
        </p:txBody>
      </p:sp>
    </p:spTree>
    <p:extLst>
      <p:ext uri="{BB962C8B-B14F-4D97-AF65-F5344CB8AC3E}">
        <p14:creationId xmlns:p14="http://schemas.microsoft.com/office/powerpoint/2010/main" val="428071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4</a:t>
            </a:fld>
            <a:endParaRPr lang="en-GB" dirty="0"/>
          </a:p>
        </p:txBody>
      </p:sp>
    </p:spTree>
    <p:extLst>
      <p:ext uri="{BB962C8B-B14F-4D97-AF65-F5344CB8AC3E}">
        <p14:creationId xmlns:p14="http://schemas.microsoft.com/office/powerpoint/2010/main" val="57814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5</a:t>
            </a:fld>
            <a:endParaRPr lang="en-GB" dirty="0"/>
          </a:p>
        </p:txBody>
      </p:sp>
    </p:spTree>
    <p:extLst>
      <p:ext uri="{BB962C8B-B14F-4D97-AF65-F5344CB8AC3E}">
        <p14:creationId xmlns:p14="http://schemas.microsoft.com/office/powerpoint/2010/main" val="1243790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6</a:t>
            </a:fld>
            <a:endParaRPr lang="en-GB" dirty="0"/>
          </a:p>
        </p:txBody>
      </p:sp>
    </p:spTree>
    <p:extLst>
      <p:ext uri="{BB962C8B-B14F-4D97-AF65-F5344CB8AC3E}">
        <p14:creationId xmlns:p14="http://schemas.microsoft.com/office/powerpoint/2010/main" val="2082982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7</a:t>
            </a:fld>
            <a:endParaRPr lang="en-GB" dirty="0"/>
          </a:p>
        </p:txBody>
      </p:sp>
    </p:spTree>
    <p:extLst>
      <p:ext uri="{BB962C8B-B14F-4D97-AF65-F5344CB8AC3E}">
        <p14:creationId xmlns:p14="http://schemas.microsoft.com/office/powerpoint/2010/main" val="2343289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8</a:t>
            </a:fld>
            <a:endParaRPr lang="en-GB" dirty="0"/>
          </a:p>
        </p:txBody>
      </p:sp>
    </p:spTree>
    <p:extLst>
      <p:ext uri="{BB962C8B-B14F-4D97-AF65-F5344CB8AC3E}">
        <p14:creationId xmlns:p14="http://schemas.microsoft.com/office/powerpoint/2010/main" val="30571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9</a:t>
            </a:fld>
            <a:endParaRPr lang="en-GB" dirty="0"/>
          </a:p>
        </p:txBody>
      </p:sp>
    </p:spTree>
    <p:extLst>
      <p:ext uri="{BB962C8B-B14F-4D97-AF65-F5344CB8AC3E}">
        <p14:creationId xmlns:p14="http://schemas.microsoft.com/office/powerpoint/2010/main" val="23198070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6" Type="http://schemas.openxmlformats.org/officeDocument/2006/relationships/image" Target="../media/image7.tiff"/><Relationship Id="rId5" Type="http://schemas.openxmlformats.org/officeDocument/2006/relationships/image" Target="../media/image6.jpeg"/><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2592090"/>
            <a:ext cx="9144000" cy="4265910"/>
          </a:xfrm>
        </p:spPr>
        <p:txBody>
          <a:bodyPr/>
          <a:lstStyle/>
          <a:p>
            <a:endParaRPr lang="en-GB" dirty="0"/>
          </a:p>
        </p:txBody>
      </p:sp>
      <p:pic>
        <p:nvPicPr>
          <p:cNvPr id="5137" name="Picture 17" descr="Uok_Logo_PMS294_P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932" y="299722"/>
            <a:ext cx="1007492" cy="54671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userDrawn="1"/>
        </p:nvSpPr>
        <p:spPr>
          <a:xfrm>
            <a:off x="467544" y="299723"/>
            <a:ext cx="2808312" cy="276999"/>
          </a:xfrm>
          <a:prstGeom prst="rect">
            <a:avLst/>
          </a:prstGeom>
          <a:noFill/>
        </p:spPr>
        <p:txBody>
          <a:bodyPr wrap="square" lIns="0" rtlCol="0">
            <a:spAutoFit/>
          </a:bodyPr>
          <a:lstStyle/>
          <a:p>
            <a:pPr algn="l"/>
            <a:r>
              <a:rPr lang="en-GB" sz="1200" dirty="0">
                <a:solidFill>
                  <a:srgbClr val="002060"/>
                </a:solidFill>
              </a:rPr>
              <a:t>The UK’s European university</a:t>
            </a:r>
          </a:p>
        </p:txBody>
      </p:sp>
      <p:sp>
        <p:nvSpPr>
          <p:cNvPr id="10" name="Text Placeholder 7"/>
          <p:cNvSpPr>
            <a:spLocks noGrp="1"/>
          </p:cNvSpPr>
          <p:nvPr>
            <p:ph type="body" sz="quarter" idx="12" hasCustomPrompt="1"/>
          </p:nvPr>
        </p:nvSpPr>
        <p:spPr>
          <a:xfrm>
            <a:off x="467544" y="989117"/>
            <a:ext cx="4176464" cy="1512168"/>
          </a:xfrm>
          <a:solidFill>
            <a:schemeClr val="tx2">
              <a:lumMod val="75000"/>
            </a:schemeClr>
          </a:solidFill>
        </p:spPr>
        <p:txBody>
          <a:bodyPr lIns="252000" tIns="273600" rIns="252000"/>
          <a:lstStyle>
            <a:lvl1pPr marL="0" indent="0">
              <a:lnSpc>
                <a:spcPts val="2500"/>
              </a:lnSpc>
              <a:buNone/>
              <a:defRPr sz="2400" spc="-100" baseline="0">
                <a:solidFill>
                  <a:schemeClr val="bg1"/>
                </a:solidFill>
                <a:latin typeface="Century Schoolbook" pitchFamily="18" charset="0"/>
              </a:defRPr>
            </a:lvl1pPr>
          </a:lstStyle>
          <a:p>
            <a:pPr lvl="0"/>
            <a:r>
              <a:rPr lang="en-US" dirty="0"/>
              <a:t>TYPE YOUR HEADING HERE 2014</a:t>
            </a:r>
          </a:p>
        </p:txBody>
      </p:sp>
      <p:sp>
        <p:nvSpPr>
          <p:cNvPr id="11" name="Text Placeholder 10"/>
          <p:cNvSpPr>
            <a:spLocks noGrp="1"/>
          </p:cNvSpPr>
          <p:nvPr>
            <p:ph type="body" sz="quarter" idx="13" hasCustomPrompt="1"/>
          </p:nvPr>
        </p:nvSpPr>
        <p:spPr>
          <a:xfrm>
            <a:off x="467545" y="2488937"/>
            <a:ext cx="4176464" cy="664498"/>
          </a:xfrm>
          <a:solidFill>
            <a:schemeClr val="tx2">
              <a:lumMod val="75000"/>
            </a:schemeClr>
          </a:solidFill>
        </p:spPr>
        <p:txBody>
          <a:bodyPr lIns="252000" tIns="0" rIns="252000" bIns="154800" anchor="ctr" anchorCtr="0"/>
          <a:lstStyle>
            <a:lvl1pPr marL="0" indent="0">
              <a:lnSpc>
                <a:spcPts val="1380"/>
              </a:lnSpc>
              <a:spcBef>
                <a:spcPts val="0"/>
              </a:spcBef>
              <a:buNone/>
              <a:defRPr sz="1400" i="1" spc="-50">
                <a:solidFill>
                  <a:srgbClr val="D6A300"/>
                </a:solidFill>
                <a:latin typeface="Century Schoolbook"/>
                <a:cs typeface="Century Schoolbook"/>
              </a:defRPr>
            </a:lvl1pPr>
          </a:lstStyle>
          <a:p>
            <a:pPr lvl="0"/>
            <a:r>
              <a:rPr lang="en-US" dirty="0"/>
              <a:t>Sub heading</a:t>
            </a:r>
          </a:p>
        </p:txBody>
      </p:sp>
      <p:sp>
        <p:nvSpPr>
          <p:cNvPr id="2" name="TextBox 1"/>
          <p:cNvSpPr txBox="1"/>
          <p:nvPr userDrawn="1"/>
        </p:nvSpPr>
        <p:spPr>
          <a:xfrm>
            <a:off x="6273800" y="1447800"/>
            <a:ext cx="184666" cy="461665"/>
          </a:xfrm>
          <a:prstGeom prst="rect">
            <a:avLst/>
          </a:prstGeom>
          <a:noFill/>
        </p:spPr>
        <p:txBody>
          <a:bodyPr wrap="none" rtlCol="0">
            <a:spAutoFit/>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858000"/>
          </a:xfrm>
        </p:spPr>
        <p:txBody>
          <a:bodyPr/>
          <a:lstStyle/>
          <a:p>
            <a:endParaRPr lang="en-GB" dirty="0"/>
          </a:p>
        </p:txBody>
      </p:sp>
    </p:spTree>
    <p:extLst>
      <p:ext uri="{BB962C8B-B14F-4D97-AF65-F5344CB8AC3E}">
        <p14:creationId xmlns:p14="http://schemas.microsoft.com/office/powerpoint/2010/main" val="3195695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nl-NL"/>
              <a:t>Footer text</a:t>
            </a:r>
            <a:endParaRPr lang="en-GB" dirty="0"/>
          </a:p>
        </p:txBody>
      </p:sp>
      <p:sp>
        <p:nvSpPr>
          <p:cNvPr id="4"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642801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764704"/>
            <a:ext cx="5111750" cy="5361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nl-NL"/>
              <a:t>Footer text</a:t>
            </a:r>
            <a:endParaRPr lang="en-GB" dirty="0"/>
          </a:p>
        </p:txBody>
      </p:sp>
      <p:sp>
        <p:nvSpPr>
          <p:cNvPr id="7"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495213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nl-NL"/>
              <a:t>Footer text</a:t>
            </a:r>
            <a:endParaRPr lang="en-GB" dirty="0"/>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76195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st page">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cs typeface="Arial" charset="0"/>
            </a:endParaRPr>
          </a:p>
        </p:txBody>
      </p:sp>
      <p:sp>
        <p:nvSpPr>
          <p:cNvPr id="5" name="TextBox 4"/>
          <p:cNvSpPr txBox="1"/>
          <p:nvPr userDrawn="1"/>
        </p:nvSpPr>
        <p:spPr>
          <a:xfrm>
            <a:off x="-1860" y="0"/>
            <a:ext cx="9143999" cy="6858000"/>
          </a:xfrm>
          <a:prstGeom prst="rect">
            <a:avLst/>
          </a:prstGeom>
          <a:solidFill>
            <a:schemeClr val="tx2">
              <a:lumMod val="75000"/>
            </a:schemeClr>
          </a:solidFill>
        </p:spPr>
        <p:txBody>
          <a:bodyPr wrap="square" rtlCol="0">
            <a:spAutoFit/>
          </a:bodyPr>
          <a:lstStyle/>
          <a:p>
            <a:endParaRPr lang="en-US" dirty="0"/>
          </a:p>
        </p:txBody>
      </p:sp>
      <p:cxnSp>
        <p:nvCxnSpPr>
          <p:cNvPr id="6" name="Straight Connector 5"/>
          <p:cNvCxnSpPr/>
          <p:nvPr userDrawn="1"/>
        </p:nvCxnSpPr>
        <p:spPr bwMode="auto">
          <a:xfrm flipH="1">
            <a:off x="971600" y="1268760"/>
            <a:ext cx="432048" cy="1800200"/>
          </a:xfrm>
          <a:prstGeom prst="line">
            <a:avLst/>
          </a:prstGeom>
          <a:noFill/>
          <a:ln w="25400" cap="flat" cmpd="sng" algn="ctr">
            <a:solidFill>
              <a:srgbClr val="A47D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 name="TextBox 11"/>
          <p:cNvSpPr txBox="1"/>
          <p:nvPr userDrawn="1"/>
        </p:nvSpPr>
        <p:spPr>
          <a:xfrm>
            <a:off x="1547664" y="1196752"/>
            <a:ext cx="4392488" cy="2403735"/>
          </a:xfrm>
          <a:prstGeom prst="rect">
            <a:avLst/>
          </a:prstGeom>
          <a:noFill/>
        </p:spPr>
        <p:txBody>
          <a:bodyPr wrap="square" lIns="0" tIns="0" rIns="0" bIns="0" rtlCol="0">
            <a:spAutoFit/>
          </a:bodyPr>
          <a:lstStyle/>
          <a:p>
            <a:pPr marL="0" marR="0" lvl="0" indent="0" algn="l" defTabSz="914400" rtl="0" eaLnBrk="1" fontAlgn="b" latinLnBrk="0" hangingPunct="1">
              <a:lnSpc>
                <a:spcPts val="5000"/>
              </a:lnSpc>
              <a:spcBef>
                <a:spcPts val="0"/>
              </a:spcBef>
              <a:spcAft>
                <a:spcPct val="0"/>
              </a:spcAft>
              <a:buClrTx/>
              <a:buSzTx/>
              <a:buFontTx/>
              <a:buNone/>
              <a:tabLst/>
              <a:defRPr/>
            </a:pPr>
            <a:r>
              <a:rPr lang="en-US" sz="4800" spc="-100" dirty="0">
                <a:solidFill>
                  <a:srgbClr val="A47D00"/>
                </a:solidFill>
                <a:latin typeface="Century Schoolbook"/>
                <a:cs typeface="Century Schoolbook"/>
              </a:rPr>
              <a:t>THE UK’S EUROPEAN UNIVERSITY</a:t>
            </a:r>
          </a:p>
          <a:p>
            <a:endParaRPr lang="en-US" dirty="0"/>
          </a:p>
        </p:txBody>
      </p:sp>
      <p:pic>
        <p:nvPicPr>
          <p:cNvPr id="15" name="Picture 14" descr="Uok_Logo_white.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5556684"/>
            <a:ext cx="1387978" cy="752636"/>
          </a:xfrm>
          <a:prstGeom prst="rect">
            <a:avLst/>
          </a:prstGeom>
        </p:spPr>
      </p:pic>
      <p:sp>
        <p:nvSpPr>
          <p:cNvPr id="16" name="TextBox 15"/>
          <p:cNvSpPr txBox="1"/>
          <p:nvPr userDrawn="1"/>
        </p:nvSpPr>
        <p:spPr>
          <a:xfrm>
            <a:off x="1547664" y="5949280"/>
            <a:ext cx="2736304" cy="307777"/>
          </a:xfrm>
          <a:prstGeom prst="rect">
            <a:avLst/>
          </a:prstGeom>
          <a:noFill/>
        </p:spPr>
        <p:txBody>
          <a:bodyPr wrap="square" lIns="0" tIns="0" rIns="0" bIns="0" rtlCol="0" anchor="b" anchorCtr="0">
            <a:spAutoFit/>
          </a:bodyPr>
          <a:lstStyle/>
          <a:p>
            <a:r>
              <a:rPr lang="en-US" sz="2000" kern="1400" spc="-100" dirty="0">
                <a:solidFill>
                  <a:schemeClr val="bg1"/>
                </a:solidFill>
                <a:latin typeface="Century Schoolbook"/>
                <a:cs typeface="Century Schoolbook"/>
              </a:rPr>
              <a:t>www.kent.ac.uk</a:t>
            </a:r>
          </a:p>
        </p:txBody>
      </p:sp>
      <p:grpSp>
        <p:nvGrpSpPr>
          <p:cNvPr id="9" name="Group 8"/>
          <p:cNvGrpSpPr/>
          <p:nvPr userDrawn="1"/>
        </p:nvGrpSpPr>
        <p:grpSpPr>
          <a:xfrm>
            <a:off x="1549959" y="5585850"/>
            <a:ext cx="1356664" cy="284120"/>
            <a:chOff x="1547664" y="5589240"/>
            <a:chExt cx="1523655" cy="319092"/>
          </a:xfrm>
        </p:grpSpPr>
        <p:pic>
          <p:nvPicPr>
            <p:cNvPr id="2" name="Picture 1" descr="Facebook__very_small.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47664" y="5589240"/>
              <a:ext cx="324260" cy="312595"/>
            </a:xfrm>
            <a:prstGeom prst="rect">
              <a:avLst/>
            </a:prstGeom>
          </p:spPr>
        </p:pic>
        <p:pic>
          <p:nvPicPr>
            <p:cNvPr id="3" name="Picture 2" descr="twitter-bird-white-on-blue_small.eps"/>
            <p:cNvPicPr>
              <a:picLocks noChangeAspect="1"/>
            </p:cNvPicPr>
            <p:nvPr userDrawn="1"/>
          </p:nvPicPr>
          <p:blipFill rotWithShape="1">
            <a:blip r:embed="rId4">
              <a:extLst>
                <a:ext uri="{28A0092B-C50C-407E-A947-70E740481C1C}">
                  <a14:useLocalDpi xmlns:a14="http://schemas.microsoft.com/office/drawing/2010/main" val="0"/>
                </a:ext>
              </a:extLst>
            </a:blip>
            <a:srcRect l="1" r="9042"/>
            <a:stretch/>
          </p:blipFill>
          <p:spPr>
            <a:xfrm>
              <a:off x="1941392" y="5589240"/>
              <a:ext cx="330409" cy="312115"/>
            </a:xfrm>
            <a:prstGeom prst="rect">
              <a:avLst/>
            </a:prstGeom>
          </p:spPr>
        </p:pic>
        <p:pic>
          <p:nvPicPr>
            <p:cNvPr id="7" name="Picture 6" descr="LI_brand.jpg"/>
            <p:cNvPicPr>
              <a:picLocks noChangeAspect="1"/>
            </p:cNvPicPr>
            <p:nvPr userDrawn="1"/>
          </p:nvPicPr>
          <p:blipFill rotWithShape="1">
            <a:blip r:embed="rId5" cstate="print">
              <a:extLst>
                <a:ext uri="{28A0092B-C50C-407E-A947-70E740481C1C}">
                  <a14:useLocalDpi xmlns:a14="http://schemas.microsoft.com/office/drawing/2010/main" val="0"/>
                </a:ext>
              </a:extLst>
            </a:blip>
            <a:srcRect l="3442" t="6533" r="3179" b="3587"/>
            <a:stretch/>
          </p:blipFill>
          <p:spPr>
            <a:xfrm>
              <a:off x="2755635" y="5589240"/>
              <a:ext cx="315684" cy="319092"/>
            </a:xfrm>
            <a:prstGeom prst="rect">
              <a:avLst/>
            </a:prstGeom>
          </p:spPr>
        </p:pic>
        <p:pic>
          <p:nvPicPr>
            <p:cNvPr id="8" name="Picture 7" descr="youtube.tif"/>
            <p:cNvPicPr>
              <a:picLocks noChangeAspect="1"/>
            </p:cNvPicPr>
            <p:nvPr userDrawn="1"/>
          </p:nvPicPr>
          <p:blipFill rotWithShape="1">
            <a:blip r:embed="rId6" cstate="print">
              <a:extLst>
                <a:ext uri="{28A0092B-C50C-407E-A947-70E740481C1C}">
                  <a14:useLocalDpi xmlns:a14="http://schemas.microsoft.com/office/drawing/2010/main" val="0"/>
                </a:ext>
              </a:extLst>
            </a:blip>
            <a:srcRect l="7244" t="7968" r="10058" b="11869"/>
            <a:stretch/>
          </p:blipFill>
          <p:spPr>
            <a:xfrm>
              <a:off x="2346244" y="5589240"/>
              <a:ext cx="330650" cy="312595"/>
            </a:xfrm>
            <a:prstGeom prst="rect">
              <a:avLst/>
            </a:prstGeom>
          </p:spPr>
        </p:pic>
      </p:grpSp>
    </p:spTree>
    <p:extLst>
      <p:ext uri="{BB962C8B-B14F-4D97-AF65-F5344CB8AC3E}">
        <p14:creationId xmlns:p14="http://schemas.microsoft.com/office/powerpoint/2010/main" val="73697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98663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ubsectionright">
    <p:spTree>
      <p:nvGrpSpPr>
        <p:cNvPr id="1" name=""/>
        <p:cNvGrpSpPr/>
        <p:nvPr/>
      </p:nvGrpSpPr>
      <p:grpSpPr>
        <a:xfrm>
          <a:off x="0" y="0"/>
          <a:ext cx="0" cy="0"/>
          <a:chOff x="0" y="0"/>
          <a:chExt cx="0" cy="0"/>
        </a:xfrm>
      </p:grpSpPr>
      <p:sp>
        <p:nvSpPr>
          <p:cNvPr id="20" name="Picture Placeholder 19"/>
          <p:cNvSpPr>
            <a:spLocks noGrp="1"/>
          </p:cNvSpPr>
          <p:nvPr>
            <p:ph type="pic" sz="quarter" idx="14"/>
          </p:nvPr>
        </p:nvSpPr>
        <p:spPr>
          <a:xfrm>
            <a:off x="0" y="260648"/>
            <a:ext cx="9144000" cy="6120680"/>
          </a:xfrm>
        </p:spPr>
        <p:txBody>
          <a:bodyPr/>
          <a:lstStyle/>
          <a:p>
            <a:r>
              <a:rPr lang="en-US" dirty="0"/>
              <a:t>Click icon to add picture</a:t>
            </a:r>
            <a:endParaRPr lang="en-GB" dirty="0"/>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Text Placeholder 7"/>
          <p:cNvSpPr>
            <a:spLocks noGrp="1"/>
          </p:cNvSpPr>
          <p:nvPr>
            <p:ph type="body" sz="quarter" idx="12" hasCustomPrompt="1"/>
          </p:nvPr>
        </p:nvSpPr>
        <p:spPr>
          <a:xfrm>
            <a:off x="4499992" y="764704"/>
            <a:ext cx="4176464" cy="1584176"/>
          </a:xfrm>
          <a:solidFill>
            <a:schemeClr val="tx2">
              <a:lumMod val="75000"/>
            </a:schemeClr>
          </a:solidFill>
        </p:spPr>
        <p:txBody>
          <a:bodyPr lIns="720000" tIns="273600" rIns="360000"/>
          <a:lstStyle>
            <a:lvl1pPr marL="0" indent="0">
              <a:lnSpc>
                <a:spcPts val="2600"/>
              </a:lnSpc>
              <a:buNone/>
              <a:defRPr sz="2400" spc="-100">
                <a:solidFill>
                  <a:srgbClr val="A47D00"/>
                </a:solidFill>
                <a:latin typeface="Century Schoolbook" pitchFamily="18" charset="0"/>
              </a:defRPr>
            </a:lvl1pPr>
          </a:lstStyle>
          <a:p>
            <a:pPr lvl="0"/>
            <a:r>
              <a:rPr lang="en-US" dirty="0"/>
              <a:t>CLICK TO EDIT MASTER TEXT STYLES</a:t>
            </a:r>
          </a:p>
        </p:txBody>
      </p:sp>
      <p:sp>
        <p:nvSpPr>
          <p:cNvPr id="11" name="Text Placeholder 10"/>
          <p:cNvSpPr>
            <a:spLocks noGrp="1"/>
          </p:cNvSpPr>
          <p:nvPr>
            <p:ph type="body" sz="quarter" idx="13"/>
          </p:nvPr>
        </p:nvSpPr>
        <p:spPr>
          <a:xfrm>
            <a:off x="4499993" y="2276872"/>
            <a:ext cx="4176464" cy="935658"/>
          </a:xfrm>
          <a:solidFill>
            <a:srgbClr val="002A62"/>
          </a:solidFill>
          <a:ln>
            <a:noFill/>
          </a:ln>
        </p:spPr>
        <p:txBody>
          <a:bodyPr lIns="720000" rIns="360000" bIns="108000"/>
          <a:lstStyle>
            <a:lvl1pPr marL="0" indent="0">
              <a:lnSpc>
                <a:spcPts val="1480"/>
              </a:lnSpc>
              <a:spcBef>
                <a:spcPts val="0"/>
              </a:spcBef>
              <a:buNone/>
              <a:defRPr sz="1400" b="0" i="1" spc="-50">
                <a:solidFill>
                  <a:schemeClr val="bg1"/>
                </a:solidFill>
                <a:latin typeface="Century Schoolbook"/>
                <a:cs typeface="Century Schoolbook"/>
              </a:defRPr>
            </a:lvl1pPr>
          </a:lstStyle>
          <a:p>
            <a:pPr lvl="0"/>
            <a:r>
              <a:rPr lang="en-US" dirty="0"/>
              <a:t>Click to edit Master text styles</a:t>
            </a:r>
          </a:p>
        </p:txBody>
      </p:sp>
      <p:cxnSp>
        <p:nvCxnSpPr>
          <p:cNvPr id="3" name="Straight Connector 2"/>
          <p:cNvCxnSpPr/>
          <p:nvPr userDrawn="1"/>
        </p:nvCxnSpPr>
        <p:spPr bwMode="auto">
          <a:xfrm flipH="1">
            <a:off x="4860032" y="1052736"/>
            <a:ext cx="216024" cy="1224136"/>
          </a:xfrm>
          <a:prstGeom prst="line">
            <a:avLst/>
          </a:prstGeom>
          <a:noFill/>
          <a:ln w="15875" cap="flat" cmpd="sng" algn="ctr">
            <a:solidFill>
              <a:srgbClr val="A47D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38208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ubsectionleft">
    <p:spTree>
      <p:nvGrpSpPr>
        <p:cNvPr id="1" name=""/>
        <p:cNvGrpSpPr/>
        <p:nvPr/>
      </p:nvGrpSpPr>
      <p:grpSpPr>
        <a:xfrm>
          <a:off x="0" y="0"/>
          <a:ext cx="0" cy="0"/>
          <a:chOff x="0" y="0"/>
          <a:chExt cx="0" cy="0"/>
        </a:xfrm>
      </p:grpSpPr>
      <p:sp>
        <p:nvSpPr>
          <p:cNvPr id="20" name="Picture Placeholder 19"/>
          <p:cNvSpPr>
            <a:spLocks noGrp="1"/>
          </p:cNvSpPr>
          <p:nvPr>
            <p:ph type="pic" sz="quarter" idx="14"/>
          </p:nvPr>
        </p:nvSpPr>
        <p:spPr>
          <a:xfrm>
            <a:off x="0" y="260648"/>
            <a:ext cx="9144000" cy="6120680"/>
          </a:xfrm>
        </p:spPr>
        <p:txBody>
          <a:bodyPr/>
          <a:lstStyle/>
          <a:p>
            <a:r>
              <a:rPr lang="en-US" dirty="0"/>
              <a:t>Click icon to add picture</a:t>
            </a:r>
            <a:endParaRPr lang="en-GB" dirty="0"/>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Text Placeholder 7"/>
          <p:cNvSpPr>
            <a:spLocks noGrp="1"/>
          </p:cNvSpPr>
          <p:nvPr>
            <p:ph type="body" sz="quarter" idx="12" hasCustomPrompt="1"/>
          </p:nvPr>
        </p:nvSpPr>
        <p:spPr>
          <a:xfrm>
            <a:off x="467544" y="764704"/>
            <a:ext cx="4176464" cy="1584176"/>
          </a:xfrm>
          <a:solidFill>
            <a:schemeClr val="tx2">
              <a:lumMod val="75000"/>
            </a:schemeClr>
          </a:solidFill>
        </p:spPr>
        <p:txBody>
          <a:bodyPr lIns="720000" tIns="273600" rIns="360000"/>
          <a:lstStyle>
            <a:lvl1pPr marL="0" indent="0">
              <a:lnSpc>
                <a:spcPts val="2600"/>
              </a:lnSpc>
              <a:buNone/>
              <a:defRPr sz="2400" spc="-100">
                <a:solidFill>
                  <a:srgbClr val="A47D00"/>
                </a:solidFill>
                <a:latin typeface="Century Schoolbook" pitchFamily="18" charset="0"/>
              </a:defRPr>
            </a:lvl1pPr>
          </a:lstStyle>
          <a:p>
            <a:pPr lvl="0"/>
            <a:r>
              <a:rPr lang="en-US" dirty="0"/>
              <a:t>CLICK TO EDIT MASTER TEXT STYLES</a:t>
            </a:r>
          </a:p>
        </p:txBody>
      </p:sp>
      <p:sp>
        <p:nvSpPr>
          <p:cNvPr id="11" name="Text Placeholder 10"/>
          <p:cNvSpPr>
            <a:spLocks noGrp="1"/>
          </p:cNvSpPr>
          <p:nvPr>
            <p:ph type="body" sz="quarter" idx="13"/>
          </p:nvPr>
        </p:nvSpPr>
        <p:spPr>
          <a:xfrm>
            <a:off x="467545" y="2348880"/>
            <a:ext cx="4176464" cy="720080"/>
          </a:xfrm>
          <a:solidFill>
            <a:schemeClr val="tx2">
              <a:lumMod val="75000"/>
            </a:schemeClr>
          </a:solidFill>
        </p:spPr>
        <p:txBody>
          <a:bodyPr lIns="720000" rIns="360000" bIns="108000"/>
          <a:lstStyle>
            <a:lvl1pPr marL="0" indent="0">
              <a:buNone/>
              <a:defRPr sz="1200" b="0" i="1">
                <a:solidFill>
                  <a:schemeClr val="bg1"/>
                </a:solidFill>
                <a:latin typeface="Century Schoolbook"/>
                <a:cs typeface="Century Schoolbook"/>
              </a:defRPr>
            </a:lvl1pPr>
          </a:lstStyle>
          <a:p>
            <a:pPr lvl="0"/>
            <a:r>
              <a:rPr lang="en-US" dirty="0"/>
              <a:t>Click to edit Master text styles</a:t>
            </a:r>
          </a:p>
        </p:txBody>
      </p:sp>
      <p:cxnSp>
        <p:nvCxnSpPr>
          <p:cNvPr id="6" name="Straight Connector 5"/>
          <p:cNvCxnSpPr/>
          <p:nvPr userDrawn="1"/>
        </p:nvCxnSpPr>
        <p:spPr bwMode="auto">
          <a:xfrm flipH="1">
            <a:off x="827584" y="1052736"/>
            <a:ext cx="216024" cy="1224136"/>
          </a:xfrm>
          <a:prstGeom prst="line">
            <a:avLst/>
          </a:prstGeom>
          <a:noFill/>
          <a:ln w="15875" cap="flat" cmpd="sng" algn="ctr">
            <a:solidFill>
              <a:srgbClr val="A47D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88503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nl-NL"/>
              <a:t>Footer text</a:t>
            </a:r>
            <a:endParaRPr lang="en-GB" dirty="0"/>
          </a:p>
        </p:txBody>
      </p:sp>
      <p:sp>
        <p:nvSpPr>
          <p:cNvPr id="9" name="Picture Placeholder 7"/>
          <p:cNvSpPr>
            <a:spLocks noGrp="1"/>
          </p:cNvSpPr>
          <p:nvPr>
            <p:ph type="pic" sz="quarter" idx="15"/>
          </p:nvPr>
        </p:nvSpPr>
        <p:spPr>
          <a:xfrm>
            <a:off x="3419872" y="1494509"/>
            <a:ext cx="2376264" cy="1728192"/>
          </a:xfrm>
        </p:spPr>
        <p:txBody>
          <a:bodyPr tIns="46800" anchor="b"/>
          <a:lstStyle>
            <a:lvl1pPr marL="0" indent="0">
              <a:buNone/>
              <a:defRPr sz="1600"/>
            </a:lvl1pPr>
          </a:lstStyle>
          <a:p>
            <a:r>
              <a:rPr lang="en-US" dirty="0"/>
              <a:t>Click icon to add picture</a:t>
            </a:r>
            <a:endParaRPr lang="en-GB" dirty="0"/>
          </a:p>
        </p:txBody>
      </p:sp>
      <p:sp>
        <p:nvSpPr>
          <p:cNvPr id="15" name="Picture Placeholder 7"/>
          <p:cNvSpPr>
            <a:spLocks noGrp="1"/>
          </p:cNvSpPr>
          <p:nvPr>
            <p:ph type="pic" sz="quarter" idx="16"/>
          </p:nvPr>
        </p:nvSpPr>
        <p:spPr>
          <a:xfrm>
            <a:off x="6372200" y="1484784"/>
            <a:ext cx="2376264" cy="1728192"/>
          </a:xfrm>
        </p:spPr>
        <p:txBody>
          <a:bodyPr anchor="b"/>
          <a:lstStyle>
            <a:lvl1pPr marL="0" indent="0">
              <a:buNone/>
              <a:defRPr sz="1600"/>
            </a:lvl1pPr>
          </a:lstStyle>
          <a:p>
            <a:r>
              <a:rPr lang="en-US" dirty="0"/>
              <a:t>Click icon to add picture</a:t>
            </a:r>
            <a:endParaRPr lang="en-GB" dirty="0"/>
          </a:p>
        </p:txBody>
      </p:sp>
      <p:sp>
        <p:nvSpPr>
          <p:cNvPr id="17" name="Picture Placeholder 7"/>
          <p:cNvSpPr>
            <a:spLocks noGrp="1"/>
          </p:cNvSpPr>
          <p:nvPr>
            <p:ph type="pic" sz="quarter" idx="18"/>
          </p:nvPr>
        </p:nvSpPr>
        <p:spPr>
          <a:xfrm>
            <a:off x="467544" y="3861048"/>
            <a:ext cx="2376264" cy="2088232"/>
          </a:xfrm>
        </p:spPr>
        <p:txBody>
          <a:bodyPr anchor="b"/>
          <a:lstStyle>
            <a:lvl1pPr marL="0" indent="0">
              <a:buNone/>
              <a:defRPr sz="1600"/>
            </a:lvl1pPr>
          </a:lstStyle>
          <a:p>
            <a:r>
              <a:rPr lang="en-US" dirty="0"/>
              <a:t>Click icon to add picture</a:t>
            </a:r>
            <a:endParaRPr lang="en-GB" dirty="0"/>
          </a:p>
        </p:txBody>
      </p:sp>
      <p:sp>
        <p:nvSpPr>
          <p:cNvPr id="18" name="Picture Placeholder 7"/>
          <p:cNvSpPr>
            <a:spLocks noGrp="1"/>
          </p:cNvSpPr>
          <p:nvPr>
            <p:ph type="pic" sz="quarter" idx="19"/>
          </p:nvPr>
        </p:nvSpPr>
        <p:spPr>
          <a:xfrm>
            <a:off x="6372200" y="3861048"/>
            <a:ext cx="2376264" cy="2088232"/>
          </a:xfrm>
        </p:spPr>
        <p:txBody>
          <a:bodyPr anchor="b"/>
          <a:lstStyle>
            <a:lvl1pPr marL="0" indent="0">
              <a:buNone/>
              <a:defRPr sz="1600"/>
            </a:lvl1pPr>
          </a:lstStyle>
          <a:p>
            <a:r>
              <a:rPr lang="en-US" dirty="0"/>
              <a:t>Click icon to add picture</a:t>
            </a:r>
            <a:endParaRPr lang="en-GB" dirty="0"/>
          </a:p>
        </p:txBody>
      </p:sp>
      <p:sp>
        <p:nvSpPr>
          <p:cNvPr id="19" name="Picture Placeholder 7"/>
          <p:cNvSpPr>
            <a:spLocks noGrp="1"/>
          </p:cNvSpPr>
          <p:nvPr>
            <p:ph type="pic" sz="quarter" idx="20"/>
          </p:nvPr>
        </p:nvSpPr>
        <p:spPr>
          <a:xfrm>
            <a:off x="3433157" y="3861048"/>
            <a:ext cx="2376264" cy="2088232"/>
          </a:xfrm>
        </p:spPr>
        <p:txBody>
          <a:bodyPr anchor="b"/>
          <a:lstStyle>
            <a:lvl1pPr marL="0" indent="0">
              <a:buNone/>
              <a:defRPr sz="1600"/>
            </a:lvl1pPr>
          </a:lstStyle>
          <a:p>
            <a:r>
              <a:rPr lang="en-US" dirty="0"/>
              <a:t>Click icon to add picture</a:t>
            </a:r>
            <a:endParaRPr lang="en-GB" dirty="0"/>
          </a:p>
        </p:txBody>
      </p:sp>
      <p:sp>
        <p:nvSpPr>
          <p:cNvPr id="21" name="TextBox 20"/>
          <p:cNvSpPr txBox="1"/>
          <p:nvPr userDrawn="1"/>
        </p:nvSpPr>
        <p:spPr>
          <a:xfrm>
            <a:off x="3419872" y="3229754"/>
            <a:ext cx="2376264" cy="338554"/>
          </a:xfrm>
          <a:prstGeom prst="rect">
            <a:avLst/>
          </a:prstGeom>
          <a:noFill/>
        </p:spPr>
        <p:txBody>
          <a:bodyPr wrap="square" rtlCol="0">
            <a:spAutoFit/>
          </a:bodyPr>
          <a:lstStyle/>
          <a:p>
            <a:r>
              <a:rPr lang="en-GB" sz="1600" dirty="0"/>
              <a:t>Caption</a:t>
            </a:r>
          </a:p>
        </p:txBody>
      </p:sp>
      <p:sp>
        <p:nvSpPr>
          <p:cNvPr id="22" name="Picture Placeholder 7"/>
          <p:cNvSpPr>
            <a:spLocks noGrp="1"/>
          </p:cNvSpPr>
          <p:nvPr>
            <p:ph type="pic" sz="quarter" idx="21"/>
          </p:nvPr>
        </p:nvSpPr>
        <p:spPr>
          <a:xfrm>
            <a:off x="467544" y="1484784"/>
            <a:ext cx="2376264" cy="1728192"/>
          </a:xfrm>
        </p:spPr>
        <p:txBody>
          <a:bodyPr tIns="46800" anchor="b"/>
          <a:lstStyle>
            <a:lvl1pPr marL="0" indent="0">
              <a:buNone/>
              <a:defRPr sz="1600"/>
            </a:lvl1pPr>
          </a:lstStyle>
          <a:p>
            <a:r>
              <a:rPr lang="en-US" dirty="0"/>
              <a:t>Click icon to add picture</a:t>
            </a:r>
            <a:endParaRPr lang="en-GB" dirty="0"/>
          </a:p>
        </p:txBody>
      </p:sp>
      <p:sp>
        <p:nvSpPr>
          <p:cNvPr id="25" name="Text Placeholder 24"/>
          <p:cNvSpPr>
            <a:spLocks noGrp="1"/>
          </p:cNvSpPr>
          <p:nvPr>
            <p:ph type="body" sz="quarter" idx="22"/>
          </p:nvPr>
        </p:nvSpPr>
        <p:spPr>
          <a:xfrm>
            <a:off x="468313" y="3228975"/>
            <a:ext cx="2374900" cy="339333"/>
          </a:xfrm>
        </p:spPr>
        <p:txBody>
          <a:bodyPr/>
          <a:lstStyle>
            <a:lvl1pPr marL="0" indent="0">
              <a:buNone/>
              <a:defRPr sz="1600"/>
            </a:lvl1pPr>
          </a:lstStyle>
          <a:p>
            <a:pPr lvl="0"/>
            <a:r>
              <a:rPr lang="en-US"/>
              <a:t>Click to edit Master text styles</a:t>
            </a:r>
          </a:p>
        </p:txBody>
      </p:sp>
      <p:sp>
        <p:nvSpPr>
          <p:cNvPr id="14"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62368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84313"/>
            <a:ext cx="34163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00613" y="1484313"/>
            <a:ext cx="34163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nl-NL"/>
              <a:t>Footer text</a:t>
            </a:r>
            <a:endParaRPr lang="en-GB" dirty="0"/>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872465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nl-NL"/>
              <a:t>Footer text</a:t>
            </a:r>
            <a:endParaRPr lang="en-GB" dirty="0"/>
          </a:p>
        </p:txBody>
      </p:sp>
      <p:sp>
        <p:nvSpPr>
          <p:cNvPr id="10" name="Slide Number Placeholder 1"/>
          <p:cNvSpPr>
            <a:spLocks noGrp="1"/>
          </p:cNvSpPr>
          <p:nvPr>
            <p:ph type="sldNum" sz="quarter" idx="11"/>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91534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nl-NL"/>
              <a:t>Footer text</a:t>
            </a:r>
            <a:endParaRPr lang="en-GB" dirty="0"/>
          </a:p>
        </p:txBody>
      </p:sp>
      <p:sp>
        <p:nvSpPr>
          <p:cNvPr id="6"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30421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549275"/>
            <a:ext cx="8291513" cy="576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4099" name="Rectangle 3"/>
          <p:cNvSpPr>
            <a:spLocks noGrp="1" noChangeArrowheads="1"/>
          </p:cNvSpPr>
          <p:nvPr>
            <p:ph type="body" idx="1"/>
          </p:nvPr>
        </p:nvSpPr>
        <p:spPr bwMode="auto">
          <a:xfrm>
            <a:off x="1331913" y="1484313"/>
            <a:ext cx="6985000" cy="4897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a:t>Click to edit Master text style</a:t>
            </a:r>
          </a:p>
          <a:p>
            <a:pPr lvl="1"/>
            <a:r>
              <a:rPr lang="en-GB" dirty="0"/>
              <a:t>Second level</a:t>
            </a:r>
          </a:p>
          <a:p>
            <a:pPr lvl="2"/>
            <a:r>
              <a:rPr lang="en-GB" dirty="0"/>
              <a:t>Third level</a:t>
            </a:r>
          </a:p>
          <a:p>
            <a:pPr lvl="3"/>
            <a:r>
              <a:rPr lang="en-GB" dirty="0"/>
              <a:t>Fourth level</a:t>
            </a:r>
          </a:p>
        </p:txBody>
      </p:sp>
      <p:sp>
        <p:nvSpPr>
          <p:cNvPr id="4100" name="Rectangle 4"/>
          <p:cNvSpPr>
            <a:spLocks noGrp="1" noChangeArrowheads="1"/>
          </p:cNvSpPr>
          <p:nvPr>
            <p:ph type="ftr" sz="quarter" idx="3"/>
          </p:nvPr>
        </p:nvSpPr>
        <p:spPr bwMode="auto">
          <a:xfrm>
            <a:off x="838200" y="6505575"/>
            <a:ext cx="6057900" cy="269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marR="0" indent="0" algn="l" defTabSz="914400" rtl="0" eaLnBrk="1" fontAlgn="base" latinLnBrk="0" hangingPunct="1">
              <a:lnSpc>
                <a:spcPct val="100000"/>
              </a:lnSpc>
              <a:spcBef>
                <a:spcPct val="0"/>
              </a:spcBef>
              <a:spcAft>
                <a:spcPct val="0"/>
              </a:spcAft>
              <a:buClrTx/>
              <a:buSzTx/>
              <a:buFontTx/>
              <a:buNone/>
              <a:tabLst/>
              <a:defRPr sz="1000"/>
            </a:lvl1pPr>
          </a:lstStyle>
          <a:p>
            <a:r>
              <a:rPr lang="en-GB" dirty="0"/>
              <a:t>Footer text</a:t>
            </a:r>
          </a:p>
        </p:txBody>
      </p:sp>
      <p:sp>
        <p:nvSpPr>
          <p:cNvPr id="4102" name="Rectangle 6"/>
          <p:cNvSpPr>
            <a:spLocks noChangeArrowheads="1"/>
          </p:cNvSpPr>
          <p:nvPr/>
        </p:nvSpPr>
        <p:spPr bwMode="auto">
          <a:xfrm>
            <a:off x="0" y="-1588"/>
            <a:ext cx="9144000" cy="287338"/>
          </a:xfrm>
          <a:prstGeom prst="rect">
            <a:avLst/>
          </a:prstGeom>
          <a:solidFill>
            <a:schemeClr val="tx2">
              <a:lumMod val="75000"/>
            </a:schemeClr>
          </a:solidFill>
          <a:ln>
            <a:noFill/>
          </a:ln>
          <a:effectLst/>
        </p:spPr>
        <p:txBody>
          <a:bodyPr wrap="none" anchor="ctr"/>
          <a:lstStyle/>
          <a:p>
            <a:endParaRPr lang="en-GB" dirty="0"/>
          </a:p>
        </p:txBody>
      </p:sp>
      <p:pic>
        <p:nvPicPr>
          <p:cNvPr id="4105" name="Picture 9" descr="Uok_horiz_PMS29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80288" y="6553200"/>
            <a:ext cx="1368425" cy="201613"/>
          </a:xfrm>
          <a:prstGeom prst="rect">
            <a:avLst/>
          </a:prstGeom>
          <a:noFill/>
          <a:extLst>
            <a:ext uri="{909E8E84-426E-40dd-AFC4-6F175D3DCCD1}">
              <a14:hiddenFill xmlns:a14="http://schemas.microsoft.com/office/drawing/2010/main" xmlns="">
                <a:solidFill>
                  <a:srgbClr val="FFFFFF"/>
                </a:solidFill>
              </a14:hiddenFill>
            </a:ext>
          </a:extLst>
        </p:spPr>
      </p:pic>
      <p:sp>
        <p:nvSpPr>
          <p:cNvPr id="2"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63" r:id="rId2"/>
    <p:sldLayoutId id="2147483651" r:id="rId3"/>
    <p:sldLayoutId id="2147483660" r:id="rId4"/>
    <p:sldLayoutId id="2147483661" r:id="rId5"/>
    <p:sldLayoutId id="2147483659" r:id="rId6"/>
    <p:sldLayoutId id="2147483653" r:id="rId7"/>
    <p:sldLayoutId id="2147483654" r:id="rId8"/>
    <p:sldLayoutId id="2147483655" r:id="rId9"/>
    <p:sldLayoutId id="2147483656" r:id="rId10"/>
    <p:sldLayoutId id="2147483662" r:id="rId11"/>
    <p:sldLayoutId id="2147483657" r:id="rId12"/>
    <p:sldLayoutId id="2147483658" r:id="rId13"/>
  </p:sldLayoutIdLst>
  <p:hf hdr="0" dt="0"/>
  <p:txStyles>
    <p:titleStyle>
      <a:lvl1pPr algn="l" rtl="0" eaLnBrk="1" fontAlgn="base" hangingPunct="1">
        <a:spcBef>
          <a:spcPct val="0"/>
        </a:spcBef>
        <a:spcAft>
          <a:spcPct val="0"/>
        </a:spcAft>
        <a:defRPr sz="2800" b="1">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Arial" charset="0"/>
          <a:cs typeface="Arial" charset="0"/>
        </a:defRPr>
      </a:lvl2pPr>
      <a:lvl3pPr algn="l" rtl="0" eaLnBrk="1" fontAlgn="base" hangingPunct="1">
        <a:spcBef>
          <a:spcPct val="0"/>
        </a:spcBef>
        <a:spcAft>
          <a:spcPct val="0"/>
        </a:spcAft>
        <a:defRPr sz="2800" b="1">
          <a:solidFill>
            <a:schemeClr val="tx2"/>
          </a:solidFill>
          <a:latin typeface="Arial" charset="0"/>
          <a:cs typeface="Arial" charset="0"/>
        </a:defRPr>
      </a:lvl3pPr>
      <a:lvl4pPr algn="l" rtl="0" eaLnBrk="1" fontAlgn="base" hangingPunct="1">
        <a:spcBef>
          <a:spcPct val="0"/>
        </a:spcBef>
        <a:spcAft>
          <a:spcPct val="0"/>
        </a:spcAft>
        <a:defRPr sz="2800" b="1">
          <a:solidFill>
            <a:schemeClr val="tx2"/>
          </a:solidFill>
          <a:latin typeface="Arial" charset="0"/>
          <a:cs typeface="Arial" charset="0"/>
        </a:defRPr>
      </a:lvl4pPr>
      <a:lvl5pPr algn="l" rtl="0" eaLnBrk="1" fontAlgn="base" hangingPunct="1">
        <a:spcBef>
          <a:spcPct val="0"/>
        </a:spcBef>
        <a:spcAft>
          <a:spcPct val="0"/>
        </a:spcAft>
        <a:defRPr sz="2800" b="1">
          <a:solidFill>
            <a:schemeClr val="tx2"/>
          </a:solidFill>
          <a:latin typeface="Arial" charset="0"/>
          <a:cs typeface="Arial" charset="0"/>
        </a:defRPr>
      </a:lvl5pPr>
      <a:lvl6pPr marL="457200" algn="l" rtl="0" eaLnBrk="1" fontAlgn="base" hangingPunct="1">
        <a:spcBef>
          <a:spcPct val="0"/>
        </a:spcBef>
        <a:spcAft>
          <a:spcPct val="0"/>
        </a:spcAft>
        <a:defRPr sz="2800" b="1">
          <a:solidFill>
            <a:schemeClr val="tx2"/>
          </a:solidFill>
          <a:latin typeface="Arial" charset="0"/>
          <a:cs typeface="Arial" charset="0"/>
        </a:defRPr>
      </a:lvl6pPr>
      <a:lvl7pPr marL="914400" algn="l" rtl="0" eaLnBrk="1" fontAlgn="base" hangingPunct="1">
        <a:spcBef>
          <a:spcPct val="0"/>
        </a:spcBef>
        <a:spcAft>
          <a:spcPct val="0"/>
        </a:spcAft>
        <a:defRPr sz="2800" b="1">
          <a:solidFill>
            <a:schemeClr val="tx2"/>
          </a:solidFill>
          <a:latin typeface="Arial" charset="0"/>
          <a:cs typeface="Arial" charset="0"/>
        </a:defRPr>
      </a:lvl7pPr>
      <a:lvl8pPr marL="1371600" algn="l" rtl="0" eaLnBrk="1" fontAlgn="base" hangingPunct="1">
        <a:spcBef>
          <a:spcPct val="0"/>
        </a:spcBef>
        <a:spcAft>
          <a:spcPct val="0"/>
        </a:spcAft>
        <a:defRPr sz="2800" b="1">
          <a:solidFill>
            <a:schemeClr val="tx2"/>
          </a:solidFill>
          <a:latin typeface="Arial" charset="0"/>
          <a:cs typeface="Arial" charset="0"/>
        </a:defRPr>
      </a:lvl8pPr>
      <a:lvl9pPr marL="1828800" algn="l" rtl="0" eaLnBrk="1" fontAlgn="base" hangingPunct="1">
        <a:spcBef>
          <a:spcPct val="0"/>
        </a:spcBef>
        <a:spcAft>
          <a:spcPct val="0"/>
        </a:spcAft>
        <a:defRPr sz="2800" b="1">
          <a:solidFill>
            <a:schemeClr val="tx2"/>
          </a:solidFill>
          <a:latin typeface="Arial" charset="0"/>
          <a:cs typeface="Arial" charset="0"/>
        </a:defRPr>
      </a:lvl9pPr>
    </p:titleStyle>
    <p:bodyStyle>
      <a:lvl1pPr marL="355600" indent="-355600" algn="l" rtl="0" eaLnBrk="1" fontAlgn="ctr" hangingPunct="1">
        <a:spcBef>
          <a:spcPct val="35000"/>
        </a:spcBef>
        <a:spcAft>
          <a:spcPct val="0"/>
        </a:spcAft>
        <a:buClr>
          <a:schemeClr val="tx2"/>
        </a:buClr>
        <a:buSzPct val="175000"/>
        <a:buChar char="•"/>
        <a:defRPr sz="2400">
          <a:solidFill>
            <a:schemeClr val="tx1"/>
          </a:solidFill>
          <a:latin typeface="+mn-lt"/>
          <a:ea typeface="+mn-ea"/>
          <a:cs typeface="+mn-cs"/>
        </a:defRPr>
      </a:lvl1pPr>
      <a:lvl2pPr marL="812800" indent="-277813" algn="l" rtl="0" eaLnBrk="1" fontAlgn="ctr" hangingPunct="1">
        <a:spcBef>
          <a:spcPct val="0"/>
        </a:spcBef>
        <a:spcAft>
          <a:spcPct val="0"/>
        </a:spcAft>
        <a:buClr>
          <a:schemeClr val="tx1"/>
        </a:buClr>
        <a:buFont typeface="Arial" pitchFamily="34" charset="0"/>
        <a:buChar char="•"/>
        <a:defRPr sz="2000">
          <a:solidFill>
            <a:schemeClr val="tx1"/>
          </a:solidFill>
          <a:latin typeface="+mn-lt"/>
          <a:cs typeface="+mn-cs"/>
        </a:defRPr>
      </a:lvl2pPr>
      <a:lvl3pPr marL="1168400" indent="-176213" algn="l" rtl="0" eaLnBrk="1" fontAlgn="ctr" hangingPunct="1">
        <a:spcBef>
          <a:spcPct val="0"/>
        </a:spcBef>
        <a:spcAft>
          <a:spcPct val="0"/>
        </a:spcAft>
        <a:buFont typeface="Arial" pitchFamily="34" charset="0"/>
        <a:buChar char="–"/>
        <a:defRPr>
          <a:solidFill>
            <a:schemeClr val="tx1"/>
          </a:solidFill>
          <a:latin typeface="+mn-lt"/>
          <a:cs typeface="+mn-cs"/>
        </a:defRPr>
      </a:lvl3pPr>
      <a:lvl4pPr marL="1524000" indent="-176213" algn="l" rtl="0" eaLnBrk="1" fontAlgn="ctr" hangingPunct="1">
        <a:spcBef>
          <a:spcPct val="0"/>
        </a:spcBef>
        <a:spcAft>
          <a:spcPct val="0"/>
        </a:spcAft>
        <a:buFont typeface="Arial" pitchFamily="34" charset="0"/>
        <a:buChar char="–"/>
        <a:defRPr sz="1600">
          <a:solidFill>
            <a:schemeClr val="tx1"/>
          </a:solidFill>
          <a:latin typeface="+mn-lt"/>
          <a:cs typeface="+mn-cs"/>
        </a:defRPr>
      </a:lvl4pPr>
      <a:lvl5pPr marL="1879600" indent="-176213" algn="l" rtl="0" eaLnBrk="1" fontAlgn="base" hangingPunct="1">
        <a:spcBef>
          <a:spcPct val="0"/>
        </a:spcBef>
        <a:spcAft>
          <a:spcPct val="0"/>
        </a:spcAft>
        <a:buChar char="»"/>
        <a:defRPr sz="1400">
          <a:solidFill>
            <a:schemeClr val="tx1"/>
          </a:solidFill>
          <a:latin typeface="+mn-lt"/>
          <a:cs typeface="+mn-cs"/>
        </a:defRPr>
      </a:lvl5pPr>
      <a:lvl6pPr marL="2336800" indent="-176213" algn="l" rtl="0" eaLnBrk="1" fontAlgn="base" hangingPunct="1">
        <a:spcBef>
          <a:spcPct val="0"/>
        </a:spcBef>
        <a:spcAft>
          <a:spcPct val="0"/>
        </a:spcAft>
        <a:buChar char="»"/>
        <a:defRPr sz="1400">
          <a:solidFill>
            <a:schemeClr val="tx1"/>
          </a:solidFill>
          <a:latin typeface="+mn-lt"/>
          <a:cs typeface="+mn-cs"/>
        </a:defRPr>
      </a:lvl6pPr>
      <a:lvl7pPr marL="2794000" indent="-176213" algn="l" rtl="0" eaLnBrk="1" fontAlgn="base" hangingPunct="1">
        <a:spcBef>
          <a:spcPct val="0"/>
        </a:spcBef>
        <a:spcAft>
          <a:spcPct val="0"/>
        </a:spcAft>
        <a:buChar char="»"/>
        <a:defRPr sz="1400">
          <a:solidFill>
            <a:schemeClr val="tx1"/>
          </a:solidFill>
          <a:latin typeface="+mn-lt"/>
          <a:cs typeface="+mn-cs"/>
        </a:defRPr>
      </a:lvl7pPr>
      <a:lvl8pPr marL="3251200" indent="-176213" algn="l" rtl="0" eaLnBrk="1" fontAlgn="base" hangingPunct="1">
        <a:spcBef>
          <a:spcPct val="0"/>
        </a:spcBef>
        <a:spcAft>
          <a:spcPct val="0"/>
        </a:spcAft>
        <a:buChar char="»"/>
        <a:defRPr sz="1400">
          <a:solidFill>
            <a:schemeClr val="tx1"/>
          </a:solidFill>
          <a:latin typeface="+mn-lt"/>
          <a:cs typeface="+mn-cs"/>
        </a:defRPr>
      </a:lvl8pPr>
      <a:lvl9pPr marL="3708400" indent="-176213" algn="l" rtl="0" eaLnBrk="1" fontAlgn="base" hangingPunct="1">
        <a:spcBef>
          <a:spcPct val="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TC_IMG_3000_T_Baldwin_retouched.jpg"/>
          <p:cNvPicPr>
            <a:picLocks noGrp="1" noChangeAspect="1"/>
          </p:cNvPicPr>
          <p:nvPr>
            <p:ph type="pic" sz="quarter" idx="10"/>
          </p:nvPr>
        </p:nvPicPr>
        <p:blipFill rotWithShape="1">
          <a:blip r:embed="rId3" cstate="print">
            <a:extLst>
              <a:ext uri="{28A0092B-C50C-407E-A947-70E740481C1C}">
                <a14:useLocalDpi xmlns:a14="http://schemas.microsoft.com/office/drawing/2010/main" val="0"/>
              </a:ext>
            </a:extLst>
          </a:blip>
          <a:srcRect t="9179" b="20847"/>
          <a:stretch/>
        </p:blipFill>
        <p:spPr>
          <a:xfrm>
            <a:off x="0" y="2609023"/>
            <a:ext cx="9144000" cy="4265910"/>
          </a:xfrm>
        </p:spPr>
      </p:pic>
      <p:sp>
        <p:nvSpPr>
          <p:cNvPr id="9" name="Text Placeholder 8"/>
          <p:cNvSpPr>
            <a:spLocks noGrp="1"/>
          </p:cNvSpPr>
          <p:nvPr>
            <p:ph type="body" sz="quarter" idx="12"/>
          </p:nvPr>
        </p:nvSpPr>
        <p:spPr>
          <a:xfrm>
            <a:off x="467543" y="609600"/>
            <a:ext cx="4176465" cy="2133600"/>
          </a:xfrm>
        </p:spPr>
        <p:txBody>
          <a:bodyPr/>
          <a:lstStyle/>
          <a:p>
            <a:r>
              <a:rPr lang="en-GB" dirty="0"/>
              <a:t>Assessing the role of the London 2012 Paralympic Games in the provision and management of grassroots sport for disabled adults</a:t>
            </a:r>
            <a:endParaRPr lang="en-US" dirty="0">
              <a:solidFill>
                <a:srgbClr val="D6A300"/>
              </a:solidFill>
            </a:endParaRPr>
          </a:p>
        </p:txBody>
      </p:sp>
      <p:sp>
        <p:nvSpPr>
          <p:cNvPr id="10" name="Text Placeholder 9"/>
          <p:cNvSpPr>
            <a:spLocks noGrp="1"/>
          </p:cNvSpPr>
          <p:nvPr>
            <p:ph type="body" sz="quarter" idx="13"/>
          </p:nvPr>
        </p:nvSpPr>
        <p:spPr/>
        <p:txBody>
          <a:bodyPr/>
          <a:lstStyle/>
          <a:p>
            <a:r>
              <a:rPr lang="en-US" dirty="0"/>
              <a:t>Chris Brown and Athanasios (Sakis) Pappous</a:t>
            </a:r>
          </a:p>
        </p:txBody>
      </p:sp>
    </p:spTree>
    <p:extLst>
      <p:ext uri="{BB962C8B-B14F-4D97-AF65-F5344CB8AC3E}">
        <p14:creationId xmlns:p14="http://schemas.microsoft.com/office/powerpoint/2010/main" val="1066105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Is the Paralympic Games the best way of increasing participation?</a:t>
            </a:r>
            <a:endParaRPr lang="en-US" dirty="0"/>
          </a:p>
        </p:txBody>
      </p:sp>
      <p:sp>
        <p:nvSpPr>
          <p:cNvPr id="3" name="Content Placeholder 2"/>
          <p:cNvSpPr>
            <a:spLocks noGrp="1"/>
          </p:cNvSpPr>
          <p:nvPr>
            <p:ph idx="1"/>
          </p:nvPr>
        </p:nvSpPr>
        <p:spPr>
          <a:xfrm>
            <a:off x="204716" y="1364776"/>
            <a:ext cx="8707272" cy="5363570"/>
          </a:xfrm>
        </p:spPr>
        <p:txBody>
          <a:bodyPr/>
          <a:lstStyle/>
          <a:p>
            <a:r>
              <a:rPr lang="en-GB" dirty="0"/>
              <a:t>Paralympics may not be the best outlet for achieving sustainable participation:</a:t>
            </a:r>
          </a:p>
          <a:p>
            <a:pPr lvl="1"/>
            <a:r>
              <a:rPr lang="en-GB" dirty="0"/>
              <a:t>Not able to connect to everyday experiences</a:t>
            </a:r>
          </a:p>
          <a:p>
            <a:pPr marL="457200" lvl="1" indent="0">
              <a:buNone/>
            </a:pPr>
            <a:r>
              <a:rPr lang="en-GB" dirty="0"/>
              <a:t> </a:t>
            </a:r>
          </a:p>
          <a:p>
            <a:r>
              <a:rPr lang="en-GB" dirty="0"/>
              <a:t>Good tool for increasing awareness, but should not be the push for participation:</a:t>
            </a:r>
          </a:p>
          <a:p>
            <a:pPr lvl="1"/>
            <a:r>
              <a:rPr lang="en-GB" b="1" dirty="0"/>
              <a:t>“We can’t latch the success of the increase of grassroots participation on a 10-day event. We just can’t. There’s got to be structures in place that enable us to work through that, and just use that as a tool for awareness. That’s really what the Games is about, from my perspective.” (Respondent 6)</a:t>
            </a:r>
            <a:r>
              <a:rPr lang="en-GB" dirty="0"/>
              <a:t> </a:t>
            </a:r>
          </a:p>
          <a:p>
            <a:pPr marL="0" indent="0">
              <a:buNone/>
            </a:pPr>
            <a:endParaRPr lang="en-US" sz="2600" dirty="0">
              <a:latin typeface="Calibri" panose="020F0502020204030204" pitchFamily="34" charset="0"/>
            </a:endParaRPr>
          </a:p>
        </p:txBody>
      </p:sp>
    </p:spTree>
    <p:extLst>
      <p:ext uri="{BB962C8B-B14F-4D97-AF65-F5344CB8AC3E}">
        <p14:creationId xmlns:p14="http://schemas.microsoft.com/office/powerpoint/2010/main" val="403780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822231"/>
            <a:ext cx="8291513" cy="576263"/>
          </a:xfrm>
        </p:spPr>
        <p:txBody>
          <a:bodyPr/>
          <a:lstStyle/>
          <a:p>
            <a:pPr algn="ctr"/>
            <a:r>
              <a:rPr lang="en-GB" dirty="0"/>
              <a:t>What has been the role of the London Paralympic Games in the provision and management of sport for disabled adults?</a:t>
            </a:r>
            <a:endParaRPr lang="en-US" dirty="0"/>
          </a:p>
        </p:txBody>
      </p:sp>
      <p:sp>
        <p:nvSpPr>
          <p:cNvPr id="3" name="Content Placeholder 2"/>
          <p:cNvSpPr>
            <a:spLocks noGrp="1"/>
          </p:cNvSpPr>
          <p:nvPr>
            <p:ph idx="1"/>
          </p:nvPr>
        </p:nvSpPr>
        <p:spPr>
          <a:xfrm>
            <a:off x="249319" y="2251880"/>
            <a:ext cx="8707272" cy="2060812"/>
          </a:xfrm>
        </p:spPr>
        <p:txBody>
          <a:bodyPr/>
          <a:lstStyle/>
          <a:p>
            <a:r>
              <a:rPr lang="en-GB" sz="2000" dirty="0"/>
              <a:t>Helped develop the structure of disability sport</a:t>
            </a:r>
          </a:p>
          <a:p>
            <a:endParaRPr lang="en-GB" sz="2000" dirty="0"/>
          </a:p>
          <a:p>
            <a:r>
              <a:rPr lang="en-GB" sz="2000" dirty="0"/>
              <a:t>Mainstreaming has remained the dominant approach, but challenges remain</a:t>
            </a:r>
          </a:p>
          <a:p>
            <a:pPr marL="0" indent="0">
              <a:buNone/>
            </a:pPr>
            <a:endParaRPr lang="en-US" sz="2600" dirty="0">
              <a:latin typeface="Calibri" panose="020F0502020204030204" pitchFamily="34" charset="0"/>
            </a:endParaRPr>
          </a:p>
        </p:txBody>
      </p:sp>
    </p:spTree>
    <p:extLst>
      <p:ext uri="{BB962C8B-B14F-4D97-AF65-F5344CB8AC3E}">
        <p14:creationId xmlns:p14="http://schemas.microsoft.com/office/powerpoint/2010/main" val="2380665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What does the future of grassroots sport for disabled adults look like?</a:t>
            </a:r>
            <a:endParaRPr lang="en-US" dirty="0"/>
          </a:p>
        </p:txBody>
      </p:sp>
      <p:sp>
        <p:nvSpPr>
          <p:cNvPr id="3" name="Content Placeholder 2"/>
          <p:cNvSpPr>
            <a:spLocks noGrp="1"/>
          </p:cNvSpPr>
          <p:nvPr>
            <p:ph idx="1"/>
          </p:nvPr>
        </p:nvSpPr>
        <p:spPr>
          <a:xfrm>
            <a:off x="150125" y="1610436"/>
            <a:ext cx="8707272" cy="2047164"/>
          </a:xfrm>
        </p:spPr>
        <p:txBody>
          <a:bodyPr/>
          <a:lstStyle/>
          <a:p>
            <a:r>
              <a:rPr lang="en-GB" sz="2000" dirty="0"/>
              <a:t>Disabled people an important component of the Conservative’s and Sport England’s latest sport participation strategy.</a:t>
            </a:r>
          </a:p>
          <a:p>
            <a:pPr marL="0" indent="0">
              <a:buNone/>
            </a:pPr>
            <a:endParaRPr lang="en-GB" sz="2000" dirty="0"/>
          </a:p>
          <a:p>
            <a:r>
              <a:rPr lang="en-GB" sz="2000" dirty="0"/>
              <a:t>Potential for growth, but there are challenges.  </a:t>
            </a:r>
          </a:p>
          <a:p>
            <a:endParaRPr lang="en-US" sz="2600" dirty="0">
              <a:latin typeface="Calibri" panose="020F0502020204030204" pitchFamily="34" charset="0"/>
            </a:endParaRPr>
          </a:p>
        </p:txBody>
      </p:sp>
    </p:spTree>
    <p:extLst>
      <p:ext uri="{BB962C8B-B14F-4D97-AF65-F5344CB8AC3E}">
        <p14:creationId xmlns:p14="http://schemas.microsoft.com/office/powerpoint/2010/main" val="3563579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What implications do the findings have?</a:t>
            </a:r>
            <a:endParaRPr lang="en-US" dirty="0"/>
          </a:p>
        </p:txBody>
      </p:sp>
      <p:sp>
        <p:nvSpPr>
          <p:cNvPr id="3" name="Content Placeholder 2"/>
          <p:cNvSpPr>
            <a:spLocks noGrp="1"/>
          </p:cNvSpPr>
          <p:nvPr>
            <p:ph idx="1"/>
          </p:nvPr>
        </p:nvSpPr>
        <p:spPr>
          <a:xfrm>
            <a:off x="204716" y="1364776"/>
            <a:ext cx="8707272" cy="5363570"/>
          </a:xfrm>
        </p:spPr>
        <p:txBody>
          <a:bodyPr/>
          <a:lstStyle/>
          <a:p>
            <a:r>
              <a:rPr lang="en-GB" sz="2000" dirty="0"/>
              <a:t>Increased understanding of Paralympic grassroots sport participation legacy</a:t>
            </a:r>
          </a:p>
          <a:p>
            <a:pPr marL="0" indent="0">
              <a:buNone/>
            </a:pPr>
            <a:endParaRPr lang="en-GB" sz="2000" dirty="0"/>
          </a:p>
          <a:p>
            <a:r>
              <a:rPr lang="en-GB" sz="2000" dirty="0"/>
              <a:t>Updated understanding of sport provision for disabled adults in England</a:t>
            </a:r>
          </a:p>
          <a:p>
            <a:pPr marL="0" indent="0">
              <a:buNone/>
            </a:pPr>
            <a:endParaRPr lang="en-GB" sz="2000" dirty="0"/>
          </a:p>
          <a:p>
            <a:r>
              <a:rPr lang="en-GB" sz="2000" dirty="0"/>
              <a:t>Highlighted some challenges in the mainstreaming of sport</a:t>
            </a:r>
            <a:endParaRPr lang="en-US" sz="2600" dirty="0">
              <a:latin typeface="Calibri" panose="020F0502020204030204" pitchFamily="34" charset="0"/>
            </a:endParaRPr>
          </a:p>
        </p:txBody>
      </p:sp>
    </p:spTree>
    <p:extLst>
      <p:ext uri="{BB962C8B-B14F-4D97-AF65-F5344CB8AC3E}">
        <p14:creationId xmlns:p14="http://schemas.microsoft.com/office/powerpoint/2010/main" val="425985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307975"/>
            <a:ext cx="7954962" cy="723991"/>
          </a:xfrm>
        </p:spPr>
        <p:txBody>
          <a:bodyPr/>
          <a:lstStyle/>
          <a:p>
            <a:pPr algn="ctr"/>
            <a:r>
              <a:rPr lang="en-GB" dirty="0"/>
              <a:t>Bibliography</a:t>
            </a:r>
          </a:p>
        </p:txBody>
      </p:sp>
      <p:sp>
        <p:nvSpPr>
          <p:cNvPr id="3" name="Content Placeholder 2"/>
          <p:cNvSpPr>
            <a:spLocks noGrp="1"/>
          </p:cNvSpPr>
          <p:nvPr>
            <p:ph idx="1"/>
          </p:nvPr>
        </p:nvSpPr>
        <p:spPr>
          <a:xfrm>
            <a:off x="152401" y="744583"/>
            <a:ext cx="8887096" cy="5030197"/>
          </a:xfrm>
        </p:spPr>
        <p:txBody>
          <a:bodyPr/>
          <a:lstStyle/>
          <a:p>
            <a:endParaRPr lang="en-GB" sz="1200" dirty="0"/>
          </a:p>
          <a:p>
            <a:r>
              <a:rPr lang="en-GB" sz="1200" dirty="0"/>
              <a:t>Kitchin, P. J., &amp; Howe, P. D. (2014). The mainstreaming of disability cricket in England and Wales: Integration ‘One Game’ at a time. </a:t>
            </a:r>
            <a:r>
              <a:rPr lang="en-GB" sz="1200" i="1" dirty="0"/>
              <a:t>Sport Management Review, 17</a:t>
            </a:r>
            <a:r>
              <a:rPr lang="en-GB" sz="1200" dirty="0"/>
              <a:t>(1), 65-77. doi: 10.1016/j.smr.2013.05.003</a:t>
            </a:r>
          </a:p>
          <a:p>
            <a:r>
              <a:rPr lang="en-GB" sz="1200" dirty="0"/>
              <a:t>Misener, L., Darcy, S., Legg, D., &amp; Gilbert, K. (2013). Beyond Olympic Legacy: Understanding Paralympic Legacy Through a Thematic Analysis. </a:t>
            </a:r>
            <a:r>
              <a:rPr lang="en-GB" sz="1200" i="1" dirty="0"/>
              <a:t>Journal of Sport Management, 27(</a:t>
            </a:r>
            <a:r>
              <a:rPr lang="en-GB" sz="1200" dirty="0"/>
              <a:t>4), 329-341. Retrieved from http://journals.humankinetics.com</a:t>
            </a:r>
          </a:p>
          <a:p>
            <a:r>
              <a:rPr lang="en-GB" sz="1200" dirty="0"/>
              <a:t>Pappous, A. S., &amp; Brown, C. (in press). Paralympic legacies: A critical perspective. In I. Brittain &amp; A. Beacom (Eds.), </a:t>
            </a:r>
            <a:r>
              <a:rPr lang="en-GB" sz="1200" i="1" dirty="0"/>
              <a:t>The</a:t>
            </a:r>
            <a:r>
              <a:rPr lang="en-GB" sz="1200" dirty="0"/>
              <a:t> </a:t>
            </a:r>
            <a:r>
              <a:rPr lang="en-GB" sz="1200" i="1" dirty="0"/>
              <a:t>Palgrave Handbook of Paralympic Studies</a:t>
            </a:r>
            <a:r>
              <a:rPr lang="en-GB" sz="1200" dirty="0"/>
              <a:t>. Palgrave-MacMillan: United Kingdom.</a:t>
            </a:r>
          </a:p>
          <a:p>
            <a:r>
              <a:rPr lang="en-GB" sz="1200" dirty="0"/>
              <a:t>Smith, A. (2014). Leveraging sport mega-events: new model or convenient justification? </a:t>
            </a:r>
            <a:r>
              <a:rPr lang="en-GB" sz="1200" i="1" dirty="0"/>
              <a:t>Journal of Policy Research in Tourism, Leisure and Events, 6</a:t>
            </a:r>
            <a:r>
              <a:rPr lang="en-GB" sz="1200" dirty="0"/>
              <a:t>(1), 15-30. doi: 10.1080/19407963.2013.823976</a:t>
            </a:r>
          </a:p>
          <a:p>
            <a:r>
              <a:rPr lang="en-GB" sz="1200" dirty="0"/>
              <a:t>Sport England. (2016a). </a:t>
            </a:r>
            <a:r>
              <a:rPr lang="en-GB" sz="1200" i="1" dirty="0"/>
              <a:t>Towards an Active Nation: Strategy 2016-2021</a:t>
            </a:r>
            <a:r>
              <a:rPr lang="en-GB" sz="1200" dirty="0"/>
              <a:t>. Retrieved June 17, 2016, from https://www.sportengland.org/media/10629/sport-england-towards-an-active-nation.pdf</a:t>
            </a:r>
          </a:p>
          <a:p>
            <a:r>
              <a:rPr lang="en-GB" sz="1200" dirty="0"/>
              <a:t>Sport England. (2016b). </a:t>
            </a:r>
            <a:r>
              <a:rPr lang="en-GB" sz="1200" i="1" dirty="0"/>
              <a:t>Mapping Disability: the facts</a:t>
            </a:r>
            <a:r>
              <a:rPr lang="en-GB" sz="1200" dirty="0"/>
              <a:t>. Retrieved June 17, 2016, from: https://www.sportengland.org/media/3988/mapping-disability-the-facts.pdf</a:t>
            </a:r>
          </a:p>
          <a:p>
            <a:r>
              <a:rPr lang="en-GB" sz="1200" dirty="0"/>
              <a:t>Sport England. (2016c). </a:t>
            </a:r>
            <a:r>
              <a:rPr lang="en-GB" sz="1200" i="1" dirty="0"/>
              <a:t>Active People Survey 10Q2 April 2015 - March 2016: Once a week participation in sport (1 x 30 minutes moderate intensity)</a:t>
            </a:r>
            <a:r>
              <a:rPr lang="en-GB" sz="1200" dirty="0"/>
              <a:t>. Retrieved June 17, 2016, from https://www.sportengland.org/media/10745/1x30_overall_factsheet_aps10q2.pdf</a:t>
            </a:r>
          </a:p>
          <a:p>
            <a:r>
              <a:rPr lang="en-GB" sz="1200" dirty="0"/>
              <a:t>Thomas, N. (2004</a:t>
            </a:r>
            <a:r>
              <a:rPr lang="en-GB" sz="1200" i="1" dirty="0"/>
              <a:t>). An examination of the disability sport policy network in England: a case study of the English federation of disability sport and mainstreaming in seven sports</a:t>
            </a:r>
            <a:r>
              <a:rPr lang="en-GB" sz="1200" dirty="0"/>
              <a:t> (Unpublished PhD thesis), Loughborough University, United Kingdom.</a:t>
            </a:r>
          </a:p>
          <a:p>
            <a:r>
              <a:rPr lang="en-GB" sz="1200" dirty="0"/>
              <a:t>Thomas, N., &amp; Guett, M. (2014). Fragmented, complex and cumbersome: a study of disability sport policy and provision in Europe. </a:t>
            </a:r>
            <a:r>
              <a:rPr lang="en-GB" sz="1200" i="1" dirty="0"/>
              <a:t>International Journal of Sport Policy and Politics, 6</a:t>
            </a:r>
            <a:r>
              <a:rPr lang="en-GB" sz="1200" dirty="0"/>
              <a:t>(3), 389-406. doi: 10.1080/19406940.2013.832698</a:t>
            </a:r>
          </a:p>
          <a:p>
            <a:r>
              <a:rPr lang="en-GB" sz="1200" dirty="0"/>
              <a:t>Thomas, N., &amp; Smith, A. (2009). </a:t>
            </a:r>
            <a:r>
              <a:rPr lang="en-GB" sz="1200" i="1" dirty="0"/>
              <a:t>Disability, sport and society: an introduction</a:t>
            </a:r>
            <a:r>
              <a:rPr lang="en-GB" sz="1200" dirty="0"/>
              <a:t>. London: Routledge.</a:t>
            </a:r>
          </a:p>
          <a:p>
            <a:r>
              <a:rPr lang="en-GB" sz="1200" dirty="0"/>
              <a:t>Weed, M. (2013). London 2012 Legacy Strategy: did it deliver? In V. Girginov (Ed.), </a:t>
            </a:r>
            <a:r>
              <a:rPr lang="en-GB" sz="1200" i="1" dirty="0"/>
              <a:t>The Handbook of the London 2012 Olympic and Paralympic Games: Volume One: Celebrating the Games</a:t>
            </a:r>
            <a:r>
              <a:rPr lang="en-GB" sz="1200" dirty="0"/>
              <a:t> (pp. 281-294). London: Routledge.</a:t>
            </a:r>
          </a:p>
          <a:p>
            <a:r>
              <a:rPr lang="en-GB" sz="1200" dirty="0"/>
              <a:t>Weed, M., Coren, E., Fiore, J., Wellard, I., Chatziefstathiou, D., Mansfield, L., &amp; Dowse, S. (2015). The Olympic Games and raising sport participation: a systematic review of evidence and an interrogation of policy for a demonstration effect. </a:t>
            </a:r>
            <a:r>
              <a:rPr lang="en-GB" sz="1200" i="1" dirty="0"/>
              <a:t>European Sport Management Quarterly, 15</a:t>
            </a:r>
            <a:r>
              <a:rPr lang="en-GB" sz="1200" dirty="0"/>
              <a:t>(2), 195-226. doi:10.1080/16184742.2014.998695</a:t>
            </a:r>
          </a:p>
          <a:p>
            <a:endParaRPr lang="en-GB" sz="1200" dirty="0"/>
          </a:p>
          <a:p>
            <a:endParaRPr lang="en-GB" sz="1200" dirty="0"/>
          </a:p>
        </p:txBody>
      </p:sp>
      <p:sp>
        <p:nvSpPr>
          <p:cNvPr id="4" name="Footer Placeholder 3"/>
          <p:cNvSpPr>
            <a:spLocks noGrp="1"/>
          </p:cNvSpPr>
          <p:nvPr>
            <p:ph type="ftr" sz="quarter" idx="10"/>
          </p:nvPr>
        </p:nvSpPr>
        <p:spPr/>
        <p:txBody>
          <a:bodyPr/>
          <a:lstStyle/>
          <a:p>
            <a:r>
              <a:rPr lang="nl-NL" dirty="0"/>
              <a:t>Footer text</a:t>
            </a:r>
            <a:endParaRPr lang="en-GB" dirty="0"/>
          </a:p>
        </p:txBody>
      </p:sp>
      <p:sp>
        <p:nvSpPr>
          <p:cNvPr id="5" name="Slide Number Placeholder 4"/>
          <p:cNvSpPr>
            <a:spLocks noGrp="1"/>
          </p:cNvSpPr>
          <p:nvPr>
            <p:ph type="sldNum" sz="quarter" idx="4"/>
          </p:nvPr>
        </p:nvSpPr>
        <p:spPr/>
        <p:txBody>
          <a:bodyPr/>
          <a:lstStyle/>
          <a:p>
            <a:pPr algn="l"/>
            <a:r>
              <a:rPr lang="en-US" dirty="0"/>
              <a:t>Page </a:t>
            </a:r>
            <a:fld id="{BB9ACB3B-81A4-6247-87B5-FC3E0A04C89B}" type="slidenum">
              <a:rPr lang="en-US" smtClean="0"/>
              <a:pPr algn="l"/>
              <a:t>14</a:t>
            </a:fld>
            <a:endParaRPr lang="en-US" dirty="0"/>
          </a:p>
        </p:txBody>
      </p:sp>
    </p:spTree>
    <p:extLst>
      <p:ext uri="{BB962C8B-B14F-4D97-AF65-F5344CB8AC3E}">
        <p14:creationId xmlns:p14="http://schemas.microsoft.com/office/powerpoint/2010/main" val="1491454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Questions?</a:t>
            </a:r>
            <a:endParaRPr lang="en-US" dirty="0"/>
          </a:p>
        </p:txBody>
      </p:sp>
      <p:sp>
        <p:nvSpPr>
          <p:cNvPr id="3" name="Content Placeholder 2"/>
          <p:cNvSpPr>
            <a:spLocks noGrp="1"/>
          </p:cNvSpPr>
          <p:nvPr>
            <p:ph idx="1"/>
          </p:nvPr>
        </p:nvSpPr>
        <p:spPr>
          <a:xfrm>
            <a:off x="204716" y="1364776"/>
            <a:ext cx="8707272" cy="5363570"/>
          </a:xfrm>
        </p:spPr>
        <p:txBody>
          <a:bodyPr/>
          <a:lstStyle/>
          <a:p>
            <a:endParaRPr lang="en-US" sz="2600" dirty="0">
              <a:latin typeface="Calibri" panose="020F0502020204030204" pitchFamily="34" charset="0"/>
            </a:endParaRPr>
          </a:p>
        </p:txBody>
      </p:sp>
    </p:spTree>
    <p:extLst>
      <p:ext uri="{BB962C8B-B14F-4D97-AF65-F5344CB8AC3E}">
        <p14:creationId xmlns:p14="http://schemas.microsoft.com/office/powerpoint/2010/main" val="610073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2857" y="3370217"/>
            <a:ext cx="4598126" cy="1421928"/>
          </a:xfrm>
          <a:prstGeom prst="rect">
            <a:avLst/>
          </a:prstGeom>
          <a:noFill/>
        </p:spPr>
        <p:txBody>
          <a:bodyPr wrap="square" rtlCol="0">
            <a:spAutoFit/>
          </a:bodyPr>
          <a:lstStyle/>
          <a:p>
            <a:r>
              <a:rPr lang="en-GB" dirty="0">
                <a:solidFill>
                  <a:schemeClr val="bg1"/>
                </a:solidFill>
              </a:rPr>
              <a:t>Contact details:</a:t>
            </a:r>
          </a:p>
          <a:p>
            <a:r>
              <a:rPr lang="en-GB" dirty="0">
                <a:solidFill>
                  <a:schemeClr val="bg1"/>
                </a:solidFill>
              </a:rPr>
              <a:t>Email: cb634@kent.ac.uk</a:t>
            </a:r>
          </a:p>
          <a:p>
            <a:r>
              <a:rPr lang="en-GB" dirty="0">
                <a:solidFill>
                  <a:schemeClr val="bg1"/>
                </a:solidFill>
              </a:rPr>
              <a:t>Mobile: 07530416076</a:t>
            </a:r>
          </a:p>
        </p:txBody>
      </p:sp>
    </p:spTree>
    <p:extLst>
      <p:ext uri="{BB962C8B-B14F-4D97-AF65-F5344CB8AC3E}">
        <p14:creationId xmlns:p14="http://schemas.microsoft.com/office/powerpoint/2010/main" val="1941386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Layout of the presentation</a:t>
            </a:r>
            <a:endParaRPr lang="en-US" dirty="0"/>
          </a:p>
        </p:txBody>
      </p:sp>
      <p:sp>
        <p:nvSpPr>
          <p:cNvPr id="3" name="Content Placeholder 2"/>
          <p:cNvSpPr>
            <a:spLocks noGrp="1"/>
          </p:cNvSpPr>
          <p:nvPr>
            <p:ph idx="1"/>
          </p:nvPr>
        </p:nvSpPr>
        <p:spPr>
          <a:xfrm>
            <a:off x="204716" y="1364776"/>
            <a:ext cx="8707272" cy="5363570"/>
          </a:xfrm>
        </p:spPr>
        <p:txBody>
          <a:bodyPr/>
          <a:lstStyle/>
          <a:p>
            <a:r>
              <a:rPr lang="en-GB" sz="2000" dirty="0">
                <a:latin typeface="+mj-lt"/>
              </a:rPr>
              <a:t>Review of previous mega-events and sport participation</a:t>
            </a:r>
          </a:p>
          <a:p>
            <a:pPr marL="0" indent="0">
              <a:buNone/>
            </a:pPr>
            <a:endParaRPr lang="en-GB" sz="2000" dirty="0">
              <a:latin typeface="+mj-lt"/>
            </a:endParaRPr>
          </a:p>
          <a:p>
            <a:r>
              <a:rPr lang="en-GB" sz="2000" dirty="0">
                <a:latin typeface="+mj-lt"/>
              </a:rPr>
              <a:t>How sport for disabled adults was provided before the London 2012 Paralympics</a:t>
            </a:r>
          </a:p>
          <a:p>
            <a:pPr marL="0" indent="0">
              <a:buNone/>
            </a:pPr>
            <a:endParaRPr lang="en-GB" sz="2000" dirty="0">
              <a:latin typeface="+mj-lt"/>
            </a:endParaRPr>
          </a:p>
          <a:p>
            <a:r>
              <a:rPr lang="en-GB" sz="2000" dirty="0">
                <a:latin typeface="+mj-lt"/>
              </a:rPr>
              <a:t>How has sport participation for disabled adults been provided and managed since the Paralympics? What role has the Paralympics played in this?</a:t>
            </a:r>
          </a:p>
          <a:p>
            <a:endParaRPr lang="en-US" sz="2600" dirty="0">
              <a:latin typeface="Calibri" panose="020F0502020204030204" pitchFamily="34" charset="0"/>
            </a:endParaRPr>
          </a:p>
        </p:txBody>
      </p:sp>
    </p:spTree>
    <p:extLst>
      <p:ext uri="{BB962C8B-B14F-4D97-AF65-F5344CB8AC3E}">
        <p14:creationId xmlns:p14="http://schemas.microsoft.com/office/powerpoint/2010/main" val="140457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Aim of the presentation </a:t>
            </a:r>
            <a:endParaRPr lang="en-US" dirty="0"/>
          </a:p>
        </p:txBody>
      </p:sp>
      <p:sp>
        <p:nvSpPr>
          <p:cNvPr id="3" name="Content Placeholder 2"/>
          <p:cNvSpPr>
            <a:spLocks noGrp="1"/>
          </p:cNvSpPr>
          <p:nvPr>
            <p:ph idx="1"/>
          </p:nvPr>
        </p:nvSpPr>
        <p:spPr>
          <a:xfrm>
            <a:off x="204716" y="1364776"/>
            <a:ext cx="8707272" cy="5363570"/>
          </a:xfrm>
        </p:spPr>
        <p:txBody>
          <a:bodyPr/>
          <a:lstStyle/>
          <a:p>
            <a:r>
              <a:rPr lang="en-GB" sz="2000" dirty="0"/>
              <a:t>To address the role and importance of the London 2012 Paralympic Games in the provision and management of grassroots sport for disabled adults in England. </a:t>
            </a:r>
          </a:p>
          <a:p>
            <a:pPr marL="0" indent="0">
              <a:buNone/>
            </a:pPr>
            <a:endParaRPr lang="en-US" sz="2600" dirty="0">
              <a:latin typeface="Calibri" panose="020F0502020204030204" pitchFamily="34" charset="0"/>
            </a:endParaRPr>
          </a:p>
        </p:txBody>
      </p:sp>
    </p:spTree>
    <p:extLst>
      <p:ext uri="{BB962C8B-B14F-4D97-AF65-F5344CB8AC3E}">
        <p14:creationId xmlns:p14="http://schemas.microsoft.com/office/powerpoint/2010/main" val="4000686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Evidence of mega-events increasing sport participation</a:t>
            </a:r>
            <a:endParaRPr lang="en-US" dirty="0"/>
          </a:p>
        </p:txBody>
      </p:sp>
      <p:sp>
        <p:nvSpPr>
          <p:cNvPr id="3" name="Content Placeholder 2"/>
          <p:cNvSpPr>
            <a:spLocks noGrp="1"/>
          </p:cNvSpPr>
          <p:nvPr>
            <p:ph idx="1"/>
          </p:nvPr>
        </p:nvSpPr>
        <p:spPr>
          <a:xfrm>
            <a:off x="204716" y="1364776"/>
            <a:ext cx="8707272" cy="5363570"/>
          </a:xfrm>
        </p:spPr>
        <p:txBody>
          <a:bodyPr/>
          <a:lstStyle/>
          <a:p>
            <a:r>
              <a:rPr lang="en-GB" sz="2000" dirty="0"/>
              <a:t>Understanding of Paralympic legacies is weak</a:t>
            </a:r>
          </a:p>
          <a:p>
            <a:pPr marL="0" indent="0">
              <a:buNone/>
            </a:pPr>
            <a:endParaRPr lang="en-GB" sz="2000" dirty="0"/>
          </a:p>
          <a:p>
            <a:r>
              <a:rPr lang="en-GB" sz="2000" dirty="0"/>
              <a:t>Evidence from other mega-events, such as the Olympic Games, suggests the event, on its own, not enough to increase sport participation</a:t>
            </a:r>
          </a:p>
          <a:p>
            <a:pPr marL="0" indent="0">
              <a:buNone/>
            </a:pPr>
            <a:endParaRPr lang="en-GB" sz="2000" dirty="0"/>
          </a:p>
          <a:p>
            <a:r>
              <a:rPr lang="en-GB" sz="2000" dirty="0"/>
              <a:t>To increase grassroots sport participation it is important to use leveraging tactics</a:t>
            </a:r>
          </a:p>
          <a:p>
            <a:endParaRPr lang="en-US" sz="2600" dirty="0">
              <a:latin typeface="Calibri" panose="020F0502020204030204" pitchFamily="34" charset="0"/>
            </a:endParaRPr>
          </a:p>
        </p:txBody>
      </p:sp>
    </p:spTree>
    <p:extLst>
      <p:ext uri="{BB962C8B-B14F-4D97-AF65-F5344CB8AC3E}">
        <p14:creationId xmlns:p14="http://schemas.microsoft.com/office/powerpoint/2010/main" val="751279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How was sport for disabled adults provided before the London Paralympic Games?</a:t>
            </a:r>
            <a:endParaRPr lang="en-US" dirty="0"/>
          </a:p>
        </p:txBody>
      </p:sp>
      <p:sp>
        <p:nvSpPr>
          <p:cNvPr id="3" name="Content Placeholder 2"/>
          <p:cNvSpPr>
            <a:spLocks noGrp="1"/>
          </p:cNvSpPr>
          <p:nvPr>
            <p:ph idx="1"/>
          </p:nvPr>
        </p:nvSpPr>
        <p:spPr>
          <a:xfrm>
            <a:off x="204716" y="1364776"/>
            <a:ext cx="8707272" cy="5363570"/>
          </a:xfrm>
        </p:spPr>
        <p:txBody>
          <a:bodyPr/>
          <a:lstStyle/>
          <a:p>
            <a:r>
              <a:rPr lang="en-GB" dirty="0"/>
              <a:t>Provision of sport for disabled people in Europe ‘fragmented, complex and cumbersome’ (Thomas and Guett 2014)</a:t>
            </a:r>
          </a:p>
          <a:p>
            <a:pPr marL="0" indent="0">
              <a:buNone/>
            </a:pPr>
            <a:endParaRPr lang="en-GB" dirty="0"/>
          </a:p>
          <a:p>
            <a:r>
              <a:rPr lang="en-GB" dirty="0"/>
              <a:t>In Britain, mainstreaming the preferred method</a:t>
            </a:r>
          </a:p>
          <a:p>
            <a:endParaRPr lang="en-GB" dirty="0"/>
          </a:p>
          <a:p>
            <a:r>
              <a:rPr lang="en-GB" dirty="0"/>
              <a:t>Different types of organisations involved in disability sport, creating a complex structure:</a:t>
            </a:r>
          </a:p>
          <a:p>
            <a:pPr lvl="1"/>
            <a:r>
              <a:rPr lang="en-GB" dirty="0"/>
              <a:t>National disability sport organisations (NDSOs)</a:t>
            </a:r>
          </a:p>
          <a:p>
            <a:pPr lvl="1"/>
            <a:r>
              <a:rPr lang="en-GB" dirty="0"/>
              <a:t>National governing bodies of sport (NGBs)</a:t>
            </a:r>
          </a:p>
          <a:p>
            <a:pPr lvl="1"/>
            <a:r>
              <a:rPr lang="en-GB" dirty="0"/>
              <a:t>Local authority delivery</a:t>
            </a:r>
          </a:p>
          <a:p>
            <a:pPr lvl="1"/>
            <a:r>
              <a:rPr lang="en-GB" dirty="0"/>
              <a:t>English Federation of Disability Sport (EFDS)</a:t>
            </a:r>
          </a:p>
          <a:p>
            <a:pPr lvl="1"/>
            <a:r>
              <a:rPr lang="en-GB" dirty="0"/>
              <a:t>Sport England</a:t>
            </a:r>
          </a:p>
          <a:p>
            <a:endParaRPr lang="en-US" sz="2600" dirty="0">
              <a:latin typeface="Calibri" panose="020F0502020204030204" pitchFamily="34" charset="0"/>
            </a:endParaRPr>
          </a:p>
        </p:txBody>
      </p:sp>
    </p:spTree>
    <p:extLst>
      <p:ext uri="{BB962C8B-B14F-4D97-AF65-F5344CB8AC3E}">
        <p14:creationId xmlns:p14="http://schemas.microsoft.com/office/powerpoint/2010/main" val="87100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Method</a:t>
            </a:r>
            <a:endParaRPr lang="en-US" dirty="0"/>
          </a:p>
        </p:txBody>
      </p:sp>
      <p:sp>
        <p:nvSpPr>
          <p:cNvPr id="3" name="Content Placeholder 2"/>
          <p:cNvSpPr>
            <a:spLocks noGrp="1"/>
          </p:cNvSpPr>
          <p:nvPr>
            <p:ph idx="1"/>
          </p:nvPr>
        </p:nvSpPr>
        <p:spPr>
          <a:xfrm>
            <a:off x="204716" y="1364776"/>
            <a:ext cx="8707272" cy="5363570"/>
          </a:xfrm>
        </p:spPr>
        <p:txBody>
          <a:bodyPr/>
          <a:lstStyle/>
          <a:p>
            <a:r>
              <a:rPr lang="en-GB" sz="2000" dirty="0"/>
              <a:t>Data is drawn from a larger, on-going mixed-methods study.</a:t>
            </a:r>
          </a:p>
          <a:p>
            <a:pPr marL="0" indent="0">
              <a:buNone/>
            </a:pPr>
            <a:endParaRPr lang="en-GB" sz="2000" dirty="0"/>
          </a:p>
          <a:p>
            <a:r>
              <a:rPr lang="en-GB" sz="2000" dirty="0"/>
              <a:t>Data used today is purely qualitative (semi-structured interviews).</a:t>
            </a:r>
          </a:p>
          <a:p>
            <a:pPr marL="0" indent="0">
              <a:buNone/>
            </a:pPr>
            <a:endParaRPr lang="en-GB" sz="2000" dirty="0"/>
          </a:p>
          <a:p>
            <a:r>
              <a:rPr lang="en-GB" sz="2000" dirty="0"/>
              <a:t>Purposive sampling used.</a:t>
            </a:r>
          </a:p>
          <a:p>
            <a:pPr marL="0" indent="0">
              <a:buNone/>
            </a:pPr>
            <a:endParaRPr lang="en-GB" sz="2000" dirty="0"/>
          </a:p>
          <a:p>
            <a:r>
              <a:rPr lang="en-GB" sz="2000" dirty="0"/>
              <a:t>7 NDSOs and 2 national sporting organisations – Sport England and EFDS – comprise the sample.</a:t>
            </a:r>
          </a:p>
          <a:p>
            <a:endParaRPr lang="en-GB" sz="2000" dirty="0"/>
          </a:p>
          <a:p>
            <a:r>
              <a:rPr lang="en-GB" sz="2000" dirty="0"/>
              <a:t>Data collection began in July 2015 and ended May 2016.</a:t>
            </a:r>
          </a:p>
          <a:p>
            <a:endParaRPr lang="en-US" sz="2600" dirty="0">
              <a:latin typeface="Calibri" panose="020F0502020204030204" pitchFamily="34" charset="0"/>
            </a:endParaRPr>
          </a:p>
        </p:txBody>
      </p:sp>
    </p:spTree>
    <p:extLst>
      <p:ext uri="{BB962C8B-B14F-4D97-AF65-F5344CB8AC3E}">
        <p14:creationId xmlns:p14="http://schemas.microsoft.com/office/powerpoint/2010/main" val="3429248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Findings: ‘Unable to respond to post-Paralympic buzz’</a:t>
            </a:r>
            <a:endParaRPr lang="en-US" dirty="0"/>
          </a:p>
        </p:txBody>
      </p:sp>
      <p:sp>
        <p:nvSpPr>
          <p:cNvPr id="3" name="Content Placeholder 2"/>
          <p:cNvSpPr>
            <a:spLocks noGrp="1"/>
          </p:cNvSpPr>
          <p:nvPr>
            <p:ph idx="1"/>
          </p:nvPr>
        </p:nvSpPr>
        <p:spPr>
          <a:xfrm>
            <a:off x="204716" y="1364776"/>
            <a:ext cx="8707272" cy="5363570"/>
          </a:xfrm>
        </p:spPr>
        <p:txBody>
          <a:bodyPr/>
          <a:lstStyle/>
          <a:p>
            <a:r>
              <a:rPr lang="en-GB" dirty="0"/>
              <a:t>Lack of planning contributed to organisations not being in a position to respond:</a:t>
            </a:r>
          </a:p>
          <a:p>
            <a:pPr lvl="1"/>
            <a:r>
              <a:rPr lang="en-GB" b="1" dirty="0"/>
              <a:t>“I don’t think we ever really fully understood what the market was, till 12/13…I just don’t think we were in a position of readiness...” (Respondent 9) </a:t>
            </a:r>
          </a:p>
          <a:p>
            <a:pPr marL="457200" lvl="1" indent="0">
              <a:buNone/>
            </a:pPr>
            <a:endParaRPr lang="en-GB" b="1" dirty="0"/>
          </a:p>
          <a:p>
            <a:r>
              <a:rPr lang="en-GB" dirty="0"/>
              <a:t>Success of the London Paralympics was greater than anticipated:</a:t>
            </a:r>
          </a:p>
          <a:p>
            <a:pPr lvl="1"/>
            <a:r>
              <a:rPr lang="en-GB" b="1" dirty="0"/>
              <a:t>“I just don’t think we were prepared for the potential interest level.” (Respondent 8)</a:t>
            </a:r>
          </a:p>
          <a:p>
            <a:pPr lvl="1"/>
            <a:endParaRPr lang="en-GB" dirty="0"/>
          </a:p>
          <a:p>
            <a:r>
              <a:rPr lang="en-GB" dirty="0"/>
              <a:t>Most NGBs did not have the capability and resources to cater for the increased demand: </a:t>
            </a:r>
          </a:p>
          <a:p>
            <a:pPr lvl="1"/>
            <a:r>
              <a:rPr lang="en-GB" b="1" dirty="0"/>
              <a:t>“They were overwhelmed with enquiries…after London 2012, and did not know how to cope with it.” (Respondent 1)</a:t>
            </a:r>
          </a:p>
          <a:p>
            <a:endParaRPr lang="en-US" sz="2600" dirty="0">
              <a:latin typeface="Calibri" panose="020F0502020204030204" pitchFamily="34" charset="0"/>
            </a:endParaRPr>
          </a:p>
        </p:txBody>
      </p:sp>
    </p:spTree>
    <p:extLst>
      <p:ext uri="{BB962C8B-B14F-4D97-AF65-F5344CB8AC3E}">
        <p14:creationId xmlns:p14="http://schemas.microsoft.com/office/powerpoint/2010/main" val="204274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Findings: ‘Development of the disability sport structure’</a:t>
            </a:r>
            <a:endParaRPr lang="en-US" dirty="0"/>
          </a:p>
        </p:txBody>
      </p:sp>
      <p:sp>
        <p:nvSpPr>
          <p:cNvPr id="3" name="Content Placeholder 2"/>
          <p:cNvSpPr>
            <a:spLocks noGrp="1"/>
          </p:cNvSpPr>
          <p:nvPr>
            <p:ph idx="1"/>
          </p:nvPr>
        </p:nvSpPr>
        <p:spPr>
          <a:xfrm>
            <a:off x="204716" y="1364776"/>
            <a:ext cx="8707272" cy="5363570"/>
          </a:xfrm>
        </p:spPr>
        <p:txBody>
          <a:bodyPr/>
          <a:lstStyle/>
          <a:p>
            <a:r>
              <a:rPr lang="en-GB" dirty="0"/>
              <a:t>Significant financial investment into grassroots disability sport</a:t>
            </a:r>
          </a:p>
          <a:p>
            <a:r>
              <a:rPr lang="en-GB" dirty="0"/>
              <a:t>Generation of data and insight</a:t>
            </a:r>
          </a:p>
          <a:p>
            <a:r>
              <a:rPr lang="en-GB" dirty="0"/>
              <a:t>NDSOs more professionalised as organisations:</a:t>
            </a:r>
          </a:p>
          <a:p>
            <a:pPr lvl="1"/>
            <a:r>
              <a:rPr lang="en-GB" b="1" dirty="0"/>
              <a:t>“…So you now have these organisations that are professional bodies…” (Respondent 9)</a:t>
            </a:r>
            <a:r>
              <a:rPr lang="en-GB" dirty="0"/>
              <a:t> </a:t>
            </a:r>
          </a:p>
          <a:p>
            <a:r>
              <a:rPr lang="en-GB" dirty="0"/>
              <a:t>Increased collaborative working amongst the NDSOs:</a:t>
            </a:r>
          </a:p>
          <a:p>
            <a:pPr lvl="1"/>
            <a:r>
              <a:rPr lang="en-GB" b="1" dirty="0"/>
              <a:t>“One of the good aspects of this has been around the fact that NDSOs, we do talk to each other much more than we ever did, we’re much less territorial about things.” (Respondent 2). </a:t>
            </a:r>
            <a:endParaRPr lang="en-GB" dirty="0"/>
          </a:p>
          <a:p>
            <a:r>
              <a:rPr lang="en-GB" dirty="0"/>
              <a:t>Improved NGB and NDSO working relationship</a:t>
            </a:r>
          </a:p>
          <a:p>
            <a:endParaRPr lang="en-US" sz="2600" dirty="0">
              <a:latin typeface="Calibri" panose="020F0502020204030204" pitchFamily="34" charset="0"/>
            </a:endParaRPr>
          </a:p>
        </p:txBody>
      </p:sp>
    </p:spTree>
    <p:extLst>
      <p:ext uri="{BB962C8B-B14F-4D97-AF65-F5344CB8AC3E}">
        <p14:creationId xmlns:p14="http://schemas.microsoft.com/office/powerpoint/2010/main" val="1394726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Findings: ‘Mainstreaming challenges’</a:t>
            </a:r>
            <a:endParaRPr lang="en-US" dirty="0"/>
          </a:p>
        </p:txBody>
      </p:sp>
      <p:sp>
        <p:nvSpPr>
          <p:cNvPr id="3" name="Content Placeholder 2"/>
          <p:cNvSpPr>
            <a:spLocks noGrp="1"/>
          </p:cNvSpPr>
          <p:nvPr>
            <p:ph idx="1"/>
          </p:nvPr>
        </p:nvSpPr>
        <p:spPr>
          <a:xfrm>
            <a:off x="204716" y="1364776"/>
            <a:ext cx="8707272" cy="5493224"/>
          </a:xfrm>
        </p:spPr>
        <p:txBody>
          <a:bodyPr/>
          <a:lstStyle/>
          <a:p>
            <a:r>
              <a:rPr lang="en-GB" dirty="0"/>
              <a:t>NDSO frustration at speed of NGB provision:</a:t>
            </a:r>
          </a:p>
          <a:p>
            <a:pPr lvl="1"/>
            <a:r>
              <a:rPr lang="en-GB" b="1" dirty="0"/>
              <a:t>“I did say to them, ‘we’re now in 2016 and you’re now talking about going to [specific impairment group]. What have you been doing for the previous few years?’” (Respondent 5)</a:t>
            </a:r>
          </a:p>
          <a:p>
            <a:r>
              <a:rPr lang="en-GB" dirty="0"/>
              <a:t>The need to educate providers:</a:t>
            </a:r>
          </a:p>
          <a:p>
            <a:pPr lvl="1"/>
            <a:r>
              <a:rPr lang="en-GB" b="1" dirty="0"/>
              <a:t>“It’s a big culture change for NGBs …I think, generally, there’s a lack of understanding about the vast differences between the various impairments groups…” (Respondent 2)</a:t>
            </a:r>
            <a:endParaRPr lang="en-GB" dirty="0"/>
          </a:p>
          <a:p>
            <a:r>
              <a:rPr lang="en-GB" dirty="0"/>
              <a:t>Disability competing with other priorities:</a:t>
            </a:r>
          </a:p>
          <a:p>
            <a:pPr lvl="1"/>
            <a:r>
              <a:rPr lang="en-GB" b="1" dirty="0"/>
              <a:t>“Some of the NGBs they have a member of staff who’s charged with disability, but it’ll be part of another role.” (Respondent 7)</a:t>
            </a:r>
          </a:p>
          <a:p>
            <a:r>
              <a:rPr lang="en-GB" dirty="0"/>
              <a:t>Some NGBs are too talent and competition focused:</a:t>
            </a:r>
          </a:p>
          <a:p>
            <a:pPr lvl="1"/>
            <a:r>
              <a:rPr lang="en-GB" b="1" dirty="0"/>
              <a:t>“[They’re]… still very talent-orientated, and that’s the issue.” (Respondent 5). </a:t>
            </a:r>
          </a:p>
          <a:p>
            <a:r>
              <a:rPr lang="en-GB" dirty="0"/>
              <a:t>Funding can be a challenge </a:t>
            </a:r>
          </a:p>
          <a:p>
            <a:endParaRPr lang="en-US" sz="2600" dirty="0">
              <a:latin typeface="Calibri" panose="020F0502020204030204" pitchFamily="34" charset="0"/>
            </a:endParaRPr>
          </a:p>
        </p:txBody>
      </p:sp>
    </p:spTree>
    <p:extLst>
      <p:ext uri="{BB962C8B-B14F-4D97-AF65-F5344CB8AC3E}">
        <p14:creationId xmlns:p14="http://schemas.microsoft.com/office/powerpoint/2010/main" val="586003560"/>
      </p:ext>
    </p:extLst>
  </p:cSld>
  <p:clrMapOvr>
    <a:masterClrMapping/>
  </p:clrMapOvr>
</p:sld>
</file>

<file path=ppt/theme/theme1.xml><?xml version="1.0" encoding="utf-8"?>
<a:theme xmlns:a="http://schemas.openxmlformats.org/drawingml/2006/main" name="kent2013">
  <a:themeElements>
    <a:clrScheme name="bulletsandcolours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fontScheme name="bulletsandcolour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ulletsandcolours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bulletsandcolours 2">
        <a:dk1>
          <a:srgbClr val="000000"/>
        </a:dk1>
        <a:lt1>
          <a:srgbClr val="F9F8F5"/>
        </a:lt1>
        <a:dk2>
          <a:srgbClr val="003882"/>
        </a:dk2>
        <a:lt2>
          <a:srgbClr val="808080"/>
        </a:lt2>
        <a:accent1>
          <a:srgbClr val="008AC4"/>
        </a:accent1>
        <a:accent2>
          <a:srgbClr val="A8034F"/>
        </a:accent2>
        <a:accent3>
          <a:srgbClr val="FBFBF9"/>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bulletsandcolours 3">
        <a:dk1>
          <a:srgbClr val="000000"/>
        </a:dk1>
        <a:lt1>
          <a:srgbClr val="FFFFFF"/>
        </a:lt1>
        <a:dk2>
          <a:srgbClr val="003882"/>
        </a:dk2>
        <a:lt2>
          <a:srgbClr val="808080"/>
        </a:lt2>
        <a:accent1>
          <a:srgbClr val="008AC4"/>
        </a:accent1>
        <a:accent2>
          <a:srgbClr val="B8CCDE"/>
        </a:accent2>
        <a:accent3>
          <a:srgbClr val="FFFFFF"/>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bulletsandcolours 4">
        <a:dk1>
          <a:srgbClr val="000000"/>
        </a:dk1>
        <a:lt1>
          <a:srgbClr val="F9F8F5"/>
        </a:lt1>
        <a:dk2>
          <a:srgbClr val="003882"/>
        </a:dk2>
        <a:lt2>
          <a:srgbClr val="808080"/>
        </a:lt2>
        <a:accent1>
          <a:srgbClr val="008AC4"/>
        </a:accent1>
        <a:accent2>
          <a:srgbClr val="B8CCDE"/>
        </a:accent2>
        <a:accent3>
          <a:srgbClr val="FBFBF9"/>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bulletsandcolours 5">
        <a:dk1>
          <a:srgbClr val="000000"/>
        </a:dk1>
        <a:lt1>
          <a:srgbClr val="FFFFFF"/>
        </a:lt1>
        <a:dk2>
          <a:srgbClr val="003882"/>
        </a:dk2>
        <a:lt2>
          <a:srgbClr val="808080"/>
        </a:lt2>
        <a:accent1>
          <a:srgbClr val="B4035C"/>
        </a:accent1>
        <a:accent2>
          <a:srgbClr val="E29A74"/>
        </a:accent2>
        <a:accent3>
          <a:srgbClr val="FFFFFF"/>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bulletsandcolours 6">
        <a:dk1>
          <a:srgbClr val="000000"/>
        </a:dk1>
        <a:lt1>
          <a:srgbClr val="F9F8F5"/>
        </a:lt1>
        <a:dk2>
          <a:srgbClr val="003882"/>
        </a:dk2>
        <a:lt2>
          <a:srgbClr val="808080"/>
        </a:lt2>
        <a:accent1>
          <a:srgbClr val="B4035C"/>
        </a:accent1>
        <a:accent2>
          <a:srgbClr val="E29A74"/>
        </a:accent2>
        <a:accent3>
          <a:srgbClr val="FBFBF9"/>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bulletsandcolours 7">
        <a:dk1>
          <a:srgbClr val="000000"/>
        </a:dk1>
        <a:lt1>
          <a:srgbClr val="FFFFFF"/>
        </a:lt1>
        <a:dk2>
          <a:srgbClr val="003882"/>
        </a:dk2>
        <a:lt2>
          <a:srgbClr val="808080"/>
        </a:lt2>
        <a:accent1>
          <a:srgbClr val="664A78"/>
        </a:accent1>
        <a:accent2>
          <a:srgbClr val="A891B0"/>
        </a:accent2>
        <a:accent3>
          <a:srgbClr val="FFFFFF"/>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bulletsandcolours 8">
        <a:dk1>
          <a:srgbClr val="000000"/>
        </a:dk1>
        <a:lt1>
          <a:srgbClr val="FFFFFF"/>
        </a:lt1>
        <a:dk2>
          <a:srgbClr val="003882"/>
        </a:dk2>
        <a:lt2>
          <a:srgbClr val="808080"/>
        </a:lt2>
        <a:accent1>
          <a:srgbClr val="007A5E"/>
        </a:accent1>
        <a:accent2>
          <a:srgbClr val="A8B50A"/>
        </a:accent2>
        <a:accent3>
          <a:srgbClr val="FFFFFF"/>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bulletsandcolours 9">
        <a:dk1>
          <a:srgbClr val="000000"/>
        </a:dk1>
        <a:lt1>
          <a:srgbClr val="FFFFFF"/>
        </a:lt1>
        <a:dk2>
          <a:srgbClr val="003882"/>
        </a:dk2>
        <a:lt2>
          <a:srgbClr val="808080"/>
        </a:lt2>
        <a:accent1>
          <a:srgbClr val="DE5433"/>
        </a:accent1>
        <a:accent2>
          <a:srgbClr val="E87D0D"/>
        </a:accent2>
        <a:accent3>
          <a:srgbClr val="FFFFFF"/>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
      <a:clrScheme name="bulletsandcolours 10">
        <a:dk1>
          <a:srgbClr val="000000"/>
        </a:dk1>
        <a:lt1>
          <a:srgbClr val="F9F8F5"/>
        </a:lt1>
        <a:dk2>
          <a:srgbClr val="003882"/>
        </a:dk2>
        <a:lt2>
          <a:srgbClr val="808080"/>
        </a:lt2>
        <a:accent1>
          <a:srgbClr val="664A78"/>
        </a:accent1>
        <a:accent2>
          <a:srgbClr val="A891B0"/>
        </a:accent2>
        <a:accent3>
          <a:srgbClr val="FBFBF9"/>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bulletsandcolours 11">
        <a:dk1>
          <a:srgbClr val="000000"/>
        </a:dk1>
        <a:lt1>
          <a:srgbClr val="F9F8F5"/>
        </a:lt1>
        <a:dk2>
          <a:srgbClr val="003882"/>
        </a:dk2>
        <a:lt2>
          <a:srgbClr val="808080"/>
        </a:lt2>
        <a:accent1>
          <a:srgbClr val="007A5E"/>
        </a:accent1>
        <a:accent2>
          <a:srgbClr val="A8B50A"/>
        </a:accent2>
        <a:accent3>
          <a:srgbClr val="FBFBF9"/>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bulletsandcolours 12">
        <a:dk1>
          <a:srgbClr val="000000"/>
        </a:dk1>
        <a:lt1>
          <a:srgbClr val="F9F8F5"/>
        </a:lt1>
        <a:dk2>
          <a:srgbClr val="003882"/>
        </a:dk2>
        <a:lt2>
          <a:srgbClr val="808080"/>
        </a:lt2>
        <a:accent1>
          <a:srgbClr val="DE5433"/>
        </a:accent1>
        <a:accent2>
          <a:srgbClr val="E87D0D"/>
        </a:accent2>
        <a:accent3>
          <a:srgbClr val="FBFBF9"/>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586664DF8459D45AA93492F39295BC4" ma:contentTypeVersion="10" ma:contentTypeDescription="Create a new document." ma:contentTypeScope="" ma:versionID="aebee6e0dd7f93f8c7bed49a62725e00">
  <xsd:schema xmlns:xsd="http://www.w3.org/2001/XMLSchema" xmlns:xs="http://www.w3.org/2001/XMLSchema" xmlns:p="http://schemas.microsoft.com/office/2006/metadata/properties" xmlns:ns3="1bdd6cd9-65da-4a06-92ee-355f6159decd" xmlns:ns4="36140092-48e4-440c-88b7-a19c74207ea4" targetNamespace="http://schemas.microsoft.com/office/2006/metadata/properties" ma:root="true" ma:fieldsID="3d88b081c0f1f44af12108dd0616d240" ns3:_="" ns4:_="">
    <xsd:import namespace="1bdd6cd9-65da-4a06-92ee-355f6159decd"/>
    <xsd:import namespace="36140092-48e4-440c-88b7-a19c74207ea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dd6cd9-65da-4a06-92ee-355f6159dec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140092-48e4-440c-88b7-a19c74207ea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AC9EA8-C6F7-4C26-8888-693C6D6D58AC}">
  <ds:schemaRefs>
    <ds:schemaRef ds:uri="http://schemas.microsoft.com/sharepoint/v3/contenttype/forms"/>
  </ds:schemaRefs>
</ds:datastoreItem>
</file>

<file path=customXml/itemProps2.xml><?xml version="1.0" encoding="utf-8"?>
<ds:datastoreItem xmlns:ds="http://schemas.openxmlformats.org/officeDocument/2006/customXml" ds:itemID="{753CCA86-3CD4-4B31-819D-49CC2E0901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dd6cd9-65da-4a06-92ee-355f6159decd"/>
    <ds:schemaRef ds:uri="36140092-48e4-440c-88b7-a19c74207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82ECDC-2C06-407C-BD1D-585B03D6E98E}">
  <ds:schemaRefs>
    <ds:schemaRef ds:uri="1bdd6cd9-65da-4a06-92ee-355f6159decd"/>
    <ds:schemaRef ds:uri="http://purl.org/dc/terms/"/>
    <ds:schemaRef ds:uri="http://schemas.microsoft.com/office/2006/documentManagement/types"/>
    <ds:schemaRef ds:uri="36140092-48e4-440c-88b7-a19c74207ea4"/>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178</TotalTime>
  <Words>1509</Words>
  <Application>Microsoft Office PowerPoint</Application>
  <PresentationFormat>On-screen Show (4:3)</PresentationFormat>
  <Paragraphs>126</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Century Schoolbook</vt:lpstr>
      <vt:lpstr>kent2013</vt:lpstr>
      <vt:lpstr>PowerPoint Presentation</vt:lpstr>
      <vt:lpstr>Layout of the presentation</vt:lpstr>
      <vt:lpstr>Aim of the presentation </vt:lpstr>
      <vt:lpstr>Evidence of mega-events increasing sport participation</vt:lpstr>
      <vt:lpstr>How was sport for disabled adults provided before the London Paralympic Games?</vt:lpstr>
      <vt:lpstr>Method</vt:lpstr>
      <vt:lpstr>Findings: ‘Unable to respond to post-Paralympic buzz’</vt:lpstr>
      <vt:lpstr>Findings: ‘Development of the disability sport structure’</vt:lpstr>
      <vt:lpstr>Findings: ‘Mainstreaming challenges’</vt:lpstr>
      <vt:lpstr>Is the Paralympic Games the best way of increasing participation?</vt:lpstr>
      <vt:lpstr>What has been the role of the London Paralympic Games in the provision and management of sport for disabled adults?</vt:lpstr>
      <vt:lpstr>What does the future of grassroots sport for disabled adults look like?</vt:lpstr>
      <vt:lpstr>What implications do the findings have?</vt:lpstr>
      <vt:lpstr>Bibliography</vt:lpstr>
      <vt:lpstr>Questions?</vt:lpstr>
      <vt:lpstr>PowerPoint Presentation</vt:lpstr>
    </vt:vector>
  </TitlesOfParts>
  <Manager/>
  <Company>University of Kent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Kent - Generic Powerpoint template</dc:title>
  <dc:subject/>
  <dc:creator>Miles Banbery</dc:creator>
  <cp:keywords/>
  <dc:description/>
  <cp:lastModifiedBy>Danny Smith</cp:lastModifiedBy>
  <cp:revision>61</cp:revision>
  <dcterms:created xsi:type="dcterms:W3CDTF">2013-06-07T14:52:08Z</dcterms:created>
  <dcterms:modified xsi:type="dcterms:W3CDTF">2020-03-27T15:01:37Z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0x0101001586664DF8459D45AA93492F39295BC4</vt:lpwstr>
  </property>
</Properties>
</file>