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D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p:scale>
          <a:sx n="70" d="100"/>
          <a:sy n="70" d="100"/>
        </p:scale>
        <p:origin x="476"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14E7D8-7611-466D-9B19-7941D8FA0116}" type="datetimeFigureOut">
              <a:rPr lang="es-ES" smtClean="0"/>
              <a:t>03/05/2021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66A214-64C7-4CEC-AC3A-DA5D714F85BD}" type="slidenum">
              <a:rPr lang="es-ES" smtClean="0"/>
              <a:t>‹#›</a:t>
            </a:fld>
            <a:endParaRPr lang="es-ES"/>
          </a:p>
        </p:txBody>
      </p:sp>
    </p:spTree>
    <p:extLst>
      <p:ext uri="{BB962C8B-B14F-4D97-AF65-F5344CB8AC3E}">
        <p14:creationId xmlns:p14="http://schemas.microsoft.com/office/powerpoint/2010/main" val="120118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CEB51-94F5-4EFA-A839-471EEDED09F6}" type="datetimeFigureOut">
              <a:rPr lang="es-ES" smtClean="0"/>
              <a:t>03/05/2021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B84E0-3C8F-4948-94C6-7E6D177909FE}" type="slidenum">
              <a:rPr lang="es-ES" smtClean="0"/>
              <a:t>‹#›</a:t>
            </a:fld>
            <a:endParaRPr lang="es-ES"/>
          </a:p>
        </p:txBody>
      </p:sp>
    </p:spTree>
    <p:extLst>
      <p:ext uri="{BB962C8B-B14F-4D97-AF65-F5344CB8AC3E}">
        <p14:creationId xmlns:p14="http://schemas.microsoft.com/office/powerpoint/2010/main" val="9656234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60DA765-5C35-44B5-8D7D-D708A410E82D}" type="datetime1">
              <a:rPr lang="es-ES" smtClean="0"/>
              <a:t>03/05/2021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421177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F1713EC-2118-4BF0-956A-D327D9D520F3}" type="datetime1">
              <a:rPr lang="es-ES" smtClean="0"/>
              <a:t>03/05/2021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361670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1EAB1C5-CD0B-4BE9-A3FF-3560174F6029}" type="datetime1">
              <a:rPr lang="es-ES" smtClean="0"/>
              <a:t>03/05/2021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212312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817ACC8-7FD1-4515-AB3D-454C16940181}" type="datetime1">
              <a:rPr lang="es-ES" smtClean="0"/>
              <a:t>03/05/2021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280025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D0F06BD-9064-43A7-89A1-D62AE14581E6}" type="datetime1">
              <a:rPr lang="es-ES" smtClean="0"/>
              <a:t>03/05/2021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346902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99C642A-87AF-4442-9326-A914ED4EB026}" type="datetime1">
              <a:rPr lang="es-ES" smtClean="0"/>
              <a:t>03/05/2021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257426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8C37912-ED3B-4D56-81F2-CF73015CAA25}" type="datetime1">
              <a:rPr lang="es-ES" smtClean="0"/>
              <a:t>03/05/2021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87692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3667501-DD84-41B9-AC9D-0FB6B68A8208}" type="datetime1">
              <a:rPr lang="es-ES" smtClean="0"/>
              <a:t>03/05/2021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2591593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F00A9F-36F7-4EE3-A00E-D77E2A67C596}" type="datetime1">
              <a:rPr lang="es-ES" smtClean="0"/>
              <a:t>03/05/2021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230205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D59A48B-7C97-40B9-8911-2753628E2BEC}" type="datetime1">
              <a:rPr lang="es-ES" smtClean="0"/>
              <a:t>03/05/2021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183444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6E552B-4064-4A14-ADB4-FE8F2E4ECF47}" type="datetime1">
              <a:rPr lang="es-ES" smtClean="0"/>
              <a:t>03/05/2021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042220-D7A2-47C7-B727-6DD15C59CA81}" type="slidenum">
              <a:rPr lang="es-ES" smtClean="0"/>
              <a:t>‹#›</a:t>
            </a:fld>
            <a:endParaRPr lang="es-ES"/>
          </a:p>
        </p:txBody>
      </p:sp>
    </p:spTree>
    <p:extLst>
      <p:ext uri="{BB962C8B-B14F-4D97-AF65-F5344CB8AC3E}">
        <p14:creationId xmlns:p14="http://schemas.microsoft.com/office/powerpoint/2010/main" val="33975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9000"/>
                    </a14:imgEffect>
                    <a14:imgEffect>
                      <a14:brightnessContrast bright="5000" contrast="4000"/>
                    </a14:imgEffect>
                  </a14:imgLayer>
                </a14:imgProps>
              </a:ext>
            </a:extLst>
          </a:blip>
          <a:srcRect/>
          <a:stretch>
            <a:fillRect l="-200" r="-2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C95D0-7555-4944-BBB7-A5204A411E4B}" type="datetime1">
              <a:rPr lang="es-ES" smtClean="0"/>
              <a:t>03/05/2021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42220-D7A2-47C7-B727-6DD15C59CA81}" type="slidenum">
              <a:rPr lang="es-ES" smtClean="0"/>
              <a:t>‹#›</a:t>
            </a:fld>
            <a:endParaRPr lang="es-ES"/>
          </a:p>
        </p:txBody>
      </p:sp>
    </p:spTree>
    <p:extLst>
      <p:ext uri="{BB962C8B-B14F-4D97-AF65-F5344CB8AC3E}">
        <p14:creationId xmlns:p14="http://schemas.microsoft.com/office/powerpoint/2010/main" val="14620324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02D0-F131-4E1C-88C2-F94909D4CA9F}"/>
              </a:ext>
            </a:extLst>
          </p:cNvPr>
          <p:cNvSpPr>
            <a:spLocks noGrp="1"/>
          </p:cNvSpPr>
          <p:nvPr>
            <p:ph type="ctrTitle"/>
          </p:nvPr>
        </p:nvSpPr>
        <p:spPr>
          <a:xfrm>
            <a:off x="947394" y="1585471"/>
            <a:ext cx="7013543" cy="3315878"/>
          </a:xfrm>
        </p:spPr>
        <p:txBody>
          <a:bodyPr>
            <a:noAutofit/>
          </a:bodyPr>
          <a:lstStyle/>
          <a:p>
            <a:r>
              <a:rPr lang="en-GB" sz="2400" b="1" dirty="0"/>
              <a:t>Entrepreneurial Competence and Alliance Success: The Role Of Knowledge Absorption Effectiveness and Mutual Trust</a:t>
            </a:r>
            <a:br>
              <a:rPr lang="en-GB" sz="2700" b="1" dirty="0"/>
            </a:br>
            <a:br>
              <a:rPr lang="en-GB" sz="2700" b="1" dirty="0">
                <a:solidFill>
                  <a:schemeClr val="bg1">
                    <a:lumMod val="50000"/>
                  </a:schemeClr>
                </a:solidFill>
              </a:rPr>
            </a:br>
            <a:r>
              <a:rPr lang="en-GB" sz="1650" dirty="0">
                <a:solidFill>
                  <a:schemeClr val="tx1">
                    <a:lumMod val="50000"/>
                    <a:lumOff val="50000"/>
                  </a:schemeClr>
                </a:solidFill>
              </a:rPr>
              <a:t>Nadia Zahoor – University Of Strathclyde, UK</a:t>
            </a:r>
            <a:br>
              <a:rPr lang="en-GB" sz="1650" dirty="0">
                <a:solidFill>
                  <a:schemeClr val="tx1">
                    <a:lumMod val="50000"/>
                    <a:lumOff val="50000"/>
                  </a:schemeClr>
                </a:solidFill>
              </a:rPr>
            </a:br>
            <a:r>
              <a:rPr lang="en-GB" sz="1650" dirty="0">
                <a:solidFill>
                  <a:schemeClr val="tx1">
                    <a:lumMod val="50000"/>
                    <a:lumOff val="50000"/>
                  </a:schemeClr>
                </a:solidFill>
              </a:rPr>
              <a:t>Dennis Pepple – University Of Hertfordshire, UK (d.g.pepple@Herts.ac.uk)</a:t>
            </a:r>
            <a:br>
              <a:rPr lang="en-GB" sz="1650" dirty="0">
                <a:solidFill>
                  <a:schemeClr val="tx1">
                    <a:lumMod val="50000"/>
                    <a:lumOff val="50000"/>
                  </a:schemeClr>
                </a:solidFill>
              </a:rPr>
            </a:br>
            <a:r>
              <a:rPr lang="en-GB" sz="1650" dirty="0">
                <a:solidFill>
                  <a:schemeClr val="tx1">
                    <a:lumMod val="50000"/>
                    <a:lumOff val="50000"/>
                  </a:schemeClr>
                </a:solidFill>
              </a:rPr>
              <a:t>Jyoti Choudrie – University Of Hertfordshire, UK</a:t>
            </a:r>
            <a:br>
              <a:rPr lang="en-GB" sz="1500" dirty="0">
                <a:solidFill>
                  <a:schemeClr val="tx1">
                    <a:lumMod val="50000"/>
                    <a:lumOff val="50000"/>
                  </a:schemeClr>
                </a:solidFill>
              </a:rPr>
            </a:br>
            <a:br>
              <a:rPr lang="en-GB" sz="1350" dirty="0">
                <a:solidFill>
                  <a:schemeClr val="tx1">
                    <a:lumMod val="50000"/>
                    <a:lumOff val="50000"/>
                  </a:schemeClr>
                </a:solidFill>
              </a:rPr>
            </a:br>
            <a:r>
              <a:rPr lang="en-GB" sz="1950" dirty="0">
                <a:solidFill>
                  <a:schemeClr val="tx1">
                    <a:lumMod val="50000"/>
                    <a:lumOff val="50000"/>
                  </a:schemeClr>
                </a:solidFill>
              </a:rPr>
              <a:t>ACIEK 2021 Annual Conference</a:t>
            </a:r>
            <a:br>
              <a:rPr lang="en-GB" sz="1950" dirty="0">
                <a:solidFill>
                  <a:schemeClr val="tx1">
                    <a:lumMod val="50000"/>
                    <a:lumOff val="50000"/>
                  </a:schemeClr>
                </a:solidFill>
              </a:rPr>
            </a:br>
            <a:r>
              <a:rPr lang="en-GB" sz="1950" dirty="0">
                <a:solidFill>
                  <a:schemeClr val="tx1">
                    <a:lumMod val="50000"/>
                    <a:lumOff val="50000"/>
                  </a:schemeClr>
                </a:solidFill>
              </a:rPr>
              <a:t>May, 2021</a:t>
            </a:r>
          </a:p>
        </p:txBody>
      </p:sp>
    </p:spTree>
    <p:extLst>
      <p:ext uri="{BB962C8B-B14F-4D97-AF65-F5344CB8AC3E}">
        <p14:creationId xmlns:p14="http://schemas.microsoft.com/office/powerpoint/2010/main" val="217056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94E0-F8D7-4A39-80B9-3B3FB94F6394}"/>
              </a:ext>
            </a:extLst>
          </p:cNvPr>
          <p:cNvSpPr>
            <a:spLocks noGrp="1"/>
          </p:cNvSpPr>
          <p:nvPr>
            <p:ph type="title"/>
          </p:nvPr>
        </p:nvSpPr>
        <p:spPr/>
        <p:txBody>
          <a:bodyPr>
            <a:normAutofit/>
          </a:bodyPr>
          <a:lstStyle/>
          <a:p>
            <a:r>
              <a:rPr lang="en-GB" sz="3000" b="1" dirty="0"/>
              <a:t>Methods and Data</a:t>
            </a:r>
          </a:p>
        </p:txBody>
      </p:sp>
      <p:sp>
        <p:nvSpPr>
          <p:cNvPr id="3" name="Content Placeholder 2">
            <a:extLst>
              <a:ext uri="{FF2B5EF4-FFF2-40B4-BE49-F238E27FC236}">
                <a16:creationId xmlns:a16="http://schemas.microsoft.com/office/drawing/2014/main" id="{2E2EB214-95B8-46E4-BB96-27089D0B75DE}"/>
              </a:ext>
            </a:extLst>
          </p:cNvPr>
          <p:cNvSpPr>
            <a:spLocks noGrp="1"/>
          </p:cNvSpPr>
          <p:nvPr>
            <p:ph idx="1"/>
          </p:nvPr>
        </p:nvSpPr>
        <p:spPr/>
        <p:txBody>
          <a:bodyPr>
            <a:normAutofit fontScale="92500" lnSpcReduction="20000"/>
          </a:bodyPr>
          <a:lstStyle/>
          <a:p>
            <a:r>
              <a:rPr lang="en-GB" dirty="0"/>
              <a:t>Surveyed 246 SMEs in the UK</a:t>
            </a:r>
          </a:p>
          <a:p>
            <a:r>
              <a:rPr lang="en-GB" dirty="0"/>
              <a:t>Mainly SMEs operating in manufacturing industry</a:t>
            </a:r>
          </a:p>
          <a:p>
            <a:r>
              <a:rPr lang="en-GB" dirty="0"/>
              <a:t>Firms with less than 250 full-time staff; and independent firms that are not part of any group of firms </a:t>
            </a:r>
          </a:p>
          <a:p>
            <a:r>
              <a:rPr lang="en-GB" dirty="0"/>
              <a:t>Key respondents included chief executive officers (CEOs) or senior managers</a:t>
            </a:r>
          </a:p>
          <a:p>
            <a:r>
              <a:rPr lang="en-GB" dirty="0"/>
              <a:t>Measures were adapted from existing scales </a:t>
            </a:r>
          </a:p>
          <a:p>
            <a:r>
              <a:rPr lang="en-GB" dirty="0"/>
              <a:t>Covariates: firm size, firm age, industry, alliance experience.</a:t>
            </a:r>
          </a:p>
          <a:p>
            <a:pPr marL="0" indent="0">
              <a:buNone/>
            </a:pPr>
            <a:endParaRPr lang="en-GB" dirty="0"/>
          </a:p>
          <a:p>
            <a:endParaRPr lang="en-GB" dirty="0"/>
          </a:p>
        </p:txBody>
      </p:sp>
    </p:spTree>
    <p:extLst>
      <p:ext uri="{BB962C8B-B14F-4D97-AF65-F5344CB8AC3E}">
        <p14:creationId xmlns:p14="http://schemas.microsoft.com/office/powerpoint/2010/main" val="90923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3DA6-A4D2-494D-9280-34E5F0C77F21}"/>
              </a:ext>
            </a:extLst>
          </p:cNvPr>
          <p:cNvSpPr>
            <a:spLocks noGrp="1"/>
          </p:cNvSpPr>
          <p:nvPr>
            <p:ph type="title"/>
          </p:nvPr>
        </p:nvSpPr>
        <p:spPr>
          <a:xfrm>
            <a:off x="819150" y="997498"/>
            <a:ext cx="7200900" cy="880110"/>
          </a:xfrm>
        </p:spPr>
        <p:txBody>
          <a:bodyPr>
            <a:normAutofit/>
          </a:bodyPr>
          <a:lstStyle/>
          <a:p>
            <a:r>
              <a:rPr lang="en-GB" sz="3000" b="1" dirty="0"/>
              <a:t>Measurement Model</a:t>
            </a:r>
          </a:p>
        </p:txBody>
      </p:sp>
      <p:graphicFrame>
        <p:nvGraphicFramePr>
          <p:cNvPr id="4" name="Content Placeholder 3">
            <a:extLst>
              <a:ext uri="{FF2B5EF4-FFF2-40B4-BE49-F238E27FC236}">
                <a16:creationId xmlns:a16="http://schemas.microsoft.com/office/drawing/2014/main" id="{8A38E2ED-EE03-40E0-9B1D-1E821130E707}"/>
              </a:ext>
            </a:extLst>
          </p:cNvPr>
          <p:cNvGraphicFramePr>
            <a:graphicFrameLocks noGrp="1"/>
          </p:cNvGraphicFramePr>
          <p:nvPr>
            <p:ph idx="1"/>
          </p:nvPr>
        </p:nvGraphicFramePr>
        <p:xfrm>
          <a:off x="1548353" y="1888120"/>
          <a:ext cx="6447934" cy="3804215"/>
        </p:xfrm>
        <a:graphic>
          <a:graphicData uri="http://schemas.openxmlformats.org/drawingml/2006/table">
            <a:tbl>
              <a:tblPr firstRow="1" firstCol="1" bandRow="1">
                <a:tableStyleId>{3B4B98B0-60AC-42C2-AFA5-B58CD77FA1E5}</a:tableStyleId>
              </a:tblPr>
              <a:tblGrid>
                <a:gridCol w="5231876">
                  <a:extLst>
                    <a:ext uri="{9D8B030D-6E8A-4147-A177-3AD203B41FA5}">
                      <a16:colId xmlns:a16="http://schemas.microsoft.com/office/drawing/2014/main" val="2030562810"/>
                    </a:ext>
                  </a:extLst>
                </a:gridCol>
                <a:gridCol w="1216058">
                  <a:extLst>
                    <a:ext uri="{9D8B030D-6E8A-4147-A177-3AD203B41FA5}">
                      <a16:colId xmlns:a16="http://schemas.microsoft.com/office/drawing/2014/main" val="855697912"/>
                    </a:ext>
                  </a:extLst>
                </a:gridCol>
              </a:tblGrid>
              <a:tr h="306229">
                <a:tc>
                  <a:txBody>
                    <a:bodyPr/>
                    <a:lstStyle/>
                    <a:p>
                      <a:pPr>
                        <a:lnSpc>
                          <a:spcPct val="115000"/>
                        </a:lnSpc>
                        <a:spcAft>
                          <a:spcPts val="0"/>
                        </a:spcAft>
                      </a:pPr>
                      <a:r>
                        <a:rPr lang="en-GB" sz="900" b="1">
                          <a:effectLst/>
                        </a:rPr>
                        <a:t>Description </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1" dirty="0">
                          <a:effectLst/>
                        </a:rPr>
                        <a:t>Standardized factor loadings </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1118840541"/>
                  </a:ext>
                </a:extLst>
              </a:tr>
              <a:tr h="148495">
                <a:tc>
                  <a:txBody>
                    <a:bodyPr/>
                    <a:lstStyle/>
                    <a:p>
                      <a:pPr>
                        <a:lnSpc>
                          <a:spcPct val="115000"/>
                        </a:lnSpc>
                        <a:spcAft>
                          <a:spcPts val="0"/>
                        </a:spcAft>
                      </a:pPr>
                      <a:r>
                        <a:rPr lang="en-GB" sz="900" b="1" dirty="0">
                          <a:effectLst/>
                        </a:rPr>
                        <a:t>Entrepreneurial competence (CA = 0.85; CR = 0.86; AVE = 0.62)</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 </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1233088572"/>
                  </a:ext>
                </a:extLst>
              </a:tr>
              <a:tr h="306229">
                <a:tc>
                  <a:txBody>
                    <a:bodyPr/>
                    <a:lstStyle/>
                    <a:p>
                      <a:pPr>
                        <a:lnSpc>
                          <a:spcPct val="115000"/>
                        </a:lnSpc>
                        <a:spcAft>
                          <a:spcPts val="0"/>
                        </a:spcAft>
                      </a:pPr>
                      <a:r>
                        <a:rPr lang="en-GB" sz="900" b="0" dirty="0">
                          <a:effectLst/>
                        </a:rPr>
                        <a:t>Marketing personnel in our firm interact frequently with others such as distribution, finance and manufacturing, discussing customers’ future needs.</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0.73</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2032783260"/>
                  </a:ext>
                </a:extLst>
              </a:tr>
              <a:tr h="194789">
                <a:tc>
                  <a:txBody>
                    <a:bodyPr/>
                    <a:lstStyle/>
                    <a:p>
                      <a:pPr>
                        <a:lnSpc>
                          <a:spcPct val="115000"/>
                        </a:lnSpc>
                        <a:spcAft>
                          <a:spcPts val="0"/>
                        </a:spcAft>
                      </a:pPr>
                      <a:r>
                        <a:rPr lang="en-GB" sz="900" b="0">
                          <a:effectLst/>
                        </a:rPr>
                        <a:t>We periodically organize inter-function meetings to analyze all important market information.</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0.82</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916894910"/>
                  </a:ext>
                </a:extLst>
              </a:tr>
              <a:tr h="148495">
                <a:tc>
                  <a:txBody>
                    <a:bodyPr/>
                    <a:lstStyle/>
                    <a:p>
                      <a:pPr>
                        <a:lnSpc>
                          <a:spcPct val="115000"/>
                        </a:lnSpc>
                        <a:spcAft>
                          <a:spcPts val="0"/>
                        </a:spcAft>
                      </a:pPr>
                      <a:r>
                        <a:rPr lang="en-GB" sz="900" b="0">
                          <a:effectLst/>
                        </a:rPr>
                        <a:t>The sense around here is that employee learning is an investment not an expense.</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0.90</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1522594776"/>
                  </a:ext>
                </a:extLst>
              </a:tr>
              <a:tr h="148495">
                <a:tc>
                  <a:txBody>
                    <a:bodyPr/>
                    <a:lstStyle/>
                    <a:p>
                      <a:pPr>
                        <a:lnSpc>
                          <a:spcPct val="115000"/>
                        </a:lnSpc>
                        <a:spcAft>
                          <a:spcPts val="0"/>
                        </a:spcAft>
                      </a:pPr>
                      <a:r>
                        <a:rPr lang="en-GB" sz="900" b="0">
                          <a:effectLst/>
                        </a:rPr>
                        <a:t>The collective wisdom in our firm is that if we quit learning, we endanger our future.</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0.70</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2748273017"/>
                  </a:ext>
                </a:extLst>
              </a:tr>
              <a:tr h="148495">
                <a:tc>
                  <a:txBody>
                    <a:bodyPr/>
                    <a:lstStyle/>
                    <a:p>
                      <a:pPr>
                        <a:lnSpc>
                          <a:spcPct val="115000"/>
                        </a:lnSpc>
                        <a:spcAft>
                          <a:spcPts val="0"/>
                        </a:spcAft>
                      </a:pPr>
                      <a:r>
                        <a:rPr lang="en-GB" sz="900" b="1" dirty="0">
                          <a:effectLst/>
                        </a:rPr>
                        <a:t>Knowledge absorption effectiveness (CA = 0.91; CR = 0.91; AVE = 0.63)</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 </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2198455223"/>
                  </a:ext>
                </a:extLst>
              </a:tr>
              <a:tr h="194789">
                <a:tc>
                  <a:txBody>
                    <a:bodyPr/>
                    <a:lstStyle/>
                    <a:p>
                      <a:pPr>
                        <a:lnSpc>
                          <a:spcPct val="115000"/>
                        </a:lnSpc>
                        <a:spcAft>
                          <a:spcPts val="0"/>
                        </a:spcAft>
                      </a:pPr>
                      <a:r>
                        <a:rPr lang="en-GB" sz="900" b="0" dirty="0">
                          <a:effectLst/>
                        </a:rPr>
                        <a:t>Our firm has been very effective in transferring knowledge among different alliance partners. </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dirty="0">
                          <a:effectLst/>
                        </a:rPr>
                        <a:t>0.73</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1278420946"/>
                  </a:ext>
                </a:extLst>
              </a:tr>
              <a:tr h="148495">
                <a:tc>
                  <a:txBody>
                    <a:bodyPr/>
                    <a:lstStyle/>
                    <a:p>
                      <a:pPr>
                        <a:lnSpc>
                          <a:spcPct val="115000"/>
                        </a:lnSpc>
                        <a:spcAft>
                          <a:spcPts val="0"/>
                        </a:spcAft>
                      </a:pPr>
                      <a:r>
                        <a:rPr lang="en-GB" sz="900" b="0">
                          <a:effectLst/>
                        </a:rPr>
                        <a:t>Our firm can effectively acquire knowledge occupied by each other.</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0.75</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2518434344"/>
                  </a:ext>
                </a:extLst>
              </a:tr>
              <a:tr h="194789">
                <a:tc>
                  <a:txBody>
                    <a:bodyPr/>
                    <a:lstStyle/>
                    <a:p>
                      <a:pPr>
                        <a:lnSpc>
                          <a:spcPct val="115000"/>
                        </a:lnSpc>
                        <a:spcAft>
                          <a:spcPts val="0"/>
                        </a:spcAft>
                      </a:pPr>
                      <a:r>
                        <a:rPr lang="en-GB" sz="900" b="0" dirty="0">
                          <a:effectLst/>
                        </a:rPr>
                        <a:t> Our firm has effectively integrated the knowledge occupied by different alliance partners.</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0.84</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3353131967"/>
                  </a:ext>
                </a:extLst>
              </a:tr>
              <a:tr h="194789">
                <a:tc>
                  <a:txBody>
                    <a:bodyPr/>
                    <a:lstStyle/>
                    <a:p>
                      <a:pPr>
                        <a:lnSpc>
                          <a:spcPct val="115000"/>
                        </a:lnSpc>
                        <a:spcAft>
                          <a:spcPts val="0"/>
                        </a:spcAft>
                      </a:pPr>
                      <a:r>
                        <a:rPr lang="en-GB" sz="900" b="0">
                          <a:effectLst/>
                        </a:rPr>
                        <a:t>Our firm has developed shared understanding of knowledge residing in different partners.</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0.82</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1524110166"/>
                  </a:ext>
                </a:extLst>
              </a:tr>
              <a:tr h="148495">
                <a:tc>
                  <a:txBody>
                    <a:bodyPr/>
                    <a:lstStyle/>
                    <a:p>
                      <a:pPr>
                        <a:lnSpc>
                          <a:spcPct val="115000"/>
                        </a:lnSpc>
                        <a:spcAft>
                          <a:spcPts val="0"/>
                        </a:spcAft>
                      </a:pPr>
                      <a:r>
                        <a:rPr lang="en-GB" sz="900" b="0">
                          <a:effectLst/>
                        </a:rPr>
                        <a:t>Our firm can effectively utilize the integrated knowledge for alliance objectives. </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0.80</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4250362332"/>
                  </a:ext>
                </a:extLst>
              </a:tr>
              <a:tr h="148495">
                <a:tc>
                  <a:txBody>
                    <a:bodyPr/>
                    <a:lstStyle/>
                    <a:p>
                      <a:pPr>
                        <a:lnSpc>
                          <a:spcPct val="115000"/>
                        </a:lnSpc>
                        <a:spcAft>
                          <a:spcPts val="0"/>
                        </a:spcAft>
                      </a:pPr>
                      <a:r>
                        <a:rPr lang="en-GB" sz="900" b="0">
                          <a:effectLst/>
                        </a:rPr>
                        <a:t>Our firm can effectively deploy the integrated knowledge into alliance activities. </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nchor="ctr"/>
                </a:tc>
                <a:tc>
                  <a:txBody>
                    <a:bodyPr/>
                    <a:lstStyle/>
                    <a:p>
                      <a:pPr>
                        <a:lnSpc>
                          <a:spcPct val="115000"/>
                        </a:lnSpc>
                        <a:spcAft>
                          <a:spcPts val="0"/>
                        </a:spcAft>
                      </a:pPr>
                      <a:r>
                        <a:rPr lang="en-GB" sz="900" b="0">
                          <a:effectLst/>
                        </a:rPr>
                        <a:t>0.81</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3420505873"/>
                  </a:ext>
                </a:extLst>
              </a:tr>
              <a:tr h="148495">
                <a:tc>
                  <a:txBody>
                    <a:bodyPr/>
                    <a:lstStyle/>
                    <a:p>
                      <a:pPr>
                        <a:lnSpc>
                          <a:spcPct val="115000"/>
                        </a:lnSpc>
                        <a:spcAft>
                          <a:spcPts val="0"/>
                        </a:spcAft>
                      </a:pPr>
                      <a:r>
                        <a:rPr lang="en-GB" sz="900" b="1" dirty="0">
                          <a:effectLst/>
                        </a:rPr>
                        <a:t>Mutual trust (CA = 0.82; CR = 0.83; AVE = 0.62)</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 </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4100934223"/>
                  </a:ext>
                </a:extLst>
              </a:tr>
              <a:tr h="148495">
                <a:tc>
                  <a:txBody>
                    <a:bodyPr/>
                    <a:lstStyle/>
                    <a:p>
                      <a:pPr>
                        <a:lnSpc>
                          <a:spcPct val="115000"/>
                        </a:lnSpc>
                        <a:spcAft>
                          <a:spcPts val="0"/>
                        </a:spcAft>
                      </a:pPr>
                      <a:r>
                        <a:rPr lang="en-GB" sz="900" b="0" dirty="0">
                          <a:effectLst/>
                        </a:rPr>
                        <a:t>We let our partners make decisions because we both think like one another.</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0.91</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1540301929"/>
                  </a:ext>
                </a:extLst>
              </a:tr>
              <a:tr h="194789">
                <a:tc>
                  <a:txBody>
                    <a:bodyPr/>
                    <a:lstStyle/>
                    <a:p>
                      <a:pPr>
                        <a:lnSpc>
                          <a:spcPct val="115000"/>
                        </a:lnSpc>
                        <a:spcAft>
                          <a:spcPts val="0"/>
                        </a:spcAft>
                      </a:pPr>
                      <a:r>
                        <a:rPr lang="en-GB" sz="900" b="0">
                          <a:effectLst/>
                        </a:rPr>
                        <a:t>We feel confident that our interests are fully protected because we both share common identity. </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0.72</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4062109223"/>
                  </a:ext>
                </a:extLst>
              </a:tr>
              <a:tr h="194789">
                <a:tc>
                  <a:txBody>
                    <a:bodyPr/>
                    <a:lstStyle/>
                    <a:p>
                      <a:pPr>
                        <a:lnSpc>
                          <a:spcPct val="115000"/>
                        </a:lnSpc>
                        <a:spcAft>
                          <a:spcPts val="0"/>
                        </a:spcAft>
                      </a:pPr>
                      <a:r>
                        <a:rPr lang="en-GB" sz="900" b="0">
                          <a:effectLst/>
                        </a:rPr>
                        <a:t>Both parties can effectively act for the other because both share the same understanding of what matters.</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0.71</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3862139063"/>
                  </a:ext>
                </a:extLst>
              </a:tr>
              <a:tr h="148495">
                <a:tc>
                  <a:txBody>
                    <a:bodyPr/>
                    <a:lstStyle/>
                    <a:p>
                      <a:pPr>
                        <a:lnSpc>
                          <a:spcPct val="115000"/>
                        </a:lnSpc>
                        <a:spcAft>
                          <a:spcPts val="0"/>
                        </a:spcAft>
                      </a:pPr>
                      <a:r>
                        <a:rPr lang="en-GB" sz="900" b="1" dirty="0">
                          <a:effectLst/>
                        </a:rPr>
                        <a:t>Alliance success (CA = 0.83; CR = 0.83; AVE = 0.62)</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 </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2832512237"/>
                  </a:ext>
                </a:extLst>
              </a:tr>
              <a:tr h="148495">
                <a:tc>
                  <a:txBody>
                    <a:bodyPr/>
                    <a:lstStyle/>
                    <a:p>
                      <a:pPr>
                        <a:lnSpc>
                          <a:spcPct val="115000"/>
                        </a:lnSpc>
                        <a:spcAft>
                          <a:spcPts val="0"/>
                        </a:spcAft>
                      </a:pPr>
                      <a:r>
                        <a:rPr lang="en-GB" sz="900" b="0">
                          <a:effectLst/>
                        </a:rPr>
                        <a:t>Our company has achieved primary objectives by forming this alliance.</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0.76</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379100178"/>
                  </a:ext>
                </a:extLst>
              </a:tr>
              <a:tr h="194789">
                <a:tc>
                  <a:txBody>
                    <a:bodyPr/>
                    <a:lstStyle/>
                    <a:p>
                      <a:pPr>
                        <a:lnSpc>
                          <a:spcPct val="115000"/>
                        </a:lnSpc>
                        <a:spcAft>
                          <a:spcPts val="0"/>
                        </a:spcAft>
                      </a:pPr>
                      <a:r>
                        <a:rPr lang="en-GB" sz="900" b="0">
                          <a:effectLst/>
                        </a:rPr>
                        <a:t>Our firm’s competitive position has been greatly enhanced due to entering the alliance.</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a:effectLst/>
                        </a:rPr>
                        <a:t>0.86</a:t>
                      </a:r>
                      <a:endParaRPr lang="en-GB"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2769989656"/>
                  </a:ext>
                </a:extLst>
              </a:tr>
              <a:tr h="194789">
                <a:tc>
                  <a:txBody>
                    <a:bodyPr/>
                    <a:lstStyle/>
                    <a:p>
                      <a:pPr>
                        <a:lnSpc>
                          <a:spcPct val="115000"/>
                        </a:lnSpc>
                        <a:spcAft>
                          <a:spcPts val="0"/>
                        </a:spcAft>
                      </a:pPr>
                      <a:r>
                        <a:rPr lang="en-GB" sz="900" b="0" dirty="0">
                          <a:effectLst/>
                        </a:rPr>
                        <a:t>We have been successful in learning some critical skill(s) or capabilities from the partner.</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tc>
                  <a:txBody>
                    <a:bodyPr/>
                    <a:lstStyle/>
                    <a:p>
                      <a:pPr>
                        <a:lnSpc>
                          <a:spcPct val="115000"/>
                        </a:lnSpc>
                        <a:spcAft>
                          <a:spcPts val="0"/>
                        </a:spcAft>
                      </a:pPr>
                      <a:r>
                        <a:rPr lang="en-GB" sz="900" b="0" dirty="0">
                          <a:effectLst/>
                        </a:rPr>
                        <a:t>0.74</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63" marR="39263" marT="0" marB="0"/>
                </a:tc>
                <a:extLst>
                  <a:ext uri="{0D108BD9-81ED-4DB2-BD59-A6C34878D82A}">
                    <a16:rowId xmlns:a16="http://schemas.microsoft.com/office/drawing/2014/main" val="3532507041"/>
                  </a:ext>
                </a:extLst>
              </a:tr>
            </a:tbl>
          </a:graphicData>
        </a:graphic>
      </p:graphicFrame>
      <p:pic>
        <p:nvPicPr>
          <p:cNvPr id="3" name="Recorded Sound">
            <a:hlinkClick r:id="" action="ppaction://media"/>
            <a:extLst>
              <a:ext uri="{FF2B5EF4-FFF2-40B4-BE49-F238E27FC236}">
                <a16:creationId xmlns:a16="http://schemas.microsoft.com/office/drawing/2014/main" id="{3939B787-29F4-4461-88D3-E165A7EEE1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342755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BD82-97A3-4AAE-9DC8-C883C27851CC}"/>
              </a:ext>
            </a:extLst>
          </p:cNvPr>
          <p:cNvSpPr>
            <a:spLocks noGrp="1"/>
          </p:cNvSpPr>
          <p:nvPr>
            <p:ph type="title"/>
          </p:nvPr>
        </p:nvSpPr>
        <p:spPr>
          <a:xfrm>
            <a:off x="1044608" y="1194848"/>
            <a:ext cx="7200900" cy="948690"/>
          </a:xfrm>
        </p:spPr>
        <p:txBody>
          <a:bodyPr>
            <a:normAutofit/>
          </a:bodyPr>
          <a:lstStyle/>
          <a:p>
            <a:r>
              <a:rPr lang="en-GB" sz="3000" b="1" dirty="0"/>
              <a:t>Structural Model Estimation</a:t>
            </a:r>
          </a:p>
        </p:txBody>
      </p:sp>
      <p:graphicFrame>
        <p:nvGraphicFramePr>
          <p:cNvPr id="4" name="Content Placeholder 3">
            <a:extLst>
              <a:ext uri="{FF2B5EF4-FFF2-40B4-BE49-F238E27FC236}">
                <a16:creationId xmlns:a16="http://schemas.microsoft.com/office/drawing/2014/main" id="{3900312E-7E64-4622-8D3D-72C442756380}"/>
              </a:ext>
            </a:extLst>
          </p:cNvPr>
          <p:cNvGraphicFramePr>
            <a:graphicFrameLocks noGrp="1"/>
          </p:cNvGraphicFramePr>
          <p:nvPr>
            <p:ph idx="1"/>
          </p:nvPr>
        </p:nvGraphicFramePr>
        <p:xfrm>
          <a:off x="1590775" y="1931906"/>
          <a:ext cx="6108570" cy="3711283"/>
        </p:xfrm>
        <a:graphic>
          <a:graphicData uri="http://schemas.openxmlformats.org/drawingml/2006/table">
            <a:tbl>
              <a:tblPr firstRow="1" firstCol="1" bandRow="1">
                <a:tableStyleId>{3B4B98B0-60AC-42C2-AFA5-B58CD77FA1E5}</a:tableStyleId>
              </a:tblPr>
              <a:tblGrid>
                <a:gridCol w="1258478">
                  <a:extLst>
                    <a:ext uri="{9D8B030D-6E8A-4147-A177-3AD203B41FA5}">
                      <a16:colId xmlns:a16="http://schemas.microsoft.com/office/drawing/2014/main" val="3889258364"/>
                    </a:ext>
                  </a:extLst>
                </a:gridCol>
                <a:gridCol w="608029">
                  <a:extLst>
                    <a:ext uri="{9D8B030D-6E8A-4147-A177-3AD203B41FA5}">
                      <a16:colId xmlns:a16="http://schemas.microsoft.com/office/drawing/2014/main" val="3418337825"/>
                    </a:ext>
                  </a:extLst>
                </a:gridCol>
                <a:gridCol w="756501">
                  <a:extLst>
                    <a:ext uri="{9D8B030D-6E8A-4147-A177-3AD203B41FA5}">
                      <a16:colId xmlns:a16="http://schemas.microsoft.com/office/drawing/2014/main" val="1110434241"/>
                    </a:ext>
                  </a:extLst>
                </a:gridCol>
                <a:gridCol w="721151">
                  <a:extLst>
                    <a:ext uri="{9D8B030D-6E8A-4147-A177-3AD203B41FA5}">
                      <a16:colId xmlns:a16="http://schemas.microsoft.com/office/drawing/2014/main" val="157832001"/>
                    </a:ext>
                  </a:extLst>
                </a:gridCol>
                <a:gridCol w="304451">
                  <a:extLst>
                    <a:ext uri="{9D8B030D-6E8A-4147-A177-3AD203B41FA5}">
                      <a16:colId xmlns:a16="http://schemas.microsoft.com/office/drawing/2014/main" val="2819997450"/>
                    </a:ext>
                  </a:extLst>
                </a:gridCol>
                <a:gridCol w="360139">
                  <a:extLst>
                    <a:ext uri="{9D8B030D-6E8A-4147-A177-3AD203B41FA5}">
                      <a16:colId xmlns:a16="http://schemas.microsoft.com/office/drawing/2014/main" val="1059267194"/>
                    </a:ext>
                  </a:extLst>
                </a:gridCol>
                <a:gridCol w="714080">
                  <a:extLst>
                    <a:ext uri="{9D8B030D-6E8A-4147-A177-3AD203B41FA5}">
                      <a16:colId xmlns:a16="http://schemas.microsoft.com/office/drawing/2014/main" val="386577962"/>
                    </a:ext>
                  </a:extLst>
                </a:gridCol>
                <a:gridCol w="643379">
                  <a:extLst>
                    <a:ext uri="{9D8B030D-6E8A-4147-A177-3AD203B41FA5}">
                      <a16:colId xmlns:a16="http://schemas.microsoft.com/office/drawing/2014/main" val="4144019634"/>
                    </a:ext>
                  </a:extLst>
                </a:gridCol>
                <a:gridCol w="742362">
                  <a:extLst>
                    <a:ext uri="{9D8B030D-6E8A-4147-A177-3AD203B41FA5}">
                      <a16:colId xmlns:a16="http://schemas.microsoft.com/office/drawing/2014/main" val="2953413869"/>
                    </a:ext>
                  </a:extLst>
                </a:gridCol>
              </a:tblGrid>
              <a:tr h="111347">
                <a:tc rowSpan="3">
                  <a:txBody>
                    <a:bodyPr/>
                    <a:lstStyle/>
                    <a:p>
                      <a:pPr>
                        <a:lnSpc>
                          <a:spcPct val="115000"/>
                        </a:lnSpc>
                        <a:spcAft>
                          <a:spcPts val="0"/>
                        </a:spcAft>
                      </a:pPr>
                      <a:r>
                        <a:rPr lang="en-GB" sz="700">
                          <a:effectLst/>
                        </a:rPr>
                        <a:t>Independent variables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7">
                  <a:txBody>
                    <a:bodyPr/>
                    <a:lstStyle/>
                    <a:p>
                      <a:pPr algn="ctr">
                        <a:lnSpc>
                          <a:spcPct val="115000"/>
                        </a:lnSpc>
                        <a:spcAft>
                          <a:spcPts val="0"/>
                        </a:spcAft>
                      </a:pPr>
                      <a:r>
                        <a:rPr lang="en-GB" sz="700" b="1">
                          <a:effectLst/>
                        </a:rPr>
                        <a:t>Dependent variables</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700" b="1">
                          <a:effectLst/>
                        </a:rPr>
                        <a:t> </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2645920594"/>
                  </a:ext>
                </a:extLst>
              </a:tr>
              <a:tr h="170510">
                <a:tc vMerge="1">
                  <a:txBody>
                    <a:bodyPr/>
                    <a:lstStyle/>
                    <a:p>
                      <a:endParaRPr lang="en-GB"/>
                    </a:p>
                  </a:txBody>
                  <a:tcPr/>
                </a:tc>
                <a:tc gridSpan="3">
                  <a:txBody>
                    <a:bodyPr/>
                    <a:lstStyle/>
                    <a:p>
                      <a:pPr algn="ctr">
                        <a:lnSpc>
                          <a:spcPct val="115000"/>
                        </a:lnSpc>
                        <a:spcAft>
                          <a:spcPts val="0"/>
                        </a:spcAft>
                      </a:pPr>
                      <a:r>
                        <a:rPr lang="en-GB" sz="700" b="1">
                          <a:effectLst/>
                        </a:rPr>
                        <a:t>Knowledge absorption effectiveness</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700" b="1">
                          <a:effectLst/>
                        </a:rPr>
                        <a:t>Alliance success</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700" b="1">
                          <a:effectLst/>
                        </a:rPr>
                        <a:t> </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1911425950"/>
                  </a:ext>
                </a:extLst>
              </a:tr>
              <a:tr h="111347">
                <a:tc vMerge="1">
                  <a:txBody>
                    <a:bodyPr/>
                    <a:lstStyle/>
                    <a:p>
                      <a:endParaRPr lang="en-GB"/>
                    </a:p>
                  </a:txBody>
                  <a:tcPr/>
                </a:tc>
                <a:tc>
                  <a:txBody>
                    <a:bodyPr/>
                    <a:lstStyle/>
                    <a:p>
                      <a:pPr algn="ctr">
                        <a:lnSpc>
                          <a:spcPct val="115000"/>
                        </a:lnSpc>
                        <a:spcAft>
                          <a:spcPts val="0"/>
                        </a:spcAft>
                      </a:pPr>
                      <a:r>
                        <a:rPr lang="en-GB" sz="700" b="1">
                          <a:effectLst/>
                        </a:rPr>
                        <a:t>Model 1</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gn="ctr">
                        <a:lnSpc>
                          <a:spcPct val="115000"/>
                        </a:lnSpc>
                        <a:spcAft>
                          <a:spcPts val="0"/>
                        </a:spcAft>
                      </a:pPr>
                      <a:r>
                        <a:rPr lang="en-GB" sz="700" b="1">
                          <a:effectLst/>
                        </a:rPr>
                        <a:t>Model 2</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gn="ctr">
                        <a:lnSpc>
                          <a:spcPct val="115000"/>
                        </a:lnSpc>
                        <a:spcAft>
                          <a:spcPts val="0"/>
                        </a:spcAft>
                      </a:pPr>
                      <a:r>
                        <a:rPr lang="en-GB" sz="700" b="1">
                          <a:effectLst/>
                        </a:rPr>
                        <a:t>Model 3</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gn="ctr">
                        <a:lnSpc>
                          <a:spcPct val="115000"/>
                        </a:lnSpc>
                        <a:spcAft>
                          <a:spcPts val="0"/>
                        </a:spcAft>
                      </a:pPr>
                      <a:r>
                        <a:rPr lang="en-GB" sz="700" b="1">
                          <a:effectLst/>
                        </a:rPr>
                        <a:t>Model 4</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gn="ctr">
                        <a:lnSpc>
                          <a:spcPct val="115000"/>
                        </a:lnSpc>
                        <a:spcAft>
                          <a:spcPts val="0"/>
                        </a:spcAft>
                      </a:pPr>
                      <a:r>
                        <a:rPr lang="en-GB" sz="900">
                          <a:effectLst/>
                        </a:rPr>
                        <a:t>Model 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gn="ctr">
                        <a:lnSpc>
                          <a:spcPct val="115000"/>
                        </a:lnSpc>
                        <a:spcAft>
                          <a:spcPts val="0"/>
                        </a:spcAft>
                      </a:pPr>
                      <a:r>
                        <a:rPr lang="en-GB" sz="700" b="1">
                          <a:effectLst/>
                        </a:rPr>
                        <a:t>Model 5</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gn="ctr">
                        <a:lnSpc>
                          <a:spcPct val="115000"/>
                        </a:lnSpc>
                        <a:spcAft>
                          <a:spcPts val="0"/>
                        </a:spcAft>
                      </a:pPr>
                      <a:r>
                        <a:rPr lang="en-GB" sz="700" b="1">
                          <a:effectLst/>
                        </a:rPr>
                        <a:t>Model 6</a:t>
                      </a:r>
                      <a:endParaRPr lang="en-GB" sz="800" b="1">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gn="ctr">
                        <a:lnSpc>
                          <a:spcPct val="115000"/>
                        </a:lnSpc>
                        <a:spcAft>
                          <a:spcPts val="0"/>
                        </a:spcAft>
                      </a:pPr>
                      <a:r>
                        <a:rPr lang="en-GB" sz="700" b="1" dirty="0">
                          <a:effectLst/>
                        </a:rPr>
                        <a:t>Model 7</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1383106568"/>
                  </a:ext>
                </a:extLst>
              </a:tr>
              <a:tr h="111347">
                <a:tc>
                  <a:txBody>
                    <a:bodyPr/>
                    <a:lstStyle/>
                    <a:p>
                      <a:pPr>
                        <a:lnSpc>
                          <a:spcPct val="115000"/>
                        </a:lnSpc>
                        <a:spcAft>
                          <a:spcPts val="0"/>
                        </a:spcAft>
                      </a:pPr>
                      <a:r>
                        <a:rPr lang="en-GB" sz="700">
                          <a:effectLst/>
                        </a:rPr>
                        <a:t>Control paths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1675817019"/>
                  </a:ext>
                </a:extLst>
              </a:tr>
              <a:tr h="170510">
                <a:tc>
                  <a:txBody>
                    <a:bodyPr/>
                    <a:lstStyle/>
                    <a:p>
                      <a:pPr>
                        <a:lnSpc>
                          <a:spcPct val="115000"/>
                        </a:lnSpc>
                        <a:spcAft>
                          <a:spcPts val="0"/>
                        </a:spcAft>
                      </a:pPr>
                      <a:r>
                        <a:rPr lang="en-GB" sz="700">
                          <a:effectLst/>
                        </a:rPr>
                        <a:t>Firm size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-0.11 (-1.56)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0.14</a:t>
                      </a:r>
                      <a:r>
                        <a:rPr lang="en-GB" sz="700" baseline="30000">
                          <a:effectLst/>
                        </a:rPr>
                        <a:t>* </a:t>
                      </a:r>
                      <a:r>
                        <a:rPr lang="en-GB" sz="700">
                          <a:effectLst/>
                        </a:rPr>
                        <a:t>(-2.16)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-0.12</a:t>
                      </a:r>
                      <a:r>
                        <a:rPr lang="en-GB" sz="700" baseline="30000">
                          <a:effectLst/>
                        </a:rPr>
                        <a:t>^</a:t>
                      </a:r>
                      <a:r>
                        <a:rPr lang="en-GB" sz="700">
                          <a:effectLst/>
                        </a:rPr>
                        <a:t> (-1.87)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-0.16</a:t>
                      </a:r>
                      <a:r>
                        <a:rPr lang="en-GB" sz="700" baseline="30000">
                          <a:effectLst/>
                        </a:rPr>
                        <a:t>*</a:t>
                      </a:r>
                      <a:r>
                        <a:rPr lang="en-GB" sz="700">
                          <a:effectLst/>
                        </a:rPr>
                        <a:t> (-2.36)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-0.14</a:t>
                      </a:r>
                      <a:r>
                        <a:rPr lang="en-GB" sz="900" baseline="30000">
                          <a:effectLst/>
                        </a:rPr>
                        <a:t>*</a:t>
                      </a:r>
                      <a:r>
                        <a:rPr lang="en-GB" sz="900">
                          <a:effectLst/>
                        </a:rPr>
                        <a:t> (-2.10)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-0.14</a:t>
                      </a:r>
                      <a:r>
                        <a:rPr lang="en-GB" sz="700" baseline="30000">
                          <a:effectLst/>
                        </a:rPr>
                        <a:t>*</a:t>
                      </a:r>
                      <a:r>
                        <a:rPr lang="en-GB" sz="700">
                          <a:effectLst/>
                        </a:rPr>
                        <a:t> (-2.10)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0.19* (-2.72)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-0.15</a:t>
                      </a:r>
                      <a:r>
                        <a:rPr lang="en-GB" sz="700" baseline="30000">
                          <a:effectLst/>
                        </a:rPr>
                        <a:t>*</a:t>
                      </a:r>
                      <a:r>
                        <a:rPr lang="en-GB" sz="700">
                          <a:effectLst/>
                        </a:rPr>
                        <a:t> (-2.32)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70007910"/>
                  </a:ext>
                </a:extLst>
              </a:tr>
              <a:tr h="170510">
                <a:tc>
                  <a:txBody>
                    <a:bodyPr/>
                    <a:lstStyle/>
                    <a:p>
                      <a:pPr>
                        <a:lnSpc>
                          <a:spcPct val="115000"/>
                        </a:lnSpc>
                        <a:spcAft>
                          <a:spcPts val="0"/>
                        </a:spcAft>
                      </a:pPr>
                      <a:r>
                        <a:rPr lang="en-GB" sz="700">
                          <a:effectLst/>
                        </a:rPr>
                        <a:t>Firm age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0.06 (0.64)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0.06 (0.67)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 (0.36)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0.12 (1.26)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0.11 (1.22)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0.11 (1.22)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0.12(1.30)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0.11 (1.24)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1100313033"/>
                  </a:ext>
                </a:extLst>
              </a:tr>
              <a:tr h="170510">
                <a:tc>
                  <a:txBody>
                    <a:bodyPr/>
                    <a:lstStyle/>
                    <a:p>
                      <a:pPr>
                        <a:lnSpc>
                          <a:spcPct val="115000"/>
                        </a:lnSpc>
                        <a:spcAft>
                          <a:spcPts val="0"/>
                        </a:spcAft>
                      </a:pPr>
                      <a:r>
                        <a:rPr lang="en-GB" sz="700">
                          <a:effectLst/>
                        </a:rPr>
                        <a:t>Industry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0.07 (1.08)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0.07 (1.17)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0.05 (0.80)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0.18</a:t>
                      </a:r>
                      <a:r>
                        <a:rPr lang="en-GB" sz="700" baseline="30000">
                          <a:effectLst/>
                        </a:rPr>
                        <a:t>*</a:t>
                      </a:r>
                      <a:r>
                        <a:rPr lang="en-GB" sz="700">
                          <a:effectLst/>
                        </a:rPr>
                        <a:t> (2.58)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0.16</a:t>
                      </a:r>
                      <a:r>
                        <a:rPr lang="en-GB" sz="900" baseline="30000">
                          <a:effectLst/>
                        </a:rPr>
                        <a:t>*</a:t>
                      </a:r>
                      <a:r>
                        <a:rPr lang="en-GB" sz="900">
                          <a:effectLst/>
                        </a:rPr>
                        <a:t> (2.42)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0.16</a:t>
                      </a:r>
                      <a:r>
                        <a:rPr lang="en-GB" sz="700" baseline="30000">
                          <a:effectLst/>
                        </a:rPr>
                        <a:t>*</a:t>
                      </a:r>
                      <a:r>
                        <a:rPr lang="en-GB" sz="700">
                          <a:effectLst/>
                        </a:rPr>
                        <a:t> (2.42)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0.18* (2.66)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0.16</a:t>
                      </a:r>
                      <a:r>
                        <a:rPr lang="en-GB" sz="700" baseline="30000">
                          <a:effectLst/>
                        </a:rPr>
                        <a:t>*</a:t>
                      </a:r>
                      <a:r>
                        <a:rPr lang="en-GB" sz="700">
                          <a:effectLst/>
                        </a:rPr>
                        <a:t> (2.49)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674295756"/>
                  </a:ext>
                </a:extLst>
              </a:tr>
              <a:tr h="170510">
                <a:tc>
                  <a:txBody>
                    <a:bodyPr/>
                    <a:lstStyle/>
                    <a:p>
                      <a:pPr>
                        <a:lnSpc>
                          <a:spcPct val="115000"/>
                        </a:lnSpc>
                        <a:spcAft>
                          <a:spcPts val="0"/>
                        </a:spcAft>
                      </a:pPr>
                      <a:r>
                        <a:rPr lang="en-GB" sz="700">
                          <a:effectLst/>
                        </a:rPr>
                        <a:t>Alliance experience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-0.02 (-0.24)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 (-0.34)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-0.01 (-0.08)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-0.11 (-1.16)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-0.11 (-1.21)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-0.11 (-1.21)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-0.11 (-1.23)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-0.11 (-1.25)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4276163021"/>
                  </a:ext>
                </a:extLst>
              </a:tr>
              <a:tr h="170510">
                <a:tc>
                  <a:txBody>
                    <a:bodyPr/>
                    <a:lstStyle/>
                    <a:p>
                      <a:pPr>
                        <a:lnSpc>
                          <a:spcPct val="115000"/>
                        </a:lnSpc>
                        <a:spcAft>
                          <a:spcPts val="0"/>
                        </a:spcAft>
                      </a:pPr>
                      <a:r>
                        <a:rPr lang="en-GB" sz="700">
                          <a:effectLst/>
                        </a:rPr>
                        <a:t>Direct effect paths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3526608016"/>
                  </a:ext>
                </a:extLst>
              </a:tr>
              <a:tr h="258347">
                <a:tc>
                  <a:txBody>
                    <a:bodyPr/>
                    <a:lstStyle/>
                    <a:p>
                      <a:pPr>
                        <a:lnSpc>
                          <a:spcPct val="115000"/>
                        </a:lnSpc>
                        <a:spcAft>
                          <a:spcPts val="0"/>
                        </a:spcAft>
                      </a:pPr>
                      <a:r>
                        <a:rPr lang="en-GB" sz="700">
                          <a:effectLst/>
                        </a:rPr>
                        <a:t>Entrepreneurial competence (EC)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0.38</a:t>
                      </a:r>
                      <a:r>
                        <a:rPr lang="en-GB" sz="700" baseline="30000">
                          <a:effectLst/>
                        </a:rPr>
                        <a:t>***</a:t>
                      </a:r>
                      <a:r>
                        <a:rPr lang="en-GB" sz="700">
                          <a:effectLst/>
                        </a:rPr>
                        <a:t> (5.66)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0.35</a:t>
                      </a:r>
                      <a:r>
                        <a:rPr lang="en-GB" sz="700" baseline="30000">
                          <a:effectLst/>
                        </a:rPr>
                        <a:t>*** </a:t>
                      </a:r>
                      <a:r>
                        <a:rPr lang="en-GB" sz="700">
                          <a:effectLst/>
                        </a:rPr>
                        <a:t>(5.36)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0.22** (3.22)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0.12</a:t>
                      </a:r>
                      <a:r>
                        <a:rPr lang="en-GB" sz="700" baseline="30000">
                          <a:effectLst/>
                        </a:rPr>
                        <a:t>^</a:t>
                      </a:r>
                      <a:r>
                        <a:rPr lang="en-GB" sz="700">
                          <a:effectLst/>
                        </a:rPr>
                        <a:t> (1.73)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4037926949"/>
                  </a:ext>
                </a:extLst>
              </a:tr>
              <a:tr h="170510">
                <a:tc>
                  <a:txBody>
                    <a:bodyPr/>
                    <a:lstStyle/>
                    <a:p>
                      <a:pPr>
                        <a:lnSpc>
                          <a:spcPct val="115000"/>
                        </a:lnSpc>
                        <a:spcAft>
                          <a:spcPts val="0"/>
                        </a:spcAft>
                      </a:pPr>
                      <a:r>
                        <a:rPr lang="en-GB" sz="700">
                          <a:effectLst/>
                        </a:rPr>
                        <a:t>Mutual trust (MT)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0.10 (1.54)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2592639364"/>
                  </a:ext>
                </a:extLst>
              </a:tr>
              <a:tr h="258347">
                <a:tc>
                  <a:txBody>
                    <a:bodyPr/>
                    <a:lstStyle/>
                    <a:p>
                      <a:pPr>
                        <a:lnSpc>
                          <a:spcPct val="115000"/>
                        </a:lnSpc>
                        <a:spcAft>
                          <a:spcPts val="0"/>
                        </a:spcAft>
                      </a:pPr>
                      <a:r>
                        <a:rPr lang="en-GB" sz="700">
                          <a:effectLst/>
                        </a:rPr>
                        <a:t>Knowledge absorption effectiveness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0.32</a:t>
                      </a:r>
                      <a:r>
                        <a:rPr lang="en-GB" sz="900" baseline="30000">
                          <a:effectLst/>
                        </a:rPr>
                        <a:t>***</a:t>
                      </a:r>
                      <a:r>
                        <a:rPr lang="en-GB" sz="900">
                          <a:effectLst/>
                        </a:rPr>
                        <a:t> (4.72)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0.32</a:t>
                      </a:r>
                      <a:r>
                        <a:rPr lang="en-GB" sz="700" baseline="30000">
                          <a:effectLst/>
                        </a:rPr>
                        <a:t>***</a:t>
                      </a:r>
                      <a:r>
                        <a:rPr lang="en-GB" sz="700">
                          <a:effectLst/>
                        </a:rPr>
                        <a:t> (4.72)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0.28</a:t>
                      </a:r>
                      <a:r>
                        <a:rPr lang="en-GB" sz="700" baseline="30000">
                          <a:effectLst/>
                        </a:rPr>
                        <a:t>***</a:t>
                      </a:r>
                      <a:r>
                        <a:rPr lang="en-GB" sz="700">
                          <a:effectLst/>
                        </a:rPr>
                        <a:t> (3.86)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3519444531"/>
                  </a:ext>
                </a:extLst>
              </a:tr>
              <a:tr h="170510">
                <a:tc>
                  <a:txBody>
                    <a:bodyPr/>
                    <a:lstStyle/>
                    <a:p>
                      <a:pPr>
                        <a:lnSpc>
                          <a:spcPct val="115000"/>
                        </a:lnSpc>
                        <a:spcAft>
                          <a:spcPts val="0"/>
                        </a:spcAft>
                      </a:pPr>
                      <a:r>
                        <a:rPr lang="en-GB" sz="700">
                          <a:effectLst/>
                        </a:rPr>
                        <a:t>Interaction paths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2386876323"/>
                  </a:ext>
                </a:extLst>
              </a:tr>
              <a:tr h="170510">
                <a:tc>
                  <a:txBody>
                    <a:bodyPr/>
                    <a:lstStyle/>
                    <a:p>
                      <a:pPr>
                        <a:lnSpc>
                          <a:spcPct val="115000"/>
                        </a:lnSpc>
                        <a:spcAft>
                          <a:spcPts val="0"/>
                        </a:spcAft>
                      </a:pPr>
                      <a:r>
                        <a:rPr lang="en-GB" sz="700">
                          <a:effectLst/>
                        </a:rPr>
                        <a:t>EC x MT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0.20</a:t>
                      </a:r>
                      <a:r>
                        <a:rPr lang="en-GB" sz="700" baseline="30000">
                          <a:effectLst/>
                        </a:rPr>
                        <a:t>**</a:t>
                      </a:r>
                      <a:r>
                        <a:rPr lang="en-GB" sz="700">
                          <a:effectLst/>
                        </a:rPr>
                        <a:t> (3.13)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2229527155"/>
                  </a:ext>
                </a:extLst>
              </a:tr>
              <a:tr h="170510">
                <a:tc>
                  <a:txBody>
                    <a:bodyPr/>
                    <a:lstStyle/>
                    <a:p>
                      <a:pPr>
                        <a:lnSpc>
                          <a:spcPct val="115000"/>
                        </a:lnSpc>
                        <a:spcAft>
                          <a:spcPts val="0"/>
                        </a:spcAft>
                      </a:pPr>
                      <a:r>
                        <a:rPr lang="en-GB" sz="700">
                          <a:effectLst/>
                        </a:rPr>
                        <a:t>Goodness-of-fit statistics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3168611234"/>
                  </a:ext>
                </a:extLst>
              </a:tr>
              <a:tr h="111347">
                <a:tc>
                  <a:txBody>
                    <a:bodyPr/>
                    <a:lstStyle/>
                    <a:p>
                      <a:pPr>
                        <a:lnSpc>
                          <a:spcPct val="115000"/>
                        </a:lnSpc>
                        <a:spcAft>
                          <a:spcPts val="0"/>
                        </a:spcAft>
                      </a:pPr>
                      <a:r>
                        <a:rPr lang="en-GB" sz="700">
                          <a:effectLst/>
                        </a:rPr>
                        <a:t>χ2/df</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1.20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1.24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1.07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1.10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1.55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1.55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1.25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1.48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729881126"/>
                  </a:ext>
                </a:extLst>
              </a:tr>
              <a:tr h="111347">
                <a:tc>
                  <a:txBody>
                    <a:bodyPr/>
                    <a:lstStyle/>
                    <a:p>
                      <a:pPr>
                        <a:lnSpc>
                          <a:spcPct val="115000"/>
                        </a:lnSpc>
                        <a:spcAft>
                          <a:spcPts val="0"/>
                        </a:spcAft>
                      </a:pPr>
                      <a:r>
                        <a:rPr lang="en-GB" sz="700">
                          <a:effectLst/>
                        </a:rPr>
                        <a:t>RMSEA</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dirty="0">
                          <a:effectLst/>
                        </a:rPr>
                        <a:t>0.02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0.04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0.04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1288991756"/>
                  </a:ext>
                </a:extLst>
              </a:tr>
              <a:tr h="111347">
                <a:tc>
                  <a:txBody>
                    <a:bodyPr/>
                    <a:lstStyle/>
                    <a:p>
                      <a:pPr>
                        <a:lnSpc>
                          <a:spcPct val="115000"/>
                        </a:lnSpc>
                        <a:spcAft>
                          <a:spcPts val="0"/>
                        </a:spcAft>
                      </a:pPr>
                      <a:r>
                        <a:rPr lang="en-GB" sz="700">
                          <a:effectLst/>
                        </a:rPr>
                        <a:t>SRMR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0.02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0.02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0.02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0.02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964303636"/>
                  </a:ext>
                </a:extLst>
              </a:tr>
              <a:tr h="111347">
                <a:tc>
                  <a:txBody>
                    <a:bodyPr/>
                    <a:lstStyle/>
                    <a:p>
                      <a:pPr>
                        <a:lnSpc>
                          <a:spcPct val="115000"/>
                        </a:lnSpc>
                        <a:spcAft>
                          <a:spcPts val="0"/>
                        </a:spcAft>
                      </a:pPr>
                      <a:r>
                        <a:rPr lang="en-GB" sz="700">
                          <a:effectLst/>
                        </a:rPr>
                        <a:t>NFI</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0.97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0.97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a:effectLst/>
                        </a:rPr>
                        <a:t>0.97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2317901829"/>
                  </a:ext>
                </a:extLst>
              </a:tr>
              <a:tr h="111347">
                <a:tc>
                  <a:txBody>
                    <a:bodyPr/>
                    <a:lstStyle/>
                    <a:p>
                      <a:pPr>
                        <a:lnSpc>
                          <a:spcPct val="115000"/>
                        </a:lnSpc>
                        <a:spcAft>
                          <a:spcPts val="0"/>
                        </a:spcAft>
                      </a:pPr>
                      <a:r>
                        <a:rPr lang="en-GB" sz="700">
                          <a:effectLst/>
                        </a:rPr>
                        <a:t>CFI</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nSpc>
                          <a:spcPct val="115000"/>
                        </a:lnSpc>
                        <a:spcAft>
                          <a:spcPts val="0"/>
                        </a:spcAft>
                      </a:pPr>
                      <a:r>
                        <a:rPr lang="en-GB" sz="700">
                          <a:effectLst/>
                        </a:rPr>
                        <a:t>0.99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pPr>
                        <a:lnSpc>
                          <a:spcPct val="115000"/>
                        </a:lnSpc>
                        <a:spcAft>
                          <a:spcPts val="0"/>
                        </a:spcAft>
                      </a:pPr>
                      <a:r>
                        <a:rPr lang="en-GB" sz="900">
                          <a:effectLst/>
                        </a:rPr>
                        <a:t>0.99</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1124" marR="41124" marT="0" marB="0"/>
                </a:tc>
                <a:tc>
                  <a:txBody>
                    <a:bodyPr/>
                    <a:lstStyle/>
                    <a:p>
                      <a:pPr>
                        <a:lnSpc>
                          <a:spcPct val="115000"/>
                        </a:lnSpc>
                        <a:spcAft>
                          <a:spcPts val="0"/>
                        </a:spcAft>
                      </a:pPr>
                      <a:r>
                        <a:rPr lang="en-GB" sz="700" dirty="0">
                          <a:effectLst/>
                        </a:rPr>
                        <a:t>0.99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0.99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extLst>
                  <a:ext uri="{0D108BD9-81ED-4DB2-BD59-A6C34878D82A}">
                    <a16:rowId xmlns:a16="http://schemas.microsoft.com/office/drawing/2014/main" val="1037180647"/>
                  </a:ext>
                </a:extLst>
              </a:tr>
              <a:tr h="137779">
                <a:tc>
                  <a:txBody>
                    <a:bodyPr/>
                    <a:lstStyle/>
                    <a:p>
                      <a:pPr>
                        <a:lnSpc>
                          <a:spcPct val="115000"/>
                        </a:lnSpc>
                        <a:spcAft>
                          <a:spcPts val="0"/>
                        </a:spcAft>
                      </a:pPr>
                      <a:r>
                        <a:rPr lang="en-GB" sz="700">
                          <a:effectLst/>
                        </a:rPr>
                        <a:t>Indirect effect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gn="ctr">
                        <a:lnSpc>
                          <a:spcPct val="115000"/>
                        </a:lnSpc>
                        <a:spcAft>
                          <a:spcPts val="0"/>
                        </a:spcAft>
                      </a:pPr>
                      <a:r>
                        <a:rPr lang="en-GB" sz="700" b="1" dirty="0">
                          <a:effectLst/>
                        </a:rPr>
                        <a:t>Estimate</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6">
                  <a:txBody>
                    <a:bodyPr/>
                    <a:lstStyle/>
                    <a:p>
                      <a:pPr algn="ctr">
                        <a:lnSpc>
                          <a:spcPct val="115000"/>
                        </a:lnSpc>
                        <a:spcAft>
                          <a:spcPts val="0"/>
                        </a:spcAft>
                      </a:pPr>
                      <a:r>
                        <a:rPr lang="en-GB" sz="700" b="1" dirty="0">
                          <a:effectLst/>
                        </a:rPr>
                        <a:t>95% confidence interval (CI)</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92887520"/>
                  </a:ext>
                </a:extLst>
              </a:tr>
              <a:tr h="111347">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gn="ctr">
                        <a:lnSpc>
                          <a:spcPct val="115000"/>
                        </a:lnSpc>
                        <a:spcAft>
                          <a:spcPts val="0"/>
                        </a:spcAft>
                      </a:pPr>
                      <a:r>
                        <a:rPr lang="en-GB" sz="700" b="1" dirty="0">
                          <a:effectLst/>
                        </a:rPr>
                        <a:t>CI lower bound</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endParaRPr lang="en-GB"/>
                    </a:p>
                  </a:txBody>
                  <a:tcPr/>
                </a:tc>
                <a:tc rowSpan="2" gridSpan="4">
                  <a:txBody>
                    <a:bodyPr/>
                    <a:lstStyle/>
                    <a:p>
                      <a:pPr algn="ctr">
                        <a:lnSpc>
                          <a:spcPct val="115000"/>
                        </a:lnSpc>
                        <a:spcAft>
                          <a:spcPts val="0"/>
                        </a:spcAft>
                      </a:pPr>
                      <a:r>
                        <a:rPr lang="en-GB" sz="700" b="1" dirty="0">
                          <a:effectLst/>
                        </a:rPr>
                        <a:t>CI upper bound</a:t>
                      </a:r>
                      <a:endParaRPr lang="en-GB" sz="800" b="1" dirty="0">
                        <a:effectLst/>
                      </a:endParaRPr>
                    </a:p>
                    <a:p>
                      <a:pPr algn="ctr">
                        <a:lnSpc>
                          <a:spcPct val="115000"/>
                        </a:lnSpc>
                        <a:spcAft>
                          <a:spcPts val="0"/>
                        </a:spcAft>
                      </a:pPr>
                      <a:r>
                        <a:rPr lang="en-GB" sz="700" dirty="0">
                          <a:effectLst/>
                        </a:rPr>
                        <a:t>0.21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941072303"/>
                  </a:ext>
                </a:extLst>
              </a:tr>
              <a:tr h="118301">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nSpc>
                          <a:spcPct val="115000"/>
                        </a:lnSpc>
                        <a:spcAft>
                          <a:spcPts val="0"/>
                        </a:spcAft>
                      </a:pPr>
                      <a:r>
                        <a:rPr lang="en-GB" sz="7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a:txBody>
                    <a:bodyPr/>
                    <a:lstStyle/>
                    <a:p>
                      <a:pPr algn="ctr">
                        <a:lnSpc>
                          <a:spcPct val="115000"/>
                        </a:lnSpc>
                        <a:spcAft>
                          <a:spcPts val="0"/>
                        </a:spcAft>
                      </a:pPr>
                      <a:r>
                        <a:rPr lang="en-GB" sz="700">
                          <a:effectLst/>
                        </a:rPr>
                        <a:t>0.11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gridSpan="2">
                  <a:txBody>
                    <a:bodyPr/>
                    <a:lstStyle/>
                    <a:p>
                      <a:pPr algn="ctr">
                        <a:lnSpc>
                          <a:spcPct val="115000"/>
                        </a:lnSpc>
                        <a:spcAft>
                          <a:spcPts val="0"/>
                        </a:spcAft>
                      </a:pPr>
                      <a:r>
                        <a:rPr lang="en-GB" sz="700">
                          <a:effectLst/>
                        </a:rPr>
                        <a:t>0.05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endParaRPr lang="en-GB"/>
                    </a:p>
                  </a:txBody>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668536535"/>
                  </a:ext>
                </a:extLst>
              </a:tr>
              <a:tr h="189465">
                <a:tc gridSpan="9">
                  <a:txBody>
                    <a:bodyPr/>
                    <a:lstStyle/>
                    <a:p>
                      <a:pPr algn="just">
                        <a:lnSpc>
                          <a:spcPct val="115000"/>
                        </a:lnSpc>
                        <a:spcAft>
                          <a:spcPts val="0"/>
                        </a:spcAft>
                      </a:pPr>
                      <a:r>
                        <a:rPr lang="en-GB" sz="800" dirty="0">
                          <a:effectLst/>
                        </a:rPr>
                        <a:t>Notes: Standardized coefficients are reported with T-values in parentheses; *** P &lt; 0.001; ** p &lt; 0.01; * p &lt; 0.05; ^ p &lt; 0.10.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0843" marR="30843"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1017747"/>
                  </a:ext>
                </a:extLst>
              </a:tr>
            </a:tbl>
          </a:graphicData>
        </a:graphic>
      </p:graphicFrame>
      <p:pic>
        <p:nvPicPr>
          <p:cNvPr id="3" name="Recorded Sound">
            <a:hlinkClick r:id="" action="ppaction://media"/>
            <a:extLst>
              <a:ext uri="{FF2B5EF4-FFF2-40B4-BE49-F238E27FC236}">
                <a16:creationId xmlns:a16="http://schemas.microsoft.com/office/drawing/2014/main" id="{397ECA29-FBE5-46DF-99F8-85634ED3E3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309650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EA9C-85DA-4967-9ABB-CC7FFB2F4F53}"/>
              </a:ext>
            </a:extLst>
          </p:cNvPr>
          <p:cNvSpPr>
            <a:spLocks noGrp="1"/>
          </p:cNvSpPr>
          <p:nvPr>
            <p:ph type="title"/>
          </p:nvPr>
        </p:nvSpPr>
        <p:spPr>
          <a:xfrm>
            <a:off x="1028700" y="1371600"/>
            <a:ext cx="7200900" cy="937260"/>
          </a:xfrm>
        </p:spPr>
        <p:txBody>
          <a:bodyPr/>
          <a:lstStyle/>
          <a:p>
            <a:r>
              <a:rPr lang="en-GB" b="1" dirty="0"/>
              <a:t>Key Contributions</a:t>
            </a:r>
          </a:p>
        </p:txBody>
      </p:sp>
      <p:sp>
        <p:nvSpPr>
          <p:cNvPr id="3" name="Content Placeholder 2">
            <a:extLst>
              <a:ext uri="{FF2B5EF4-FFF2-40B4-BE49-F238E27FC236}">
                <a16:creationId xmlns:a16="http://schemas.microsoft.com/office/drawing/2014/main" id="{95F77BAE-48D4-47C9-BED2-2DF79754751E}"/>
              </a:ext>
            </a:extLst>
          </p:cNvPr>
          <p:cNvSpPr>
            <a:spLocks noGrp="1"/>
          </p:cNvSpPr>
          <p:nvPr>
            <p:ph idx="1"/>
          </p:nvPr>
        </p:nvSpPr>
        <p:spPr>
          <a:xfrm>
            <a:off x="1028700" y="2205990"/>
            <a:ext cx="7200900" cy="3051810"/>
          </a:xfrm>
        </p:spPr>
        <p:txBody>
          <a:bodyPr>
            <a:normAutofit fontScale="47500" lnSpcReduction="20000"/>
          </a:bodyPr>
          <a:lstStyle/>
          <a:p>
            <a:r>
              <a:rPr lang="en-GB" dirty="0"/>
              <a:t>The study provides an important resource perspective by considering the entrepreneurial competence for alliance success.</a:t>
            </a:r>
          </a:p>
          <a:p>
            <a:endParaRPr lang="en-GB" dirty="0"/>
          </a:p>
          <a:p>
            <a:r>
              <a:rPr lang="en-GB" dirty="0"/>
              <a:t>For SMEs, it shows that entrepreneurial competence constitutes an ex-ante resource base for the development of knowledge absorption effectiveness. </a:t>
            </a:r>
          </a:p>
          <a:p>
            <a:endParaRPr lang="en-GB" dirty="0"/>
          </a:p>
          <a:p>
            <a:r>
              <a:rPr lang="en-GB" dirty="0"/>
              <a:t>The findings further enhance the entrepreneurship and strategic alliance literature by showing knowledge absorption effectiveness as an important intervening mechanism for the relationship between entrepreneurial competence and alliance success. </a:t>
            </a:r>
          </a:p>
          <a:p>
            <a:endParaRPr lang="en-GB" dirty="0"/>
          </a:p>
          <a:p>
            <a:r>
              <a:rPr lang="en-GB" dirty="0"/>
              <a:t>Also, SMEs can capitalize on mutual trust to strengthen the value of entrepreneurial competence for knowledge absorption effectiveness . </a:t>
            </a:r>
          </a:p>
        </p:txBody>
      </p:sp>
    </p:spTree>
    <p:extLst>
      <p:ext uri="{BB962C8B-B14F-4D97-AF65-F5344CB8AC3E}">
        <p14:creationId xmlns:p14="http://schemas.microsoft.com/office/powerpoint/2010/main" val="234735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66628-B90E-416C-9B8D-BCB658434561}"/>
              </a:ext>
            </a:extLst>
          </p:cNvPr>
          <p:cNvSpPr>
            <a:spLocks noGrp="1"/>
          </p:cNvSpPr>
          <p:nvPr>
            <p:ph idx="1"/>
          </p:nvPr>
        </p:nvSpPr>
        <p:spPr/>
        <p:txBody>
          <a:bodyPr>
            <a:normAutofit/>
          </a:bodyPr>
          <a:lstStyle/>
          <a:p>
            <a:pPr marL="0" indent="0" algn="ctr">
              <a:buNone/>
            </a:pPr>
            <a:r>
              <a:rPr lang="en-GB" sz="3000" b="1" dirty="0"/>
              <a:t>Thank you</a:t>
            </a:r>
          </a:p>
          <a:p>
            <a:pPr marL="0" indent="0" algn="ctr">
              <a:buNone/>
            </a:pPr>
            <a:r>
              <a:rPr lang="en-GB" sz="3000" b="1" dirty="0"/>
              <a:t>Any question(s)!</a:t>
            </a:r>
          </a:p>
        </p:txBody>
      </p:sp>
    </p:spTree>
    <p:extLst>
      <p:ext uri="{BB962C8B-B14F-4D97-AF65-F5344CB8AC3E}">
        <p14:creationId xmlns:p14="http://schemas.microsoft.com/office/powerpoint/2010/main" val="11473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9139-A2B3-4D0A-B3C0-FD2FC161F903}"/>
              </a:ext>
            </a:extLst>
          </p:cNvPr>
          <p:cNvSpPr>
            <a:spLocks noGrp="1"/>
          </p:cNvSpPr>
          <p:nvPr>
            <p:ph type="title"/>
          </p:nvPr>
        </p:nvSpPr>
        <p:spPr>
          <a:xfrm>
            <a:off x="1028700" y="1257300"/>
            <a:ext cx="7200900" cy="1114425"/>
          </a:xfrm>
        </p:spPr>
        <p:txBody>
          <a:bodyPr>
            <a:normAutofit/>
          </a:bodyPr>
          <a:lstStyle/>
          <a:p>
            <a:r>
              <a:rPr lang="en-GB" sz="3300" b="1" dirty="0"/>
              <a:t>Revisiting the Alliance Success in SMEs</a:t>
            </a:r>
          </a:p>
        </p:txBody>
      </p:sp>
      <p:sp>
        <p:nvSpPr>
          <p:cNvPr id="3" name="Content Placeholder 2">
            <a:extLst>
              <a:ext uri="{FF2B5EF4-FFF2-40B4-BE49-F238E27FC236}">
                <a16:creationId xmlns:a16="http://schemas.microsoft.com/office/drawing/2014/main" id="{AAC1B4F9-1722-4140-8122-942BD89AE598}"/>
              </a:ext>
            </a:extLst>
          </p:cNvPr>
          <p:cNvSpPr>
            <a:spLocks noGrp="1"/>
          </p:cNvSpPr>
          <p:nvPr>
            <p:ph idx="1"/>
          </p:nvPr>
        </p:nvSpPr>
        <p:spPr>
          <a:xfrm>
            <a:off x="1028700" y="2160506"/>
            <a:ext cx="7200900" cy="3106721"/>
          </a:xfrm>
        </p:spPr>
        <p:txBody>
          <a:bodyPr>
            <a:normAutofit fontScale="47500" lnSpcReduction="20000"/>
          </a:bodyPr>
          <a:lstStyle/>
          <a:p>
            <a:pPr>
              <a:buFont typeface="Arial" panose="020B0604020202020204" pitchFamily="34" charset="0"/>
              <a:buChar char="•"/>
            </a:pPr>
            <a:r>
              <a:rPr lang="en-GB" dirty="0"/>
              <a:t>Strategic alliance has emerged as a strategic option for small and medium-sized enterprises (SMEs) to compensate for their resource-related disadvantages and overcome obstacles (Idris &amp; </a:t>
            </a:r>
            <a:r>
              <a:rPr lang="en-GB" dirty="0" err="1"/>
              <a:t>Saridakis</a:t>
            </a:r>
            <a:r>
              <a:rPr lang="en-GB" dirty="0"/>
              <a:t>, 2017).</a:t>
            </a:r>
          </a:p>
          <a:p>
            <a:pPr>
              <a:buFont typeface="Arial" panose="020B0604020202020204" pitchFamily="34" charset="0"/>
              <a:buChar char="•"/>
            </a:pPr>
            <a:endParaRPr lang="en-GB" dirty="0"/>
          </a:p>
          <a:p>
            <a:pPr>
              <a:buFont typeface="Arial" panose="020B0604020202020204" pitchFamily="34" charset="0"/>
              <a:buChar char="•"/>
            </a:pPr>
            <a:r>
              <a:rPr lang="en-GB" dirty="0"/>
              <a:t>However, strategic alliance is widely regarded as a difficult to implement option, frequently results in disappointing outcomes and premature termination. </a:t>
            </a:r>
          </a:p>
          <a:p>
            <a:pPr>
              <a:buFont typeface="Arial" panose="020B0604020202020204" pitchFamily="34" charset="0"/>
              <a:buChar char="•"/>
            </a:pPr>
            <a:endParaRPr lang="en-GB" dirty="0"/>
          </a:p>
          <a:p>
            <a:pPr>
              <a:buFont typeface="Arial" panose="020B0604020202020204" pitchFamily="34" charset="0"/>
              <a:buChar char="•"/>
            </a:pPr>
            <a:r>
              <a:rPr lang="en-GB" dirty="0"/>
              <a:t>Hence, it is vital to understand the driving factors for SMEs’ alliance success.</a:t>
            </a:r>
          </a:p>
          <a:p>
            <a:pPr>
              <a:buFont typeface="Arial" panose="020B0604020202020204" pitchFamily="34" charset="0"/>
              <a:buChar char="•"/>
            </a:pPr>
            <a:endParaRPr lang="en-GB" dirty="0"/>
          </a:p>
          <a:p>
            <a:pPr>
              <a:buFont typeface="Arial" panose="020B0604020202020204" pitchFamily="34" charset="0"/>
              <a:buChar char="•"/>
            </a:pPr>
            <a:r>
              <a:rPr lang="en-GB" dirty="0"/>
              <a:t>In this regard, we argue that </a:t>
            </a:r>
            <a:r>
              <a:rPr lang="en-GB" b="1" dirty="0"/>
              <a:t>entrepreneurial competence </a:t>
            </a:r>
            <a:r>
              <a:rPr lang="en-GB" dirty="0"/>
              <a:t>– an SME’s managerial capacity to develop and share the strategic vision for establishing alliance relationships – is vital to drive alliance success. </a:t>
            </a:r>
          </a:p>
        </p:txBody>
      </p:sp>
    </p:spTree>
    <p:extLst>
      <p:ext uri="{BB962C8B-B14F-4D97-AF65-F5344CB8AC3E}">
        <p14:creationId xmlns:p14="http://schemas.microsoft.com/office/powerpoint/2010/main" val="108656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53F1-E545-423D-9835-04EBA8382224}"/>
              </a:ext>
            </a:extLst>
          </p:cNvPr>
          <p:cNvSpPr>
            <a:spLocks noGrp="1"/>
          </p:cNvSpPr>
          <p:nvPr>
            <p:ph type="title"/>
          </p:nvPr>
        </p:nvSpPr>
        <p:spPr/>
        <p:txBody>
          <a:bodyPr>
            <a:normAutofit/>
          </a:bodyPr>
          <a:lstStyle/>
          <a:p>
            <a:r>
              <a:rPr lang="en-GB" sz="3000" dirty="0"/>
              <a:t>Proposed Mechanisms</a:t>
            </a:r>
          </a:p>
        </p:txBody>
      </p:sp>
      <p:sp>
        <p:nvSpPr>
          <p:cNvPr id="3" name="Content Placeholder 2">
            <a:extLst>
              <a:ext uri="{FF2B5EF4-FFF2-40B4-BE49-F238E27FC236}">
                <a16:creationId xmlns:a16="http://schemas.microsoft.com/office/drawing/2014/main" id="{62D7B2D6-577E-42FB-998F-7A9DB66EB2BF}"/>
              </a:ext>
            </a:extLst>
          </p:cNvPr>
          <p:cNvSpPr>
            <a:spLocks noGrp="1"/>
          </p:cNvSpPr>
          <p:nvPr>
            <p:ph idx="1"/>
          </p:nvPr>
        </p:nvSpPr>
        <p:spPr>
          <a:xfrm>
            <a:off x="1028700" y="2207641"/>
            <a:ext cx="7200900" cy="3167405"/>
          </a:xfrm>
        </p:spPr>
        <p:txBody>
          <a:bodyPr>
            <a:normAutofit fontScale="47500" lnSpcReduction="20000"/>
          </a:bodyPr>
          <a:lstStyle/>
          <a:p>
            <a:r>
              <a:rPr lang="en-GB" dirty="0"/>
              <a:t>Within this study context and considering recent debates on the ‘benefits’ and ‘challenges’ of strategic alliances</a:t>
            </a:r>
          </a:p>
          <a:p>
            <a:endParaRPr lang="en-GB" dirty="0"/>
          </a:p>
          <a:p>
            <a:r>
              <a:rPr lang="en-GB" dirty="0"/>
              <a:t>We argue that entrepreneurial competence as a resource may require intervening capabilities to effectively to drive alliance success. Thus, we suggest the following proposition;</a:t>
            </a:r>
          </a:p>
          <a:p>
            <a:endParaRPr lang="en-GB" dirty="0"/>
          </a:p>
          <a:p>
            <a:pPr lvl="1"/>
            <a:r>
              <a:rPr lang="en-GB" dirty="0"/>
              <a:t>Entrepreneurial competence for alliance success</a:t>
            </a:r>
          </a:p>
          <a:p>
            <a:pPr lvl="1"/>
            <a:r>
              <a:rPr lang="en-GB" dirty="0"/>
              <a:t>A mediating mechanism of knowledge absorption effectiveness. That is the capacity of an SME to absorb the knowledge of other firms in an alliance</a:t>
            </a:r>
          </a:p>
          <a:p>
            <a:pPr lvl="1"/>
            <a:r>
              <a:rPr lang="en-GB" dirty="0"/>
              <a:t>A moderating effect of mutual trust – That is a key characteristic of structural bonding</a:t>
            </a:r>
          </a:p>
          <a:p>
            <a:pPr lvl="1"/>
            <a:r>
              <a:rPr lang="en-GB" dirty="0"/>
              <a:t>For SMEs that are limited by financial resources (as in the case of the study context), entrepreneurial competence becomes a useful strategic resource to promote knowledge absorption effectiveness for alliance success. </a:t>
            </a:r>
          </a:p>
          <a:p>
            <a:pPr lvl="1"/>
            <a:endParaRPr lang="en-GB" dirty="0"/>
          </a:p>
        </p:txBody>
      </p:sp>
    </p:spTree>
    <p:extLst>
      <p:ext uri="{BB962C8B-B14F-4D97-AF65-F5344CB8AC3E}">
        <p14:creationId xmlns:p14="http://schemas.microsoft.com/office/powerpoint/2010/main" val="40128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5CCA-257B-42F7-B209-A4FE7098D5C1}"/>
              </a:ext>
            </a:extLst>
          </p:cNvPr>
          <p:cNvSpPr>
            <a:spLocks noGrp="1"/>
          </p:cNvSpPr>
          <p:nvPr>
            <p:ph type="title"/>
          </p:nvPr>
        </p:nvSpPr>
        <p:spPr>
          <a:xfrm>
            <a:off x="1028700" y="1371600"/>
            <a:ext cx="7200900" cy="1005840"/>
          </a:xfrm>
        </p:spPr>
        <p:txBody>
          <a:bodyPr>
            <a:normAutofit/>
          </a:bodyPr>
          <a:lstStyle/>
          <a:p>
            <a:r>
              <a:rPr lang="en-GB" sz="3000" b="1" dirty="0"/>
              <a:t>The Case of SMEs in the United Kingdom</a:t>
            </a:r>
          </a:p>
        </p:txBody>
      </p:sp>
      <p:sp>
        <p:nvSpPr>
          <p:cNvPr id="3" name="Content Placeholder 2">
            <a:extLst>
              <a:ext uri="{FF2B5EF4-FFF2-40B4-BE49-F238E27FC236}">
                <a16:creationId xmlns:a16="http://schemas.microsoft.com/office/drawing/2014/main" id="{63718532-03FF-4055-BF3D-A898736D26CA}"/>
              </a:ext>
            </a:extLst>
          </p:cNvPr>
          <p:cNvSpPr>
            <a:spLocks noGrp="1"/>
          </p:cNvSpPr>
          <p:nvPr>
            <p:ph idx="1"/>
          </p:nvPr>
        </p:nvSpPr>
        <p:spPr>
          <a:xfrm>
            <a:off x="1028700" y="2217420"/>
            <a:ext cx="7200900" cy="3143250"/>
          </a:xfrm>
        </p:spPr>
        <p:txBody>
          <a:bodyPr>
            <a:normAutofit fontScale="62500" lnSpcReduction="20000"/>
          </a:bodyPr>
          <a:lstStyle/>
          <a:p>
            <a:r>
              <a:rPr lang="en-GB" sz="2175" dirty="0"/>
              <a:t>SMEs account for 99.9% of the business population (6.0 million businesses) in the UK.</a:t>
            </a:r>
          </a:p>
          <a:p>
            <a:endParaRPr lang="en-GB" sz="2175" dirty="0"/>
          </a:p>
          <a:p>
            <a:r>
              <a:rPr lang="en-GB" sz="2175" dirty="0"/>
              <a:t>These firms have contributed hugely to employment and economic growth in the past decades.</a:t>
            </a:r>
          </a:p>
          <a:p>
            <a:endParaRPr lang="en-GB" sz="2175" dirty="0"/>
          </a:p>
          <a:p>
            <a:r>
              <a:rPr lang="en-GB" sz="2175" dirty="0"/>
              <a:t>They account for three fifths of the employment and around half of turnover in the UK private sector.</a:t>
            </a:r>
          </a:p>
          <a:p>
            <a:endParaRPr lang="en-GB" sz="2175" dirty="0"/>
          </a:p>
          <a:p>
            <a:r>
              <a:rPr lang="en-GB" sz="2175" dirty="0"/>
              <a:t>On the other hand, SMEs are resourced-constrained, mostly have limited institutional support and constantly operate under competitive environment (SMEs and large-sized firms). </a:t>
            </a:r>
          </a:p>
          <a:p>
            <a:endParaRPr lang="en-GB" sz="2175" dirty="0"/>
          </a:p>
          <a:p>
            <a:r>
              <a:rPr lang="en-GB" sz="2175" dirty="0"/>
              <a:t>These outlooks and characteristics provides different yet unique settings within which the entrepreneurial competence–alliance success relationship can further be enhanced. </a:t>
            </a:r>
          </a:p>
          <a:p>
            <a:endParaRPr lang="en-GB" dirty="0"/>
          </a:p>
        </p:txBody>
      </p:sp>
    </p:spTree>
    <p:extLst>
      <p:ext uri="{BB962C8B-B14F-4D97-AF65-F5344CB8AC3E}">
        <p14:creationId xmlns:p14="http://schemas.microsoft.com/office/powerpoint/2010/main" val="268834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A7C0-9F29-412B-8E93-FDDC486BE2BC}"/>
              </a:ext>
            </a:extLst>
          </p:cNvPr>
          <p:cNvSpPr>
            <a:spLocks noGrp="1"/>
          </p:cNvSpPr>
          <p:nvPr>
            <p:ph type="title"/>
          </p:nvPr>
        </p:nvSpPr>
        <p:spPr/>
        <p:txBody>
          <a:bodyPr>
            <a:normAutofit/>
          </a:bodyPr>
          <a:lstStyle/>
          <a:p>
            <a:r>
              <a:rPr lang="en-GB" sz="3000" b="1" dirty="0"/>
              <a:t>Conceptual Framework</a:t>
            </a:r>
          </a:p>
        </p:txBody>
      </p:sp>
      <p:sp>
        <p:nvSpPr>
          <p:cNvPr id="3" name="Content Placeholder 2">
            <a:extLst>
              <a:ext uri="{FF2B5EF4-FFF2-40B4-BE49-F238E27FC236}">
                <a16:creationId xmlns:a16="http://schemas.microsoft.com/office/drawing/2014/main" id="{E5B70867-F63B-4401-BF41-73F5900BD5F7}"/>
              </a:ext>
            </a:extLst>
          </p:cNvPr>
          <p:cNvSpPr>
            <a:spLocks noGrp="1"/>
          </p:cNvSpPr>
          <p:nvPr>
            <p:ph idx="1"/>
          </p:nvPr>
        </p:nvSpPr>
        <p:spPr>
          <a:xfrm>
            <a:off x="683568" y="1659538"/>
            <a:ext cx="7200900" cy="2983230"/>
          </a:xfrm>
        </p:spPr>
        <p:txBody>
          <a:bodyPr/>
          <a:lstStyle/>
          <a:p>
            <a:r>
              <a:rPr lang="en-GB" dirty="0"/>
              <a:t>Drawing on the resource-based view and dynamic capability perspective we summarize our arguments as follow;</a:t>
            </a:r>
          </a:p>
        </p:txBody>
      </p:sp>
      <p:grpSp>
        <p:nvGrpSpPr>
          <p:cNvPr id="4" name="Group 3">
            <a:extLst>
              <a:ext uri="{FF2B5EF4-FFF2-40B4-BE49-F238E27FC236}">
                <a16:creationId xmlns:a16="http://schemas.microsoft.com/office/drawing/2014/main" id="{79AD8CD3-1F21-42A7-A16D-5C3541C8AA6F}"/>
              </a:ext>
            </a:extLst>
          </p:cNvPr>
          <p:cNvGrpSpPr/>
          <p:nvPr/>
        </p:nvGrpSpPr>
        <p:grpSpPr>
          <a:xfrm>
            <a:off x="1931670" y="3388995"/>
            <a:ext cx="5372100" cy="1754505"/>
            <a:chOff x="0" y="0"/>
            <a:chExt cx="4940300" cy="1435100"/>
          </a:xfrm>
        </p:grpSpPr>
        <p:sp>
          <p:nvSpPr>
            <p:cNvPr id="5" name="Text Box 2">
              <a:extLst>
                <a:ext uri="{FF2B5EF4-FFF2-40B4-BE49-F238E27FC236}">
                  <a16:creationId xmlns:a16="http://schemas.microsoft.com/office/drawing/2014/main" id="{39F37E55-DE65-4A74-987B-7B70B7D3CD0C}"/>
                </a:ext>
              </a:extLst>
            </p:cNvPr>
            <p:cNvSpPr txBox="1"/>
            <p:nvPr/>
          </p:nvSpPr>
          <p:spPr>
            <a:xfrm>
              <a:off x="1485901" y="660400"/>
              <a:ext cx="412750" cy="20955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900" b="1">
                  <a:ea typeface="Calibri" panose="020F0502020204030204" pitchFamily="34" charset="0"/>
                  <a:cs typeface="Times New Roman" panose="02020603050405020304" pitchFamily="18" charset="0"/>
                </a:rPr>
                <a:t>H2</a:t>
              </a:r>
              <a:endParaRPr lang="en-GB" sz="1500" b="1">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F46E1E0-B345-4610-B724-E4C1862B1487}"/>
                </a:ext>
              </a:extLst>
            </p:cNvPr>
            <p:cNvGrpSpPr/>
            <p:nvPr/>
          </p:nvGrpSpPr>
          <p:grpSpPr>
            <a:xfrm>
              <a:off x="0" y="0"/>
              <a:ext cx="4940300" cy="1435100"/>
              <a:chOff x="0" y="0"/>
              <a:chExt cx="4940300" cy="1435100"/>
            </a:xfrm>
          </p:grpSpPr>
          <p:sp>
            <p:nvSpPr>
              <p:cNvPr id="9" name="Rectangle 8">
                <a:extLst>
                  <a:ext uri="{FF2B5EF4-FFF2-40B4-BE49-F238E27FC236}">
                    <a16:creationId xmlns:a16="http://schemas.microsoft.com/office/drawing/2014/main" id="{92720263-9695-44DF-8155-F931D7784C05}"/>
                  </a:ext>
                </a:extLst>
              </p:cNvPr>
              <p:cNvSpPr/>
              <p:nvPr/>
            </p:nvSpPr>
            <p:spPr>
              <a:xfrm>
                <a:off x="0" y="895350"/>
                <a:ext cx="996950" cy="50165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050" b="1" dirty="0">
                    <a:ea typeface="Calibri" panose="020F0502020204030204" pitchFamily="34" charset="0"/>
                    <a:cs typeface="Times New Roman" panose="02020603050405020304" pitchFamily="18" charset="0"/>
                  </a:rPr>
                  <a:t>Entrepreneurial competence</a:t>
                </a:r>
                <a:endParaRPr lang="en-GB" sz="1500" b="1" dirty="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FAFD1D8-2877-4CBD-9384-D860FEC8CF01}"/>
                  </a:ext>
                </a:extLst>
              </p:cNvPr>
              <p:cNvSpPr/>
              <p:nvPr/>
            </p:nvSpPr>
            <p:spPr>
              <a:xfrm>
                <a:off x="2095500" y="869950"/>
                <a:ext cx="996950" cy="56515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050" b="1">
                    <a:ea typeface="Calibri" panose="020F0502020204030204" pitchFamily="34" charset="0"/>
                    <a:cs typeface="Times New Roman" panose="02020603050405020304" pitchFamily="18" charset="0"/>
                  </a:rPr>
                  <a:t>Knowledge absorption effectiveness</a:t>
                </a:r>
                <a:endParaRPr lang="en-GB" sz="1500" b="1">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D0825EA-9FC0-48ED-B3E0-400CF79F8CA5}"/>
                  </a:ext>
                </a:extLst>
              </p:cNvPr>
              <p:cNvSpPr/>
              <p:nvPr/>
            </p:nvSpPr>
            <p:spPr>
              <a:xfrm>
                <a:off x="4057650" y="895350"/>
                <a:ext cx="882650" cy="48260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050" b="1">
                    <a:ea typeface="Calibri" panose="020F0502020204030204" pitchFamily="34" charset="0"/>
                    <a:cs typeface="Times New Roman" panose="02020603050405020304" pitchFamily="18" charset="0"/>
                  </a:rPr>
                  <a:t>Alliance success</a:t>
                </a:r>
                <a:endParaRPr lang="en-GB" sz="1500" b="1">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87D887EC-B257-40CF-ADE6-DD886FBF2BD8}"/>
                  </a:ext>
                </a:extLst>
              </p:cNvPr>
              <p:cNvSpPr/>
              <p:nvPr/>
            </p:nvSpPr>
            <p:spPr>
              <a:xfrm>
                <a:off x="996950" y="0"/>
                <a:ext cx="882650" cy="48260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050" b="1" dirty="0">
                    <a:ea typeface="Calibri" panose="020F0502020204030204" pitchFamily="34" charset="0"/>
                    <a:cs typeface="Times New Roman" panose="02020603050405020304" pitchFamily="18" charset="0"/>
                  </a:rPr>
                  <a:t>Mutual trust</a:t>
                </a:r>
                <a:endParaRPr lang="en-GB" sz="1500" b="1" dirty="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F24E5755-ED79-4A0F-BF1C-E4751971C1F0}"/>
                  </a:ext>
                </a:extLst>
              </p:cNvPr>
              <p:cNvCxnSpPr/>
              <p:nvPr/>
            </p:nvCxnSpPr>
            <p:spPr>
              <a:xfrm>
                <a:off x="996950" y="1181100"/>
                <a:ext cx="1098550" cy="0"/>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14" name="Straight Arrow Connector 13">
                <a:extLst>
                  <a:ext uri="{FF2B5EF4-FFF2-40B4-BE49-F238E27FC236}">
                    <a16:creationId xmlns:a16="http://schemas.microsoft.com/office/drawing/2014/main" id="{00733B71-454E-422B-A09F-AA53630DAF42}"/>
                  </a:ext>
                </a:extLst>
              </p:cNvPr>
              <p:cNvCxnSpPr/>
              <p:nvPr/>
            </p:nvCxnSpPr>
            <p:spPr>
              <a:xfrm>
                <a:off x="3092450" y="1181100"/>
                <a:ext cx="965200" cy="0"/>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15" name="Straight Arrow Connector 14">
                <a:extLst>
                  <a:ext uri="{FF2B5EF4-FFF2-40B4-BE49-F238E27FC236}">
                    <a16:creationId xmlns:a16="http://schemas.microsoft.com/office/drawing/2014/main" id="{347FD265-59D2-40FC-B760-33904D0DACFF}"/>
                  </a:ext>
                </a:extLst>
              </p:cNvPr>
              <p:cNvCxnSpPr/>
              <p:nvPr/>
            </p:nvCxnSpPr>
            <p:spPr>
              <a:xfrm>
                <a:off x="1416050" y="482600"/>
                <a:ext cx="0" cy="698500"/>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grpSp>
        <p:sp>
          <p:nvSpPr>
            <p:cNvPr id="7" name="Text Box 12">
              <a:extLst>
                <a:ext uri="{FF2B5EF4-FFF2-40B4-BE49-F238E27FC236}">
                  <a16:creationId xmlns:a16="http://schemas.microsoft.com/office/drawing/2014/main" id="{AA90259E-B979-457C-B07C-88FC376D9E32}"/>
                </a:ext>
              </a:extLst>
            </p:cNvPr>
            <p:cNvSpPr txBox="1"/>
            <p:nvPr/>
          </p:nvSpPr>
          <p:spPr>
            <a:xfrm>
              <a:off x="1377950" y="1225550"/>
              <a:ext cx="412750" cy="20955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900" b="1">
                  <a:ea typeface="Calibri" panose="020F0502020204030204" pitchFamily="34" charset="0"/>
                  <a:cs typeface="Times New Roman" panose="02020603050405020304" pitchFamily="18" charset="0"/>
                </a:rPr>
                <a:t>H1 </a:t>
              </a:r>
              <a:endParaRPr lang="en-GB" sz="1500" b="1">
                <a:ea typeface="Calibri" panose="020F0502020204030204" pitchFamily="34" charset="0"/>
                <a:cs typeface="Times New Roman" panose="02020603050405020304" pitchFamily="18" charset="0"/>
              </a:endParaRPr>
            </a:p>
          </p:txBody>
        </p:sp>
        <p:sp>
          <p:nvSpPr>
            <p:cNvPr id="8" name="Text Box 13">
              <a:extLst>
                <a:ext uri="{FF2B5EF4-FFF2-40B4-BE49-F238E27FC236}">
                  <a16:creationId xmlns:a16="http://schemas.microsoft.com/office/drawing/2014/main" id="{74C60BAD-7930-4293-A6E6-EC1643855703}"/>
                </a:ext>
              </a:extLst>
            </p:cNvPr>
            <p:cNvSpPr txBox="1"/>
            <p:nvPr/>
          </p:nvSpPr>
          <p:spPr>
            <a:xfrm>
              <a:off x="3378200" y="1225550"/>
              <a:ext cx="412750" cy="20955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900" b="1">
                  <a:ea typeface="Calibri" panose="020F0502020204030204" pitchFamily="34" charset="0"/>
                  <a:cs typeface="Times New Roman" panose="02020603050405020304" pitchFamily="18" charset="0"/>
                </a:rPr>
                <a:t>H3</a:t>
              </a:r>
              <a:endParaRPr lang="en-GB" sz="1500" b="1">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9391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94A7-3A88-45C5-9B08-5A93B7D2B84F}"/>
              </a:ext>
            </a:extLst>
          </p:cNvPr>
          <p:cNvSpPr>
            <a:spLocks noGrp="1"/>
          </p:cNvSpPr>
          <p:nvPr>
            <p:ph type="title"/>
          </p:nvPr>
        </p:nvSpPr>
        <p:spPr>
          <a:xfrm>
            <a:off x="457200" y="692696"/>
            <a:ext cx="8229600" cy="724942"/>
          </a:xfrm>
        </p:spPr>
        <p:txBody>
          <a:bodyPr>
            <a:normAutofit fontScale="90000"/>
          </a:bodyPr>
          <a:lstStyle/>
          <a:p>
            <a:r>
              <a:rPr lang="en-GB" sz="3000" b="1" dirty="0"/>
              <a:t>Entrepreneurial Competence and Knowledge Absorption Effectiveness</a:t>
            </a:r>
          </a:p>
        </p:txBody>
      </p:sp>
      <p:sp>
        <p:nvSpPr>
          <p:cNvPr id="3" name="Content Placeholder 2">
            <a:extLst>
              <a:ext uri="{FF2B5EF4-FFF2-40B4-BE49-F238E27FC236}">
                <a16:creationId xmlns:a16="http://schemas.microsoft.com/office/drawing/2014/main" id="{D3161E1E-3802-45C5-8FFB-BD5B0B78FA27}"/>
              </a:ext>
            </a:extLst>
          </p:cNvPr>
          <p:cNvSpPr>
            <a:spLocks noGrp="1"/>
          </p:cNvSpPr>
          <p:nvPr>
            <p:ph idx="1"/>
          </p:nvPr>
        </p:nvSpPr>
        <p:spPr/>
        <p:txBody>
          <a:bodyPr>
            <a:noAutofit/>
          </a:bodyPr>
          <a:lstStyle/>
          <a:p>
            <a:r>
              <a:rPr lang="en-GB" sz="2100" dirty="0"/>
              <a:t>Entrepreneurial competence considers the values, beliefs and activities of top management that are geared toward exchange of knowledge and resources among firms in an alliance relationship. </a:t>
            </a:r>
          </a:p>
          <a:p>
            <a:r>
              <a:rPr lang="en-GB" sz="2100" dirty="0"/>
              <a:t>Entrepreneurs in each firm may position their firm to take advantage of the resources that will help them develop their knowledge base.</a:t>
            </a:r>
          </a:p>
          <a:p>
            <a:r>
              <a:rPr lang="en-GB" sz="2100" dirty="0"/>
              <a:t>Entrepreneurs interpret, store and convert knowledge gained from an alliance to develop a firm’s knowledge, technology, pricing, branding into concrete knowledge.</a:t>
            </a:r>
          </a:p>
          <a:p>
            <a:pPr marL="397764" lvl="1" indent="0">
              <a:buNone/>
            </a:pPr>
            <a:endParaRPr lang="en-GB" sz="2100" dirty="0"/>
          </a:p>
          <a:p>
            <a:pPr marL="397764" lvl="1" indent="0">
              <a:buNone/>
            </a:pPr>
            <a:r>
              <a:rPr lang="en-GB" sz="2100" b="1" dirty="0"/>
              <a:t>H1: </a:t>
            </a:r>
            <a:r>
              <a:rPr lang="en-GB" sz="2100" dirty="0"/>
              <a:t>Entrepreneurial competence is positively associated with knowledge absorption effectiveness of an SME.</a:t>
            </a:r>
          </a:p>
          <a:p>
            <a:endParaRPr lang="en-GB" sz="2100" dirty="0"/>
          </a:p>
        </p:txBody>
      </p:sp>
      <p:pic>
        <p:nvPicPr>
          <p:cNvPr id="4" name="Recorded Sound">
            <a:hlinkClick r:id="" action="ppaction://media"/>
            <a:extLst>
              <a:ext uri="{FF2B5EF4-FFF2-40B4-BE49-F238E27FC236}">
                <a16:creationId xmlns:a16="http://schemas.microsoft.com/office/drawing/2014/main" id="{B8755E91-62A9-4A54-98DC-108E20D5065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13183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4671-2F2B-4C33-A4C0-9010F099A50F}"/>
              </a:ext>
            </a:extLst>
          </p:cNvPr>
          <p:cNvSpPr>
            <a:spLocks noGrp="1"/>
          </p:cNvSpPr>
          <p:nvPr>
            <p:ph type="title"/>
          </p:nvPr>
        </p:nvSpPr>
        <p:spPr/>
        <p:txBody>
          <a:bodyPr/>
          <a:lstStyle/>
          <a:p>
            <a:r>
              <a:rPr lang="en-GB" dirty="0"/>
              <a:t>Mutual Trust as a Moderator</a:t>
            </a:r>
          </a:p>
        </p:txBody>
      </p:sp>
      <p:sp>
        <p:nvSpPr>
          <p:cNvPr id="3" name="Content Placeholder 2">
            <a:extLst>
              <a:ext uri="{FF2B5EF4-FFF2-40B4-BE49-F238E27FC236}">
                <a16:creationId xmlns:a16="http://schemas.microsoft.com/office/drawing/2014/main" id="{B8EDFE60-8B05-4FD5-ADA6-31947C777726}"/>
              </a:ext>
            </a:extLst>
          </p:cNvPr>
          <p:cNvSpPr>
            <a:spLocks noGrp="1"/>
          </p:cNvSpPr>
          <p:nvPr>
            <p:ph idx="1"/>
          </p:nvPr>
        </p:nvSpPr>
        <p:spPr>
          <a:xfrm>
            <a:off x="683568" y="1428830"/>
            <a:ext cx="7200900" cy="3017520"/>
          </a:xfrm>
        </p:spPr>
        <p:txBody>
          <a:bodyPr>
            <a:noAutofit/>
          </a:bodyPr>
          <a:lstStyle/>
          <a:p>
            <a:r>
              <a:rPr lang="en-GB" sz="1600" dirty="0"/>
              <a:t>Mutual trust indicates that alliance partners will show similar commitment to sharing resources.</a:t>
            </a:r>
          </a:p>
          <a:p>
            <a:r>
              <a:rPr lang="en-GB" sz="1600" dirty="0"/>
              <a:t>Mutual trust may influence entrepreneurs’ view of existing problems in the business environment such that they collaboratively plan and commit resources to investigating how to solve the problems.</a:t>
            </a:r>
          </a:p>
          <a:p>
            <a:r>
              <a:rPr lang="en-GB" sz="1600" dirty="0"/>
              <a:t>Thus, the acceptance or otherwise of the knowledge from the alliance may depend on the strength or weakness of the relationship between entrepreneurs in the alliance.</a:t>
            </a:r>
          </a:p>
          <a:p>
            <a:r>
              <a:rPr lang="en-GB" sz="1600" dirty="0"/>
              <a:t>Without mutual trust, entrepreneurs may treat the knowledge gained with suspicion and may not translate such knowledge gained from the alliance into organisational process.</a:t>
            </a:r>
          </a:p>
          <a:p>
            <a:endParaRPr lang="en-GB" sz="1600" dirty="0"/>
          </a:p>
          <a:p>
            <a:pPr marL="397764" lvl="1" indent="0">
              <a:buNone/>
            </a:pPr>
            <a:r>
              <a:rPr lang="en-GB" sz="1600" b="1" dirty="0"/>
              <a:t>H2: </a:t>
            </a:r>
            <a:r>
              <a:rPr lang="en-GB" sz="1600" dirty="0"/>
              <a:t>Mutual trust moderates the positive relationship between entrepreneurial competence and knowledge absorption effectiveness.</a:t>
            </a:r>
          </a:p>
        </p:txBody>
      </p:sp>
    </p:spTree>
    <p:extLst>
      <p:ext uri="{BB962C8B-B14F-4D97-AF65-F5344CB8AC3E}">
        <p14:creationId xmlns:p14="http://schemas.microsoft.com/office/powerpoint/2010/main" val="228748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E6FB-25D8-422E-9539-9DC340DB6CB0}"/>
              </a:ext>
            </a:extLst>
          </p:cNvPr>
          <p:cNvSpPr>
            <a:spLocks noGrp="1"/>
          </p:cNvSpPr>
          <p:nvPr>
            <p:ph type="title"/>
          </p:nvPr>
        </p:nvSpPr>
        <p:spPr>
          <a:xfrm>
            <a:off x="457200" y="548680"/>
            <a:ext cx="8229600" cy="1143000"/>
          </a:xfrm>
        </p:spPr>
        <p:txBody>
          <a:bodyPr>
            <a:normAutofit/>
          </a:bodyPr>
          <a:lstStyle/>
          <a:p>
            <a:r>
              <a:rPr lang="en-GB" sz="3000" b="1" dirty="0"/>
              <a:t>Knowledge Absorption Effectiveness and Alliance Success</a:t>
            </a:r>
          </a:p>
        </p:txBody>
      </p:sp>
      <p:sp>
        <p:nvSpPr>
          <p:cNvPr id="3" name="Content Placeholder 2">
            <a:extLst>
              <a:ext uri="{FF2B5EF4-FFF2-40B4-BE49-F238E27FC236}">
                <a16:creationId xmlns:a16="http://schemas.microsoft.com/office/drawing/2014/main" id="{ADDE2B2D-A079-411C-887D-DCB6C68A031B}"/>
              </a:ext>
            </a:extLst>
          </p:cNvPr>
          <p:cNvSpPr>
            <a:spLocks noGrp="1"/>
          </p:cNvSpPr>
          <p:nvPr>
            <p:ph idx="1"/>
          </p:nvPr>
        </p:nvSpPr>
        <p:spPr/>
        <p:txBody>
          <a:bodyPr>
            <a:normAutofit fontScale="70000" lnSpcReduction="20000"/>
          </a:bodyPr>
          <a:lstStyle/>
          <a:p>
            <a:r>
              <a:rPr lang="en-GB" dirty="0"/>
              <a:t>Although SMEs may have different reasons for partnering with others in the alliance, the primary reason for alliances is gaining competitive advantage in the business environment that they are unable to achieve alone.</a:t>
            </a:r>
          </a:p>
          <a:p>
            <a:r>
              <a:rPr lang="en-GB" dirty="0"/>
              <a:t>Each entrepreneur in the alliance network come with their unique experiences which makes them a vital source for knowledge that may be tapped by other firms in the alliance.</a:t>
            </a:r>
          </a:p>
          <a:p>
            <a:r>
              <a:rPr lang="en-GB" dirty="0"/>
              <a:t>Firms that have high level of knowledge absorption effectiveness may easily identify and exploit new knowledge that is shared in the alliance network.</a:t>
            </a:r>
          </a:p>
          <a:p>
            <a:endParaRPr lang="en-GB" dirty="0"/>
          </a:p>
          <a:p>
            <a:pPr marL="397764" lvl="1" indent="0">
              <a:buNone/>
            </a:pPr>
            <a:r>
              <a:rPr lang="en-GB" b="1" dirty="0"/>
              <a:t>H3: </a:t>
            </a:r>
            <a:r>
              <a:rPr lang="en-GB" dirty="0"/>
              <a:t>Knowledge absorption effectiveness is positively associated with alliance success of an SME.</a:t>
            </a:r>
          </a:p>
          <a:p>
            <a:endParaRPr lang="en-GB" dirty="0"/>
          </a:p>
        </p:txBody>
      </p:sp>
    </p:spTree>
    <p:extLst>
      <p:ext uri="{BB962C8B-B14F-4D97-AF65-F5344CB8AC3E}">
        <p14:creationId xmlns:p14="http://schemas.microsoft.com/office/powerpoint/2010/main" val="25808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C3CE-2342-4680-973A-4484F27C2A47}"/>
              </a:ext>
            </a:extLst>
          </p:cNvPr>
          <p:cNvSpPr>
            <a:spLocks noGrp="1"/>
          </p:cNvSpPr>
          <p:nvPr>
            <p:ph type="title"/>
          </p:nvPr>
        </p:nvSpPr>
        <p:spPr>
          <a:xfrm>
            <a:off x="395536" y="457200"/>
            <a:ext cx="8229600" cy="1143000"/>
          </a:xfrm>
        </p:spPr>
        <p:txBody>
          <a:bodyPr>
            <a:normAutofit/>
          </a:bodyPr>
          <a:lstStyle/>
          <a:p>
            <a:r>
              <a:rPr lang="en-GB" sz="3000" b="1" dirty="0"/>
              <a:t>Knowledge Absorption Effectiveness as a Mediating Mechanism</a:t>
            </a:r>
          </a:p>
        </p:txBody>
      </p:sp>
      <p:sp>
        <p:nvSpPr>
          <p:cNvPr id="3" name="Content Placeholder 2">
            <a:extLst>
              <a:ext uri="{FF2B5EF4-FFF2-40B4-BE49-F238E27FC236}">
                <a16:creationId xmlns:a16="http://schemas.microsoft.com/office/drawing/2014/main" id="{CFA1D1A3-AE24-435A-82A4-20E92C443377}"/>
              </a:ext>
            </a:extLst>
          </p:cNvPr>
          <p:cNvSpPr>
            <a:spLocks noGrp="1"/>
          </p:cNvSpPr>
          <p:nvPr>
            <p:ph idx="1"/>
          </p:nvPr>
        </p:nvSpPr>
        <p:spPr/>
        <p:txBody>
          <a:bodyPr>
            <a:normAutofit fontScale="70000" lnSpcReduction="20000"/>
          </a:bodyPr>
          <a:lstStyle/>
          <a:p>
            <a:r>
              <a:rPr lang="en-GB" dirty="0"/>
              <a:t>To successfully achieve the intended reason for forming alliances, the individual firms need to recognise and assimilate new knowledge shared in the alliance and apply it. </a:t>
            </a:r>
          </a:p>
          <a:p>
            <a:r>
              <a:rPr lang="en-GB" dirty="0"/>
              <a:t>For a firm to assimilate new knowledge, it requires in house competence which may enable it understand, interpret and realise the usefulness of the new knowledge.</a:t>
            </a:r>
          </a:p>
          <a:p>
            <a:r>
              <a:rPr lang="en-GB" dirty="0"/>
              <a:t>Without a firm’s ability to learn from partners, forming inter-firm alliances will not successful. It is for this reason that Knowledge absorption effectiveness is conceptualised in this study as a mediating mechanism.</a:t>
            </a:r>
          </a:p>
          <a:p>
            <a:endParaRPr lang="en-GB" dirty="0"/>
          </a:p>
          <a:p>
            <a:pPr marL="397764" lvl="1" indent="0">
              <a:buNone/>
            </a:pPr>
            <a:r>
              <a:rPr lang="en-GB" b="1" dirty="0"/>
              <a:t>H4: </a:t>
            </a:r>
            <a:r>
              <a:rPr lang="en-GB" dirty="0"/>
              <a:t>Knowledge absorption effectiveness mediates the relationship between entrepreneurial competence and alliance success of an SME.</a:t>
            </a:r>
          </a:p>
          <a:p>
            <a:endParaRPr lang="en-GB" dirty="0"/>
          </a:p>
        </p:txBody>
      </p:sp>
    </p:spTree>
    <p:extLst>
      <p:ext uri="{BB962C8B-B14F-4D97-AF65-F5344CB8AC3E}">
        <p14:creationId xmlns:p14="http://schemas.microsoft.com/office/powerpoint/2010/main" val="395335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139</TotalTime>
  <Words>1623</Words>
  <Application>Microsoft Office PowerPoint</Application>
  <PresentationFormat>On-screen Show (4:3)</PresentationFormat>
  <Paragraphs>287</Paragraphs>
  <Slides>14</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Tema1</vt:lpstr>
      <vt:lpstr>Entrepreneurial Competence and Alliance Success: The Role Of Knowledge Absorption Effectiveness and Mutual Trust  Nadia Zahoor – University Of Strathclyde, UK Dennis Pepple – University Of Hertfordshire, UK (d.g.pepple@Herts.ac.uk) Jyoti Choudrie – University Of Hertfordshire, UK  ACIEK 2021 Annual Conference May, 2021</vt:lpstr>
      <vt:lpstr>Revisiting the Alliance Success in SMEs</vt:lpstr>
      <vt:lpstr>Proposed Mechanisms</vt:lpstr>
      <vt:lpstr>The Case of SMEs in the United Kingdom</vt:lpstr>
      <vt:lpstr>Conceptual Framework</vt:lpstr>
      <vt:lpstr>Entrepreneurial Competence and Knowledge Absorption Effectiveness</vt:lpstr>
      <vt:lpstr>Mutual Trust as a Moderator</vt:lpstr>
      <vt:lpstr>Knowledge Absorption Effectiveness and Alliance Success</vt:lpstr>
      <vt:lpstr>Knowledge Absorption Effectiveness as a Mediating Mechanism</vt:lpstr>
      <vt:lpstr>Methods and Data</vt:lpstr>
      <vt:lpstr>Measurement Model</vt:lpstr>
      <vt:lpstr>Structural Model Estimation</vt:lpstr>
      <vt:lpstr>Key Contributions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okre</dc:creator>
  <cp:lastModifiedBy>Dennis Pepple</cp:lastModifiedBy>
  <cp:revision>15</cp:revision>
  <dcterms:created xsi:type="dcterms:W3CDTF">2021-03-18T12:03:42Z</dcterms:created>
  <dcterms:modified xsi:type="dcterms:W3CDTF">2021-05-03T10:02:51Z</dcterms:modified>
</cp:coreProperties>
</file>