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8"/>
  </p:notesMasterIdLst>
  <p:sldIdLst>
    <p:sldId id="256" r:id="rId2"/>
    <p:sldId id="278" r:id="rId3"/>
    <p:sldId id="257" r:id="rId4"/>
    <p:sldId id="264" r:id="rId5"/>
    <p:sldId id="275" r:id="rId6"/>
    <p:sldId id="259" r:id="rId7"/>
    <p:sldId id="338" r:id="rId8"/>
    <p:sldId id="262" r:id="rId9"/>
    <p:sldId id="343" r:id="rId10"/>
    <p:sldId id="316" r:id="rId11"/>
    <p:sldId id="305" r:id="rId12"/>
    <p:sldId id="303" r:id="rId13"/>
    <p:sldId id="319" r:id="rId14"/>
    <p:sldId id="312" r:id="rId15"/>
    <p:sldId id="313" r:id="rId16"/>
    <p:sldId id="314" r:id="rId17"/>
    <p:sldId id="277" r:id="rId18"/>
    <p:sldId id="317" r:id="rId19"/>
    <p:sldId id="339" r:id="rId20"/>
    <p:sldId id="323" r:id="rId21"/>
    <p:sldId id="337" r:id="rId22"/>
    <p:sldId id="263" r:id="rId23"/>
    <p:sldId id="341" r:id="rId24"/>
    <p:sldId id="340" r:id="rId25"/>
    <p:sldId id="342" r:id="rId26"/>
    <p:sldId id="336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921" autoAdjust="0"/>
  </p:normalViewPr>
  <p:slideViewPr>
    <p:cSldViewPr snapToGrid="0">
      <p:cViewPr varScale="1">
        <p:scale>
          <a:sx n="100" d="100"/>
          <a:sy n="100" d="100"/>
        </p:scale>
        <p:origin x="99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E260B8-20AE-4E80-8429-470FBFAC27F2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4C92CD-2395-4792-AAC4-D1E93B7BB46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440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19259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595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9005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38013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653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525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9964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824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1117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092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341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4469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6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784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569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8896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15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D47160DC-85A9-4500-8801-61FFD9BC94D3}" type="datetimeFigureOut">
              <a:rPr lang="en-GB" smtClean="0"/>
              <a:t>22/11/2022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530A8914-AE27-4907-AB97-C3442445BB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643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7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6.jpe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g"/><Relationship Id="rId4" Type="http://schemas.openxmlformats.org/officeDocument/2006/relationships/image" Target="../media/image61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0E4FA-ACEF-635E-49F8-DF3DEAE907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Who say’s you can’t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C3107C-9268-D7D6-E143-A5CBC8F44C6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Kate cady </a:t>
            </a:r>
          </a:p>
          <a:p>
            <a:r>
              <a:rPr lang="en-GB" dirty="0"/>
              <a:t>Senior lecturer sports therapy University of Hertfordshire</a:t>
            </a:r>
          </a:p>
          <a:p>
            <a:r>
              <a:rPr lang="en-GB" dirty="0"/>
              <a:t>Clinical director back2fitness sports injuries clinic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585C37-253F-EFE9-F9D0-E8569E715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6630" y="5129873"/>
            <a:ext cx="4047619" cy="14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624457B-724F-F1DA-57CA-F7A9ECF723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5581" y="416471"/>
            <a:ext cx="2095500" cy="2114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0D6CF9-A04A-E3BE-F01C-E8D512FDF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919" y="456676"/>
            <a:ext cx="4590538" cy="101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459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9" name="Group 5128">
            <a:extLst>
              <a:ext uri="{FF2B5EF4-FFF2-40B4-BE49-F238E27FC236}">
                <a16:creationId xmlns:a16="http://schemas.microsoft.com/office/drawing/2014/main" id="{8CA5C868-0A82-4975-8602-F49477C7D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130" name="Rectangle 5129">
              <a:extLst>
                <a:ext uri="{FF2B5EF4-FFF2-40B4-BE49-F238E27FC236}">
                  <a16:creationId xmlns:a16="http://schemas.microsoft.com/office/drawing/2014/main" id="{686BF052-6C01-4917-B7DB-1FFCF2551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5131" name="Freeform 5">
              <a:extLst>
                <a:ext uri="{FF2B5EF4-FFF2-40B4-BE49-F238E27FC236}">
                  <a16:creationId xmlns:a16="http://schemas.microsoft.com/office/drawing/2014/main" id="{9696179C-71E7-4A5B-B238-0AE1C74D6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129EED8E-74E7-42E8-979B-7A783E78A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5122" name="Title 1">
            <a:extLst>
              <a:ext uri="{FF2B5EF4-FFF2-40B4-BE49-F238E27FC236}">
                <a16:creationId xmlns:a16="http://schemas.microsoft.com/office/drawing/2014/main" id="{697D6D2E-EC0A-AC9B-4B5D-5675150AE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Ice hockey </a:t>
            </a:r>
            <a:br>
              <a:rPr lang="en-US" altLang="en-US" sz="3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br>
              <a:rPr lang="en-US" altLang="en-US" sz="3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altLang="en-US" sz="3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Swindon Wildcats (2000 to 2004)</a:t>
            </a:r>
            <a:br>
              <a:rPr lang="en-US" altLang="en-US" sz="3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altLang="en-US" sz="3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England and GB ice hockey </a:t>
            </a:r>
          </a:p>
        </p:txBody>
      </p:sp>
      <p:grpSp>
        <p:nvGrpSpPr>
          <p:cNvPr id="5135" name="Group 5134">
            <a:extLst>
              <a:ext uri="{FF2B5EF4-FFF2-40B4-BE49-F238E27FC236}">
                <a16:creationId xmlns:a16="http://schemas.microsoft.com/office/drawing/2014/main" id="{34BA060A-883C-4B29-ADBA-9336D46C0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5136" name="Rectangle 5135">
              <a:extLst>
                <a:ext uri="{FF2B5EF4-FFF2-40B4-BE49-F238E27FC236}">
                  <a16:creationId xmlns:a16="http://schemas.microsoft.com/office/drawing/2014/main" id="{A8932B26-66A2-4BDA-BBEA-4A2D1B551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37" name="Freeform 5">
              <a:extLst>
                <a:ext uri="{FF2B5EF4-FFF2-40B4-BE49-F238E27FC236}">
                  <a16:creationId xmlns:a16="http://schemas.microsoft.com/office/drawing/2014/main" id="{0E3F5B06-347D-4FC0-8294-BC560A691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5138" name="Freeform 5">
              <a:extLst>
                <a:ext uri="{FF2B5EF4-FFF2-40B4-BE49-F238E27FC236}">
                  <a16:creationId xmlns:a16="http://schemas.microsoft.com/office/drawing/2014/main" id="{C0201BB3-B0C8-4E63-A160-E22A074B0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43FDAA-C2E8-2EC4-1C43-1F14D70896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532" y="-81787"/>
            <a:ext cx="2286226" cy="2266890"/>
          </a:xfrm>
          <a:prstGeom prst="rect">
            <a:avLst/>
          </a:prstGeom>
        </p:spPr>
      </p:pic>
      <p:pic>
        <p:nvPicPr>
          <p:cNvPr id="5124" name="Picture 3">
            <a:extLst>
              <a:ext uri="{FF2B5EF4-FFF2-40B4-BE49-F238E27FC236}">
                <a16:creationId xmlns:a16="http://schemas.microsoft.com/office/drawing/2014/main" id="{718157B0-1010-E797-202F-D4A0D48CB5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6" r="-7" b="-7"/>
          <a:stretch/>
        </p:blipFill>
        <p:spPr bwMode="auto">
          <a:xfrm>
            <a:off x="4398779" y="1145944"/>
            <a:ext cx="3086737" cy="2266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" descr="https://upload.wikimedia.org/wikipedia/en/0/05/Swindon_Wildcats_Logo.jpg">
            <a:extLst>
              <a:ext uri="{FF2B5EF4-FFF2-40B4-BE49-F238E27FC236}">
                <a16:creationId xmlns:a16="http://schemas.microsoft.com/office/drawing/2014/main" id="{DB155D61-45CF-7F25-76F0-7E0BE06BCA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002"/>
          <a:stretch/>
        </p:blipFill>
        <p:spPr bwMode="auto">
          <a:xfrm>
            <a:off x="501742" y="3640146"/>
            <a:ext cx="2237227" cy="213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BE18DEF-353A-1753-456F-13283E9DB0B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97" t="1" r="33443" b="1"/>
          <a:stretch/>
        </p:blipFill>
        <p:spPr>
          <a:xfrm>
            <a:off x="3287267" y="3697887"/>
            <a:ext cx="4265676" cy="20147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26FCAA-7B01-D988-E880-384AEAE775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296" y="1143000"/>
            <a:ext cx="3896860" cy="229092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Title 3">
            <a:extLst>
              <a:ext uri="{FF2B5EF4-FFF2-40B4-BE49-F238E27FC236}">
                <a16:creationId xmlns:a16="http://schemas.microsoft.com/office/drawing/2014/main" id="{D68CD816-65FF-7CF3-2302-F40A00FE3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05963" y="1143000"/>
            <a:ext cx="3874943" cy="3134032"/>
          </a:xfrm>
        </p:spPr>
        <p:txBody>
          <a:bodyPr>
            <a:normAutofit/>
          </a:bodyPr>
          <a:lstStyle/>
          <a:p>
            <a:pPr algn="ctr"/>
            <a:r>
              <a:rPr lang="en-GB" altLang="en-US" sz="3600" dirty="0"/>
              <a:t>GB Winter Camp </a:t>
            </a:r>
            <a:r>
              <a:rPr lang="en-GB" altLang="en-US" sz="3600" dirty="0" err="1"/>
              <a:t>Lofer</a:t>
            </a:r>
            <a:r>
              <a:rPr lang="en-GB" altLang="en-US" sz="3600" dirty="0"/>
              <a:t> 2004</a:t>
            </a:r>
            <a:endParaRPr lang="en-US" altLang="en-US" sz="3600" dirty="0"/>
          </a:p>
        </p:txBody>
      </p:sp>
      <p:pic>
        <p:nvPicPr>
          <p:cNvPr id="10242" name="Picture 2" descr="A group of people sitting on the lawn of a building&#10;&#10;Description automatically generated with low confidence">
            <a:extLst>
              <a:ext uri="{FF2B5EF4-FFF2-40B4-BE49-F238E27FC236}">
                <a16:creationId xmlns:a16="http://schemas.microsoft.com/office/drawing/2014/main" id="{A633006D-6798-CB28-8C81-AFA805983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5" r="6656" b="-2"/>
          <a:stretch/>
        </p:blipFill>
        <p:spPr bwMode="auto">
          <a:xfrm>
            <a:off x="1109764" y="846500"/>
            <a:ext cx="5541477" cy="2963090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A street with hous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2EF1024-6BE3-195A-36FA-4F6DBDFAF0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4" r="-7" b="-7"/>
          <a:stretch/>
        </p:blipFill>
        <p:spPr>
          <a:xfrm>
            <a:off x="1109764" y="3972391"/>
            <a:ext cx="2685822" cy="20391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62D26AD-9024-6848-C69D-044D51C51C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0" r="-7" b="-7"/>
          <a:stretch/>
        </p:blipFill>
        <p:spPr>
          <a:xfrm>
            <a:off x="3965418" y="3972391"/>
            <a:ext cx="2685823" cy="20391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34" name="Group 26633">
            <a:extLst>
              <a:ext uri="{FF2B5EF4-FFF2-40B4-BE49-F238E27FC236}">
                <a16:creationId xmlns:a16="http://schemas.microsoft.com/office/drawing/2014/main" id="{EAFCDBC4-4B1B-411C-B98F-3BEA15E37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635" name="Rectangle 26634">
              <a:extLst>
                <a:ext uri="{FF2B5EF4-FFF2-40B4-BE49-F238E27FC236}">
                  <a16:creationId xmlns:a16="http://schemas.microsoft.com/office/drawing/2014/main" id="{9F0CD04C-4A8C-4FE0-B8DE-2DC2ECE55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636" name="Freeform 5">
              <a:extLst>
                <a:ext uri="{FF2B5EF4-FFF2-40B4-BE49-F238E27FC236}">
                  <a16:creationId xmlns:a16="http://schemas.microsoft.com/office/drawing/2014/main" id="{F0FBB6E0-3B9D-4C56-B391-B43BF8D59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6638" name="Rectangle 26637">
            <a:extLst>
              <a:ext uri="{FF2B5EF4-FFF2-40B4-BE49-F238E27FC236}">
                <a16:creationId xmlns:a16="http://schemas.microsoft.com/office/drawing/2014/main" id="{6A1F9196-C052-4485-9213-4FA306850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626" name="Title 1">
            <a:extLst>
              <a:ext uri="{FF2B5EF4-FFF2-40B4-BE49-F238E27FC236}">
                <a16:creationId xmlns:a16="http://schemas.microsoft.com/office/drawing/2014/main" id="{55ABBB97-96AB-BB63-447D-6438DB09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241" y="1143000"/>
            <a:ext cx="4529666" cy="3134032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5100"/>
              <a:t>World Student Games</a:t>
            </a:r>
            <a:br>
              <a:rPr lang="en-US" altLang="en-US" sz="5100"/>
            </a:br>
            <a:r>
              <a:rPr lang="en-US" altLang="en-US" sz="5100"/>
              <a:t>Harbin 2009</a:t>
            </a:r>
          </a:p>
        </p:txBody>
      </p:sp>
      <p:pic>
        <p:nvPicPr>
          <p:cNvPr id="26629" name="Picture 1">
            <a:extLst>
              <a:ext uri="{FF2B5EF4-FFF2-40B4-BE49-F238E27FC236}">
                <a16:creationId xmlns:a16="http://schemas.microsoft.com/office/drawing/2014/main" id="{199B8E5E-F0EC-0555-4449-AF7C6222AE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4" r="3" b="15903"/>
          <a:stretch/>
        </p:blipFill>
        <p:spPr bwMode="auto">
          <a:xfrm>
            <a:off x="1109764" y="1116180"/>
            <a:ext cx="4986235" cy="2693409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>
            <a:extLst>
              <a:ext uri="{FF2B5EF4-FFF2-40B4-BE49-F238E27FC236}">
                <a16:creationId xmlns:a16="http://schemas.microsoft.com/office/drawing/2014/main" id="{EDB408FA-EB3C-E4D1-5E0B-DF4DE8216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0" r="7" b="7"/>
          <a:stretch/>
        </p:blipFill>
        <p:spPr bwMode="auto">
          <a:xfrm>
            <a:off x="1109764" y="3972391"/>
            <a:ext cx="2409362" cy="1769429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2">
            <a:extLst>
              <a:ext uri="{FF2B5EF4-FFF2-40B4-BE49-F238E27FC236}">
                <a16:creationId xmlns:a16="http://schemas.microsoft.com/office/drawing/2014/main" id="{FA823135-6799-4E44-9769-A3C20D8BF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7" r="-7" b="12122"/>
          <a:stretch/>
        </p:blipFill>
        <p:spPr bwMode="auto">
          <a:xfrm>
            <a:off x="3685052" y="3972391"/>
            <a:ext cx="2409359" cy="1769429"/>
          </a:xfrm>
          <a:prstGeom prst="roundRect">
            <a:avLst>
              <a:gd name="adj" fmla="val 1858"/>
            </a:avLst>
          </a:prstGeom>
          <a:noFill/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6861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70BCA64-4B1C-F8F2-9678-8D6F424D9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dirty="0"/>
              <a:t>Starting in football </a:t>
            </a:r>
            <a:endParaRPr lang="en-US" altLang="en-US" dirty="0"/>
          </a:p>
        </p:txBody>
      </p:sp>
      <p:pic>
        <p:nvPicPr>
          <p:cNvPr id="9219" name="Picture 5">
            <a:extLst>
              <a:ext uri="{FF2B5EF4-FFF2-40B4-BE49-F238E27FC236}">
                <a16:creationId xmlns:a16="http://schemas.microsoft.com/office/drawing/2014/main" id="{F5FD2F09-08F8-1813-873C-63496B48EA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1770064"/>
            <a:ext cx="6840538" cy="425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80" name="Group 1537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381" name="Rectangle 1538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38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5384" name="Rectangle 1538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362" name="Title 1">
            <a:extLst>
              <a:ext uri="{FF2B5EF4-FFF2-40B4-BE49-F238E27FC236}">
                <a16:creationId xmlns:a16="http://schemas.microsoft.com/office/drawing/2014/main" id="{C55F53A4-B70F-E6F5-961D-7399B1B033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4834467"/>
            <a:ext cx="8825658" cy="58638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/>
              <a:t>Academy Level football (2006-2016)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307DAD4-9837-A921-8D41-D61667677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650" r="-1" b="28223"/>
          <a:stretch/>
        </p:blipFill>
        <p:spPr>
          <a:xfrm>
            <a:off x="1154953" y="471949"/>
            <a:ext cx="8825659" cy="4100058"/>
          </a:xfrm>
          <a:prstGeom prst="rect">
            <a:avLst/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94" name="Group 16393">
            <a:extLst>
              <a:ext uri="{FF2B5EF4-FFF2-40B4-BE49-F238E27FC236}">
                <a16:creationId xmlns:a16="http://schemas.microsoft.com/office/drawing/2014/main" id="{F0214F10-B73B-44BD-ADDA-1684F6E4BF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395" name="Rectangle 16394">
              <a:extLst>
                <a:ext uri="{FF2B5EF4-FFF2-40B4-BE49-F238E27FC236}">
                  <a16:creationId xmlns:a16="http://schemas.microsoft.com/office/drawing/2014/main" id="{29CAF222-E4F2-40A9-B784-FEA6408B78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396" name="Freeform 5">
              <a:extLst>
                <a:ext uri="{FF2B5EF4-FFF2-40B4-BE49-F238E27FC236}">
                  <a16:creationId xmlns:a16="http://schemas.microsoft.com/office/drawing/2014/main" id="{7FDBCBA2-AC51-4C14-B267-152AB09E4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398" name="Rectangle 16397">
            <a:extLst>
              <a:ext uri="{FF2B5EF4-FFF2-40B4-BE49-F238E27FC236}">
                <a16:creationId xmlns:a16="http://schemas.microsoft.com/office/drawing/2014/main" id="{AA68CF9D-0697-4A3E-8837-0C39FCCDC0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6387" name="Picture 2" descr="F:\2012-02-20 grand cayman STFC trip 2012\grand cayman STFC trip 2012 356.JPG">
            <a:extLst>
              <a:ext uri="{FF2B5EF4-FFF2-40B4-BE49-F238E27FC236}">
                <a16:creationId xmlns:a16="http://schemas.microsoft.com/office/drawing/2014/main" id="{7BB87849-85BC-DBE3-8EBB-B367DB3728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09" b="1"/>
          <a:stretch/>
        </p:blipFill>
        <p:spPr bwMode="auto">
          <a:xfrm>
            <a:off x="467934" y="477448"/>
            <a:ext cx="3749040" cy="4267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>
            <a:extLst>
              <a:ext uri="{FF2B5EF4-FFF2-40B4-BE49-F238E27FC236}">
                <a16:creationId xmlns:a16="http://schemas.microsoft.com/office/drawing/2014/main" id="{9F130996-939B-89B7-F795-0D028A495A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45" b="1"/>
          <a:stretch/>
        </p:blipFill>
        <p:spPr bwMode="auto">
          <a:xfrm>
            <a:off x="4276179" y="477446"/>
            <a:ext cx="3639642" cy="419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3" descr="F:\2012-02-20 grand cayman STFC trip 2012\grand cayman STFC trip 2012 364.JPG">
            <a:extLst>
              <a:ext uri="{FF2B5EF4-FFF2-40B4-BE49-F238E27FC236}">
                <a16:creationId xmlns:a16="http://schemas.microsoft.com/office/drawing/2014/main" id="{DA9118AC-F934-A988-0557-F32C8C0172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r="15283" b="2"/>
          <a:stretch/>
        </p:blipFill>
        <p:spPr bwMode="auto">
          <a:xfrm>
            <a:off x="7975026" y="477446"/>
            <a:ext cx="3739890" cy="419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402" name="Freeform: Shape 16401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16404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6386" name="Title 1">
            <a:extLst>
              <a:ext uri="{FF2B5EF4-FFF2-40B4-BE49-F238E27FC236}">
                <a16:creationId xmlns:a16="http://schemas.microsoft.com/office/drawing/2014/main" id="{2613CCDD-463C-FFBD-EA79-D5570BC96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4400" dirty="0">
                <a:solidFill>
                  <a:srgbClr val="EBEBEB"/>
                </a:solidFill>
              </a:rPr>
              <a:t>Tournaments abroad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grass, sky, tree, outdoor&#10;&#10;Description automatically generated">
            <a:extLst>
              <a:ext uri="{FF2B5EF4-FFF2-40B4-BE49-F238E27FC236}">
                <a16:creationId xmlns:a16="http://schemas.microsoft.com/office/drawing/2014/main" id="{6BDD125F-BE2F-A0CF-DB44-1A9C580AF0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83" r="17536" b="-2"/>
          <a:stretch/>
        </p:blipFill>
        <p:spPr>
          <a:xfrm>
            <a:off x="643467" y="643467"/>
            <a:ext cx="5372100" cy="5571066"/>
          </a:xfrm>
          <a:prstGeom prst="rect">
            <a:avLst/>
          </a:prstGeom>
        </p:spPr>
      </p:pic>
      <p:pic>
        <p:nvPicPr>
          <p:cNvPr id="17410" name="Picture 5" descr="grand cayman STFC trip 2012 376.JPG">
            <a:extLst>
              <a:ext uri="{FF2B5EF4-FFF2-40B4-BE49-F238E27FC236}">
                <a16:creationId xmlns:a16="http://schemas.microsoft.com/office/drawing/2014/main" id="{A9060D26-0894-4D99-06B7-F8DA182E17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8" r="9410" b="-1"/>
          <a:stretch/>
        </p:blipFill>
        <p:spPr bwMode="auto">
          <a:xfrm>
            <a:off x="6176434" y="643467"/>
            <a:ext cx="5372098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CA5C868-0A82-4975-8602-F49477C7D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6BF052-6C01-4917-B7DB-1FFCF2551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9696179C-71E7-4A5B-B238-0AE1C74D6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129EED8E-74E7-42E8-979B-7A783E78A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AF244D-4650-21A1-06E5-D3F19FBEA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0536" y="668183"/>
            <a:ext cx="3433076" cy="22043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First team football </a:t>
            </a:r>
          </a:p>
        </p:txBody>
      </p:sp>
      <p:pic>
        <p:nvPicPr>
          <p:cNvPr id="10" name="Picture 9" descr="A football player on the ground&#10;&#10;Description automatically generated with low confidence">
            <a:extLst>
              <a:ext uri="{FF2B5EF4-FFF2-40B4-BE49-F238E27FC236}">
                <a16:creationId xmlns:a16="http://schemas.microsoft.com/office/drawing/2014/main" id="{5A462FA6-F2CD-1E64-66BA-238FEAA323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767" y="1274844"/>
            <a:ext cx="2763958" cy="2070301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6" name="Picture 5" descr="A person running on a field">
            <a:extLst>
              <a:ext uri="{FF2B5EF4-FFF2-40B4-BE49-F238E27FC236}">
                <a16:creationId xmlns:a16="http://schemas.microsoft.com/office/drawing/2014/main" id="{2024F149-4FE0-1DDC-0901-3F078DDF3A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06" b="9243"/>
          <a:stretch/>
        </p:blipFill>
        <p:spPr>
          <a:xfrm>
            <a:off x="4774181" y="1274844"/>
            <a:ext cx="2289486" cy="207030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8" name="Picture 7" descr="A group of men playing football&#10;&#10;Description automatically generated with medium confidence">
            <a:extLst>
              <a:ext uri="{FF2B5EF4-FFF2-40B4-BE49-F238E27FC236}">
                <a16:creationId xmlns:a16="http://schemas.microsoft.com/office/drawing/2014/main" id="{FA0C5C4B-9C02-843B-21D7-3B164A882E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355" y="3506927"/>
            <a:ext cx="2763958" cy="2070301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12" name="Picture 11" descr="A picture containing grass, soccer, person, field&#10;&#10;Description automatically generated">
            <a:extLst>
              <a:ext uri="{FF2B5EF4-FFF2-40B4-BE49-F238E27FC236}">
                <a16:creationId xmlns:a16="http://schemas.microsoft.com/office/drawing/2014/main" id="{3D3D7D8D-576E-C6C8-1AB6-73E42E90B6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0905" y="3542150"/>
            <a:ext cx="2996039" cy="1999856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D5FC30-E76C-8B6B-6EE9-B07A6BBF87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536" y="3038764"/>
            <a:ext cx="3750359" cy="3151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85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7" name="Group 27656">
            <a:extLst>
              <a:ext uri="{FF2B5EF4-FFF2-40B4-BE49-F238E27FC236}">
                <a16:creationId xmlns:a16="http://schemas.microsoft.com/office/drawing/2014/main" id="{EC030789-C525-4D1D-90A0-F48C14A76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7658" name="Rectangle 27657">
              <a:extLst>
                <a:ext uri="{FF2B5EF4-FFF2-40B4-BE49-F238E27FC236}">
                  <a16:creationId xmlns:a16="http://schemas.microsoft.com/office/drawing/2014/main" id="{91BD0F81-508F-4C6D-9938-C58CC2138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659" name="Freeform 5">
              <a:extLst>
                <a:ext uri="{FF2B5EF4-FFF2-40B4-BE49-F238E27FC236}">
                  <a16:creationId xmlns:a16="http://schemas.microsoft.com/office/drawing/2014/main" id="{49081238-0806-4285-968F-ACFC0C0FB9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7661" name="Rectangle 27660">
            <a:extLst>
              <a:ext uri="{FF2B5EF4-FFF2-40B4-BE49-F238E27FC236}">
                <a16:creationId xmlns:a16="http://schemas.microsoft.com/office/drawing/2014/main" id="{80CAB4C1-E9FF-4C37-92FA-28BED3B888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650" name="Title 2">
            <a:extLst>
              <a:ext uri="{FF2B5EF4-FFF2-40B4-BE49-F238E27FC236}">
                <a16:creationId xmlns:a16="http://schemas.microsoft.com/office/drawing/2014/main" id="{627D363C-8CBC-CA4B-4322-39075FE1D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8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My business</a:t>
            </a:r>
          </a:p>
        </p:txBody>
      </p:sp>
      <p:grpSp>
        <p:nvGrpSpPr>
          <p:cNvPr id="27663" name="Group 27662">
            <a:extLst>
              <a:ext uri="{FF2B5EF4-FFF2-40B4-BE49-F238E27FC236}">
                <a16:creationId xmlns:a16="http://schemas.microsoft.com/office/drawing/2014/main" id="{806CAC3A-41F9-44D6-A9E6-680493E2B5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27664" name="Rectangle 27663">
              <a:extLst>
                <a:ext uri="{FF2B5EF4-FFF2-40B4-BE49-F238E27FC236}">
                  <a16:creationId xmlns:a16="http://schemas.microsoft.com/office/drawing/2014/main" id="{F6332D44-12FF-4DF8-A766-FACE715A7D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665" name="Freeform 5">
              <a:extLst>
                <a:ext uri="{FF2B5EF4-FFF2-40B4-BE49-F238E27FC236}">
                  <a16:creationId xmlns:a16="http://schemas.microsoft.com/office/drawing/2014/main" id="{76B3E882-88A6-4CF8-A43C-05B0AA694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7666" name="Freeform 5">
              <a:extLst>
                <a:ext uri="{FF2B5EF4-FFF2-40B4-BE49-F238E27FC236}">
                  <a16:creationId xmlns:a16="http://schemas.microsoft.com/office/drawing/2014/main" id="{8306139E-0436-4D3B-81DE-5890AD930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4" name="Picture 3" descr="A picture containing indoor, wall, ceiling, floor">
            <a:extLst>
              <a:ext uri="{FF2B5EF4-FFF2-40B4-BE49-F238E27FC236}">
                <a16:creationId xmlns:a16="http://schemas.microsoft.com/office/drawing/2014/main" id="{875CD057-80E6-84C8-326D-E02CC8389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763" y="1201786"/>
            <a:ext cx="3057864" cy="4581069"/>
          </a:xfrm>
          <a:prstGeom prst="rect">
            <a:avLst/>
          </a:prstGeom>
        </p:spPr>
      </p:pic>
      <p:pic>
        <p:nvPicPr>
          <p:cNvPr id="27652" name="Picture 4">
            <a:extLst>
              <a:ext uri="{FF2B5EF4-FFF2-40B4-BE49-F238E27FC236}">
                <a16:creationId xmlns:a16="http://schemas.microsoft.com/office/drawing/2014/main" id="{E67A47D3-766C-59D0-51D8-8F35165CD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4" r="2" b="1542"/>
          <a:stretch/>
        </p:blipFill>
        <p:spPr bwMode="auto">
          <a:xfrm>
            <a:off x="4331353" y="1409286"/>
            <a:ext cx="3221590" cy="174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788A0AA-A09A-98E2-8E00-742D6DE158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75" r="1533" b="-1"/>
          <a:stretch/>
        </p:blipFill>
        <p:spPr>
          <a:xfrm>
            <a:off x="4398777" y="3571807"/>
            <a:ext cx="3086742" cy="22668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906331F9-7C9F-4BB2-87F8-B8727CC2C0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760E064B-C2F2-4237-8792-5F01F0F4C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5F377F0-1AD0-4A6F-A698-9724187046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4" name="Freeform 5">
            <a:extLst>
              <a:ext uri="{FF2B5EF4-FFF2-40B4-BE49-F238E27FC236}">
                <a16:creationId xmlns:a16="http://schemas.microsoft.com/office/drawing/2014/main" id="{F094C3D3-17E7-4BCC-B786-4B3BDD25E4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AEEEDA0-66B4-2AD8-1458-C2D4FD175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60" y="3057168"/>
            <a:ext cx="4141168" cy="91069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b="0" i="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PhD</a:t>
            </a:r>
            <a:br>
              <a:rPr lang="en-US" b="0" i="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</a:br>
            <a:br>
              <a:rPr lang="en-US" b="0" i="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</a:br>
            <a:br>
              <a:rPr lang="en-US" b="0" i="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</a:br>
            <a:r>
              <a:rPr lang="en-US" sz="2700" b="0" i="0" kern="1200" dirty="0">
                <a:solidFill>
                  <a:srgbClr val="FFFFFE"/>
                </a:solidFill>
                <a:latin typeface="+mj-lt"/>
                <a:ea typeface="+mj-ea"/>
                <a:cs typeface="+mj-cs"/>
              </a:rPr>
              <a:t>Asymmetries in hip abduction strength and dorsiflexion range of motion of lower limb kinematics and kinetics during single leg landing and sidestep cutting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6AB52C-E23A-F56B-073C-23DD09BEAC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4607" y="1251445"/>
            <a:ext cx="3113903" cy="4355109"/>
          </a:xfrm>
          <a:prstGeom prst="rect">
            <a:avLst/>
          </a:prstGeom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F1077F87-C7CE-71F1-AF86-C69621E15B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6088" y="1192412"/>
            <a:ext cx="2564998" cy="2545762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BC650D5C-009B-4021-82BD-1E28BFF450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ED4A77-B36E-3EEF-98C6-937EF1288647}"/>
              </a:ext>
            </a:extLst>
          </p:cNvPr>
          <p:cNvSpPr txBox="1"/>
          <p:nvPr/>
        </p:nvSpPr>
        <p:spPr>
          <a:xfrm>
            <a:off x="5857592" y="6054249"/>
            <a:ext cx="5728548" cy="624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1100" dirty="0" err="1">
                <a:solidFill>
                  <a:schemeClr val="bg1"/>
                </a:solidFill>
              </a:rPr>
              <a:t>Irawan</a:t>
            </a:r>
            <a:r>
              <a:rPr lang="en-US" sz="1100" dirty="0">
                <a:solidFill>
                  <a:schemeClr val="bg1"/>
                </a:solidFill>
              </a:rPr>
              <a:t> DS, </a:t>
            </a:r>
            <a:r>
              <a:rPr lang="en-US" sz="1100" dirty="0" err="1">
                <a:solidFill>
                  <a:schemeClr val="bg1"/>
                </a:solidFill>
              </a:rPr>
              <a:t>Huoth</a:t>
            </a:r>
            <a:r>
              <a:rPr lang="en-US" sz="1100" dirty="0">
                <a:solidFill>
                  <a:schemeClr val="bg1"/>
                </a:solidFill>
              </a:rPr>
              <a:t> C, </a:t>
            </a:r>
            <a:r>
              <a:rPr lang="en-US" sz="1100" dirty="0" err="1">
                <a:solidFill>
                  <a:schemeClr val="bg1"/>
                </a:solidFill>
              </a:rPr>
              <a:t>Sinsurin</a:t>
            </a:r>
            <a:r>
              <a:rPr lang="en-US" sz="1100" dirty="0">
                <a:solidFill>
                  <a:schemeClr val="bg1"/>
                </a:solidFill>
              </a:rPr>
              <a:t> K, </a:t>
            </a:r>
            <a:r>
              <a:rPr lang="en-US" sz="1100" dirty="0" err="1">
                <a:solidFill>
                  <a:schemeClr val="bg1"/>
                </a:solidFill>
              </a:rPr>
              <a:t>Kiratisin</a:t>
            </a:r>
            <a:r>
              <a:rPr lang="en-US" sz="1100" dirty="0">
                <a:solidFill>
                  <a:schemeClr val="bg1"/>
                </a:solidFill>
              </a:rPr>
              <a:t> P, </a:t>
            </a:r>
            <a:r>
              <a:rPr lang="en-US" sz="1100" dirty="0" err="1">
                <a:solidFill>
                  <a:schemeClr val="bg1"/>
                </a:solidFill>
              </a:rPr>
              <a:t>Vachalathiti</a:t>
            </a:r>
            <a:r>
              <a:rPr lang="en-US" sz="1100" dirty="0">
                <a:solidFill>
                  <a:schemeClr val="bg1"/>
                </a:solidFill>
              </a:rPr>
              <a:t> R, Richards J. Concurrent Validity and Reliability of Two-dimensional Frontal Plane Knee Measurements during Multi-directional Cutting Maneuvers. IJSPT. 2022;17(2):148-155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2F6B1B-AD7A-D1FD-9D35-BD7CEB8B2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2236" y="3967861"/>
            <a:ext cx="3113904" cy="1627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5593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091D54B-59AB-4A5E-8E9E-0421BD66D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47CE62E-FFFD-4A1F-BA78-C3B89C36F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AE51FD27-6B6A-4D21-BF22-245DA9BD0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B8144315-1C5A-4185-A952-25D98D303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11CAC6F2-0806-417B-BF5D-5AEF6195F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4723B02-0AAB-4F6E-BA41-8ED99D559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A92CFA-6E4F-86A0-096F-4E43BA1E2F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113062"/>
            <a:ext cx="3382297" cy="328195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0" i="0" kern="120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The goal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1D6066-D2AC-2B6B-8D83-C55E208FC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763" y="1607499"/>
            <a:ext cx="6470907" cy="3639885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168647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>
            <a:extLst>
              <a:ext uri="{FF2B5EF4-FFF2-40B4-BE49-F238E27FC236}">
                <a16:creationId xmlns:a16="http://schemas.microsoft.com/office/drawing/2014/main" id="{C9D2C0B7-4244-77D7-3FE8-EEE510A5C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7845" y="188911"/>
            <a:ext cx="8229600" cy="1143000"/>
          </a:xfrm>
        </p:spPr>
        <p:txBody>
          <a:bodyPr/>
          <a:lstStyle/>
          <a:p>
            <a:r>
              <a:rPr lang="en-GB" altLang="en-US" dirty="0"/>
              <a:t>New Sports </a:t>
            </a:r>
            <a:endParaRPr lang="en-US" altLang="en-US" dirty="0"/>
          </a:p>
        </p:txBody>
      </p:sp>
      <p:pic>
        <p:nvPicPr>
          <p:cNvPr id="28675" name="Content Placeholder 3">
            <a:extLst>
              <a:ext uri="{FF2B5EF4-FFF2-40B4-BE49-F238E27FC236}">
                <a16:creationId xmlns:a16="http://schemas.microsoft.com/office/drawing/2014/main" id="{905AADB9-56AC-F149-F7BF-3241A015F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5" t="17500" r="30618"/>
          <a:stretch>
            <a:fillRect/>
          </a:stretch>
        </p:blipFill>
        <p:spPr>
          <a:xfrm>
            <a:off x="3094708" y="1155887"/>
            <a:ext cx="3485424" cy="3536951"/>
          </a:xfrm>
        </p:spPr>
      </p:pic>
      <p:pic>
        <p:nvPicPr>
          <p:cNvPr id="28676" name="Picture 4">
            <a:extLst>
              <a:ext uri="{FF2B5EF4-FFF2-40B4-BE49-F238E27FC236}">
                <a16:creationId xmlns:a16="http://schemas.microsoft.com/office/drawing/2014/main" id="{22B76075-5A8F-13FD-656F-F1B983E6B7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44" y="3652621"/>
            <a:ext cx="2779713" cy="307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>
            <a:extLst>
              <a:ext uri="{FF2B5EF4-FFF2-40B4-BE49-F238E27FC236}">
                <a16:creationId xmlns:a16="http://schemas.microsoft.com/office/drawing/2014/main" id="{1A5D6193-4D6E-2A86-88A9-99286FCD41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4" y="822325"/>
            <a:ext cx="2511425" cy="357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>
            <a:extLst>
              <a:ext uri="{FF2B5EF4-FFF2-40B4-BE49-F238E27FC236}">
                <a16:creationId xmlns:a16="http://schemas.microsoft.com/office/drawing/2014/main" id="{882377ED-D49D-DAAE-1FB7-CD3952272A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4" r="21651" b="23561"/>
          <a:stretch>
            <a:fillRect/>
          </a:stretch>
        </p:blipFill>
        <p:spPr bwMode="auto">
          <a:xfrm>
            <a:off x="1525532" y="3655796"/>
            <a:ext cx="287972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>
            <a:extLst>
              <a:ext uri="{FF2B5EF4-FFF2-40B4-BE49-F238E27FC236}">
                <a16:creationId xmlns:a16="http://schemas.microsoft.com/office/drawing/2014/main" id="{F6DB1611-497B-8464-5B16-C4674F7E81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308" y="822325"/>
            <a:ext cx="21748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>
            <a:extLst>
              <a:ext uri="{FF2B5EF4-FFF2-40B4-BE49-F238E27FC236}">
                <a16:creationId xmlns:a16="http://schemas.microsoft.com/office/drawing/2014/main" id="{06461A8D-CA1F-BDE3-B7AD-871F16FE126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50" t="16402"/>
          <a:stretch>
            <a:fillRect/>
          </a:stretch>
        </p:blipFill>
        <p:spPr bwMode="auto">
          <a:xfrm>
            <a:off x="8901037" y="115671"/>
            <a:ext cx="2609545" cy="353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ce hockey soe 2007 019">
            <a:hlinkClick r:id="" action="ppaction://media"/>
            <a:extLst>
              <a:ext uri="{FF2B5EF4-FFF2-40B4-BE49-F238E27FC236}">
                <a16:creationId xmlns:a16="http://schemas.microsoft.com/office/drawing/2014/main" id="{0661A672-1E84-1C14-78EA-9D92FE88F6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01308" y="4052700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13">
            <a:extLst>
              <a:ext uri="{FF2B5EF4-FFF2-40B4-BE49-F238E27FC236}">
                <a16:creationId xmlns:a16="http://schemas.microsoft.com/office/drawing/2014/main" id="{EAFCDBC4-4B1B-411C-B98F-3BEA15E378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F0CD04C-4A8C-4FE0-B8DE-2DC2ECE558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F0FBB6E0-3B9D-4C56-B391-B43BF8D59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3" name="Rectangle 17">
            <a:extLst>
              <a:ext uri="{FF2B5EF4-FFF2-40B4-BE49-F238E27FC236}">
                <a16:creationId xmlns:a16="http://schemas.microsoft.com/office/drawing/2014/main" id="{6A1F9196-C052-4485-9213-4FA3068506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B993B8-9C11-6AFD-E15D-6895E4C97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241" y="1143000"/>
            <a:ext cx="4529666" cy="313403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Understanding jobs….</a:t>
            </a:r>
          </a:p>
        </p:txBody>
      </p:sp>
      <p:pic>
        <p:nvPicPr>
          <p:cNvPr id="5" name="Picture 4" descr="A picture containing engine, several&#10;&#10;Description automatically generated">
            <a:extLst>
              <a:ext uri="{FF2B5EF4-FFF2-40B4-BE49-F238E27FC236}">
                <a16:creationId xmlns:a16="http://schemas.microsoft.com/office/drawing/2014/main" id="{DFF83B59-D913-7F59-3F38-CD99991CF0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2" r="3" b="9318"/>
          <a:stretch/>
        </p:blipFill>
        <p:spPr>
          <a:xfrm rot="10800000">
            <a:off x="1109764" y="1116180"/>
            <a:ext cx="4986235" cy="269340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person, outdoor, raft&#10;&#10;Description automatically generated">
            <a:extLst>
              <a:ext uri="{FF2B5EF4-FFF2-40B4-BE49-F238E27FC236}">
                <a16:creationId xmlns:a16="http://schemas.microsoft.com/office/drawing/2014/main" id="{F8C08318-FE91-EDEA-0196-A550A3E9E06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" r="-7" b="1681"/>
          <a:stretch/>
        </p:blipFill>
        <p:spPr>
          <a:xfrm>
            <a:off x="1109764" y="3972391"/>
            <a:ext cx="2409362" cy="176942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A picture containing toy, automaton">
            <a:extLst>
              <a:ext uri="{FF2B5EF4-FFF2-40B4-BE49-F238E27FC236}">
                <a16:creationId xmlns:a16="http://schemas.microsoft.com/office/drawing/2014/main" id="{94F235B3-0F8D-3673-09C8-97B0486913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r="40363" b="-2"/>
          <a:stretch/>
        </p:blipFill>
        <p:spPr>
          <a:xfrm rot="5400000">
            <a:off x="4005017" y="3652426"/>
            <a:ext cx="1769429" cy="240935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9115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68E3F04-E02E-45AA-9A52-E2524D8DF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C8734F5-D089-48B6-AC85-851F8E5FE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12612EB3-C133-4F13-985D-5A2325957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F689CAE2-C8F8-4865-B47F-373309AA2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CCC060B-CEA6-44C7-97C9-8690EFD38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892E030-8775-42D2-9783-08B3E957C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B986B684-0D36-457D-A8BD-85E6784BD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37DF1BA-A67C-D763-1B23-39A48928A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2099733"/>
            <a:ext cx="4348813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Reality of working in sport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F1D045-AAF2-750D-5B02-4E9A892993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9129" b="-3"/>
          <a:stretch/>
        </p:blipFill>
        <p:spPr>
          <a:xfrm>
            <a:off x="6094226" y="471948"/>
            <a:ext cx="2807631" cy="2951469"/>
          </a:xfrm>
          <a:prstGeom prst="rect">
            <a:avLst/>
          </a:prstGeom>
          <a:ln>
            <a:noFill/>
          </a:ln>
        </p:spPr>
      </p:pic>
      <p:pic>
        <p:nvPicPr>
          <p:cNvPr id="8" name="Picture 7" descr="A picture containing indoor, floor, bag, open">
            <a:extLst>
              <a:ext uri="{FF2B5EF4-FFF2-40B4-BE49-F238E27FC236}">
                <a16:creationId xmlns:a16="http://schemas.microsoft.com/office/drawing/2014/main" id="{75DB87ED-6D6C-BEBF-DCE9-838A2D0AA4F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" r="16937" b="3"/>
          <a:stretch/>
        </p:blipFill>
        <p:spPr>
          <a:xfrm rot="5400000">
            <a:off x="8829931" y="543868"/>
            <a:ext cx="2951469" cy="2807628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0BD2A872-B7C3-4DDE-B462-44E3C6A26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5" descr="A group of men in a room&#10;&#10;Description automatically generated with low confidence">
            <a:extLst>
              <a:ext uri="{FF2B5EF4-FFF2-40B4-BE49-F238E27FC236}">
                <a16:creationId xmlns:a16="http://schemas.microsoft.com/office/drawing/2014/main" id="{E5A1B76A-C95D-7AF6-9425-A9E6641668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10876" b="-2"/>
          <a:stretch/>
        </p:blipFill>
        <p:spPr>
          <a:xfrm>
            <a:off x="6094226" y="3423416"/>
            <a:ext cx="2807635" cy="2951470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person holding a baby&#10;&#10;Description automatically generated">
            <a:extLst>
              <a:ext uri="{FF2B5EF4-FFF2-40B4-BE49-F238E27FC236}">
                <a16:creationId xmlns:a16="http://schemas.microsoft.com/office/drawing/2014/main" id="{7ED86759-34F6-B2CD-E552-BFD31FCF38E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78" b="4"/>
          <a:stretch/>
        </p:blipFill>
        <p:spPr>
          <a:xfrm>
            <a:off x="8901853" y="3423414"/>
            <a:ext cx="2807630" cy="2951470"/>
          </a:xfrm>
          <a:prstGeom prst="rect">
            <a:avLst/>
          </a:prstGeom>
          <a:ln>
            <a:noFill/>
          </a:ln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D57DA5D-E026-4848-BB4C-2B0BD44F4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5758" y="3423417"/>
            <a:ext cx="5615261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D825D28-BC00-465D-819A-F306179D8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01855" y="471949"/>
            <a:ext cx="0" cy="590293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021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E78C7-69E5-84B9-2FFA-BB5122857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But, sometimes, pretty amazing things happen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2DA3A03-6680-BBE7-9C56-D5E988C0DE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0553" y="2484783"/>
            <a:ext cx="6173630" cy="366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630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C6F7C-E338-D7F0-F156-68AB6F4FC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 descr="A person standing on a football field&#10;&#10;Description automatically generated with medium confidence">
            <a:extLst>
              <a:ext uri="{FF2B5EF4-FFF2-40B4-BE49-F238E27FC236}">
                <a16:creationId xmlns:a16="http://schemas.microsoft.com/office/drawing/2014/main" id="{3A5339A8-02F5-5446-2ADB-A4E5482B6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291" y="3441700"/>
            <a:ext cx="3799791" cy="34163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798E5A-419F-82DA-6EB3-F1F46BE5F5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8"/>
          <a:stretch/>
        </p:blipFill>
        <p:spPr>
          <a:xfrm rot="10800000">
            <a:off x="8053639" y="3560977"/>
            <a:ext cx="3944775" cy="3297023"/>
          </a:xfrm>
          <a:prstGeom prst="rect">
            <a:avLst/>
          </a:prstGeom>
        </p:spPr>
      </p:pic>
      <p:pic>
        <p:nvPicPr>
          <p:cNvPr id="11" name="Picture 10" descr="A picture containing person, sport, blue&#10;&#10;Description automatically generated">
            <a:extLst>
              <a:ext uri="{FF2B5EF4-FFF2-40B4-BE49-F238E27FC236}">
                <a16:creationId xmlns:a16="http://schemas.microsoft.com/office/drawing/2014/main" id="{732C1C65-05E9-4546-BD02-FDE98E0149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9" r="15601"/>
          <a:stretch/>
        </p:blipFill>
        <p:spPr>
          <a:xfrm rot="5400000">
            <a:off x="247463" y="-240068"/>
            <a:ext cx="3989182" cy="4453739"/>
          </a:xfrm>
          <a:prstGeom prst="rect">
            <a:avLst/>
          </a:prstGeom>
        </p:spPr>
      </p:pic>
      <p:pic>
        <p:nvPicPr>
          <p:cNvPr id="13" name="Picture 12" descr="A couple of men posing for the camera&#10;&#10;Description automatically generated with low confidence">
            <a:extLst>
              <a:ext uri="{FF2B5EF4-FFF2-40B4-BE49-F238E27FC236}">
                <a16:creationId xmlns:a16="http://schemas.microsoft.com/office/drawing/2014/main" id="{882C9E6E-CCC6-C1D5-21DD-5809125709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8"/>
          <a:stretch/>
        </p:blipFill>
        <p:spPr>
          <a:xfrm rot="5400000">
            <a:off x="4448017" y="22203"/>
            <a:ext cx="3989180" cy="3944775"/>
          </a:xfrm>
          <a:prstGeom prst="rect">
            <a:avLst/>
          </a:prstGeom>
        </p:spPr>
      </p:pic>
      <p:pic>
        <p:nvPicPr>
          <p:cNvPr id="15" name="Picture 14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6D53298F-55CB-58CE-5756-E5B85B99047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8" b="8247"/>
          <a:stretch/>
        </p:blipFill>
        <p:spPr>
          <a:xfrm rot="10800000">
            <a:off x="8414994" y="0"/>
            <a:ext cx="3777006" cy="3670315"/>
          </a:xfrm>
          <a:prstGeom prst="rect">
            <a:avLst/>
          </a:prstGeom>
        </p:spPr>
      </p:pic>
      <p:pic>
        <p:nvPicPr>
          <p:cNvPr id="17" name="Picture 16" descr="A person standing in front of a wall with pictures on it&#10;&#10;Description automatically generated with low confidence">
            <a:extLst>
              <a:ext uri="{FF2B5EF4-FFF2-40B4-BE49-F238E27FC236}">
                <a16:creationId xmlns:a16="http://schemas.microsoft.com/office/drawing/2014/main" id="{A0D3EBE2-6853-AF07-4E70-23AE66D00F6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2" r="27698" b="6153"/>
          <a:stretch/>
        </p:blipFill>
        <p:spPr>
          <a:xfrm rot="5400000">
            <a:off x="3951134" y="2527761"/>
            <a:ext cx="3817855" cy="482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8141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B7E37-FFA0-ACB3-DA55-9F7CEF39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Graduate Sports Therapist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4C8AC12-A45A-25D5-5333-2E00579B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79" y="2301072"/>
            <a:ext cx="8761414" cy="41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588BFD-B7BA-4E2B-5082-C6D9FE607A64}"/>
              </a:ext>
            </a:extLst>
          </p:cNvPr>
          <p:cNvSpPr/>
          <p:nvPr/>
        </p:nvSpPr>
        <p:spPr>
          <a:xfrm>
            <a:off x="2384392" y="5884332"/>
            <a:ext cx="1297702" cy="706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prevention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BEE40E-B1B7-6029-C396-4430780A15E0}"/>
              </a:ext>
            </a:extLst>
          </p:cNvPr>
          <p:cNvSpPr/>
          <p:nvPr/>
        </p:nvSpPr>
        <p:spPr>
          <a:xfrm>
            <a:off x="3807197" y="5884332"/>
            <a:ext cx="1230167" cy="706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Recognition and evaluation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58EB58-7679-AFBF-69F4-AB7A435CB55C}"/>
              </a:ext>
            </a:extLst>
          </p:cNvPr>
          <p:cNvSpPr/>
          <p:nvPr/>
        </p:nvSpPr>
        <p:spPr>
          <a:xfrm>
            <a:off x="5101006" y="5884332"/>
            <a:ext cx="1348153" cy="706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Management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0CFFD0-91FE-1041-20BF-9DEF7931FC1A}"/>
              </a:ext>
            </a:extLst>
          </p:cNvPr>
          <p:cNvSpPr/>
          <p:nvPr/>
        </p:nvSpPr>
        <p:spPr>
          <a:xfrm>
            <a:off x="6453347" y="5884332"/>
            <a:ext cx="1348153" cy="706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Rehabilitation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8C7D47-DC0D-8257-16FD-02CE309F0BA6}"/>
              </a:ext>
            </a:extLst>
          </p:cNvPr>
          <p:cNvSpPr/>
          <p:nvPr/>
        </p:nvSpPr>
        <p:spPr>
          <a:xfrm>
            <a:off x="7801500" y="5884332"/>
            <a:ext cx="1276143" cy="706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Education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6F385-4905-3712-EDBA-8B8131613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367" y="0"/>
            <a:ext cx="2091109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500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6" name="Rectangle 37895">
            <a:extLst>
              <a:ext uri="{FF2B5EF4-FFF2-40B4-BE49-F238E27FC236}">
                <a16:creationId xmlns:a16="http://schemas.microsoft.com/office/drawing/2014/main" id="{4D742E62-D0CA-4DEC-815B-5ED27845B5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7898" name="Oval 37897">
            <a:extLst>
              <a:ext uri="{FF2B5EF4-FFF2-40B4-BE49-F238E27FC236}">
                <a16:creationId xmlns:a16="http://schemas.microsoft.com/office/drawing/2014/main" id="{6ADD3D29-FB68-4A1C-B0DE-CAF42F284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900" name="Oval 37899">
            <a:extLst>
              <a:ext uri="{FF2B5EF4-FFF2-40B4-BE49-F238E27FC236}">
                <a16:creationId xmlns:a16="http://schemas.microsoft.com/office/drawing/2014/main" id="{24822E8D-300D-45E7-9F98-BDEC74361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902" name="Freeform: Shape 37901">
            <a:extLst>
              <a:ext uri="{FF2B5EF4-FFF2-40B4-BE49-F238E27FC236}">
                <a16:creationId xmlns:a16="http://schemas.microsoft.com/office/drawing/2014/main" id="{07C953DC-E764-4B76-B359-52546F4CA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6290102" y="977273"/>
            <a:ext cx="6053670" cy="4903455"/>
          </a:xfrm>
          <a:custGeom>
            <a:avLst/>
            <a:gdLst>
              <a:gd name="connsiteX0" fmla="*/ 6053670 w 6053670"/>
              <a:gd name="connsiteY0" fmla="*/ 1098 h 4903455"/>
              <a:gd name="connsiteX1" fmla="*/ 6053670 w 6053670"/>
              <a:gd name="connsiteY1" fmla="*/ 424590 h 4903455"/>
              <a:gd name="connsiteX2" fmla="*/ 6053670 w 6053670"/>
              <a:gd name="connsiteY2" fmla="*/ 1254558 h 4903455"/>
              <a:gd name="connsiteX3" fmla="*/ 6053670 w 6053670"/>
              <a:gd name="connsiteY3" fmla="*/ 4903455 h 4903455"/>
              <a:gd name="connsiteX4" fmla="*/ 0 w 6053670"/>
              <a:gd name="connsiteY4" fmla="*/ 4903455 h 4903455"/>
              <a:gd name="connsiteX5" fmla="*/ 0 w 6053670"/>
              <a:gd name="connsiteY5" fmla="*/ 1249853 h 4903455"/>
              <a:gd name="connsiteX6" fmla="*/ 0 w 6053670"/>
              <a:gd name="connsiteY6" fmla="*/ 424590 h 4903455"/>
              <a:gd name="connsiteX7" fmla="*/ 0 w 6053670"/>
              <a:gd name="connsiteY7" fmla="*/ 0 h 4903455"/>
              <a:gd name="connsiteX8" fmla="*/ 35717 w 6053670"/>
              <a:gd name="connsiteY8" fmla="*/ 5488 h 4903455"/>
              <a:gd name="connsiteX9" fmla="*/ 140445 w 6053670"/>
              <a:gd name="connsiteY9" fmla="*/ 21641 h 4903455"/>
              <a:gd name="connsiteX10" fmla="*/ 216722 w 6053670"/>
              <a:gd name="connsiteY10" fmla="*/ 32932 h 4903455"/>
              <a:gd name="connsiteX11" fmla="*/ 307527 w 6053670"/>
              <a:gd name="connsiteY11" fmla="*/ 44850 h 4903455"/>
              <a:gd name="connsiteX12" fmla="*/ 415282 w 6053670"/>
              <a:gd name="connsiteY12" fmla="*/ 59121 h 4903455"/>
              <a:gd name="connsiteX13" fmla="*/ 534539 w 6053670"/>
              <a:gd name="connsiteY13" fmla="*/ 74175 h 4903455"/>
              <a:gd name="connsiteX14" fmla="*/ 668931 w 6053670"/>
              <a:gd name="connsiteY14" fmla="*/ 90014 h 4903455"/>
              <a:gd name="connsiteX15" fmla="*/ 815430 w 6053670"/>
              <a:gd name="connsiteY15" fmla="*/ 106794 h 4903455"/>
              <a:gd name="connsiteX16" fmla="*/ 974641 w 6053670"/>
              <a:gd name="connsiteY16" fmla="*/ 123574 h 4903455"/>
              <a:gd name="connsiteX17" fmla="*/ 1144144 w 6053670"/>
              <a:gd name="connsiteY17" fmla="*/ 140667 h 4903455"/>
              <a:gd name="connsiteX18" fmla="*/ 1326965 w 6053670"/>
              <a:gd name="connsiteY18" fmla="*/ 156506 h 4903455"/>
              <a:gd name="connsiteX19" fmla="*/ 1518261 w 6053670"/>
              <a:gd name="connsiteY19" fmla="*/ 171717 h 4903455"/>
              <a:gd name="connsiteX20" fmla="*/ 1720453 w 6053670"/>
              <a:gd name="connsiteY20" fmla="*/ 185518 h 4903455"/>
              <a:gd name="connsiteX21" fmla="*/ 1931121 w 6053670"/>
              <a:gd name="connsiteY21" fmla="*/ 198690 h 4903455"/>
              <a:gd name="connsiteX22" fmla="*/ 2150869 w 6053670"/>
              <a:gd name="connsiteY22" fmla="*/ 211079 h 4903455"/>
              <a:gd name="connsiteX23" fmla="*/ 2263467 w 6053670"/>
              <a:gd name="connsiteY23" fmla="*/ 215470 h 4903455"/>
              <a:gd name="connsiteX24" fmla="*/ 2378487 w 6053670"/>
              <a:gd name="connsiteY24" fmla="*/ 220332 h 4903455"/>
              <a:gd name="connsiteX25" fmla="*/ 2495323 w 6053670"/>
              <a:gd name="connsiteY25" fmla="*/ 224879 h 4903455"/>
              <a:gd name="connsiteX26" fmla="*/ 2612764 w 6053670"/>
              <a:gd name="connsiteY26" fmla="*/ 227859 h 4903455"/>
              <a:gd name="connsiteX27" fmla="*/ 2732627 w 6053670"/>
              <a:gd name="connsiteY27" fmla="*/ 230525 h 4903455"/>
              <a:gd name="connsiteX28" fmla="*/ 2853700 w 6053670"/>
              <a:gd name="connsiteY28" fmla="*/ 233348 h 4903455"/>
              <a:gd name="connsiteX29" fmla="*/ 2977195 w 6053670"/>
              <a:gd name="connsiteY29" fmla="*/ 235229 h 4903455"/>
              <a:gd name="connsiteX30" fmla="*/ 3101900 w 6053670"/>
              <a:gd name="connsiteY30" fmla="*/ 235229 h 4903455"/>
              <a:gd name="connsiteX31" fmla="*/ 3227817 w 6053670"/>
              <a:gd name="connsiteY31" fmla="*/ 236170 h 4903455"/>
              <a:gd name="connsiteX32" fmla="*/ 3354944 w 6053670"/>
              <a:gd name="connsiteY32" fmla="*/ 235229 h 4903455"/>
              <a:gd name="connsiteX33" fmla="*/ 3483887 w 6053670"/>
              <a:gd name="connsiteY33" fmla="*/ 233348 h 4903455"/>
              <a:gd name="connsiteX34" fmla="*/ 3612830 w 6053670"/>
              <a:gd name="connsiteY34" fmla="*/ 231623 h 4903455"/>
              <a:gd name="connsiteX35" fmla="*/ 3743589 w 6053670"/>
              <a:gd name="connsiteY35" fmla="*/ 227859 h 4903455"/>
              <a:gd name="connsiteX36" fmla="*/ 3875559 w 6053670"/>
              <a:gd name="connsiteY36" fmla="*/ 223938 h 4903455"/>
              <a:gd name="connsiteX37" fmla="*/ 4007529 w 6053670"/>
              <a:gd name="connsiteY37" fmla="*/ 219391 h 4903455"/>
              <a:gd name="connsiteX38" fmla="*/ 4140710 w 6053670"/>
              <a:gd name="connsiteY38" fmla="*/ 212961 h 4903455"/>
              <a:gd name="connsiteX39" fmla="*/ 4275102 w 6053670"/>
              <a:gd name="connsiteY39" fmla="*/ 205277 h 4903455"/>
              <a:gd name="connsiteX40" fmla="*/ 4410098 w 6053670"/>
              <a:gd name="connsiteY40" fmla="*/ 197907 h 4903455"/>
              <a:gd name="connsiteX41" fmla="*/ 4545096 w 6053670"/>
              <a:gd name="connsiteY41" fmla="*/ 188498 h 4903455"/>
              <a:gd name="connsiteX42" fmla="*/ 4681909 w 6053670"/>
              <a:gd name="connsiteY42" fmla="*/ 177207 h 4903455"/>
              <a:gd name="connsiteX43" fmla="*/ 4816905 w 6053670"/>
              <a:gd name="connsiteY43" fmla="*/ 165916 h 4903455"/>
              <a:gd name="connsiteX44" fmla="*/ 4954323 w 6053670"/>
              <a:gd name="connsiteY44" fmla="*/ 152899 h 4903455"/>
              <a:gd name="connsiteX45" fmla="*/ 5092347 w 6053670"/>
              <a:gd name="connsiteY45" fmla="*/ 138629 h 4903455"/>
              <a:gd name="connsiteX46" fmla="*/ 5228555 w 6053670"/>
              <a:gd name="connsiteY46" fmla="*/ 123574 h 4903455"/>
              <a:gd name="connsiteX47" fmla="*/ 5366578 w 6053670"/>
              <a:gd name="connsiteY47" fmla="*/ 106010 h 4903455"/>
              <a:gd name="connsiteX48" fmla="*/ 5503997 w 6053670"/>
              <a:gd name="connsiteY48" fmla="*/ 87192 h 4903455"/>
              <a:gd name="connsiteX49" fmla="*/ 5642020 w 6053670"/>
              <a:gd name="connsiteY49" fmla="*/ 68530 h 4903455"/>
              <a:gd name="connsiteX50" fmla="*/ 5779438 w 6053670"/>
              <a:gd name="connsiteY50" fmla="*/ 46733 h 4903455"/>
              <a:gd name="connsiteX51" fmla="*/ 5916251 w 6053670"/>
              <a:gd name="connsiteY51" fmla="*/ 24464 h 49034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4903455">
                <a:moveTo>
                  <a:pt x="6053670" y="1098"/>
                </a:moveTo>
                <a:lnTo>
                  <a:pt x="6053670" y="424590"/>
                </a:lnTo>
                <a:lnTo>
                  <a:pt x="6053670" y="1254558"/>
                </a:lnTo>
                <a:lnTo>
                  <a:pt x="6053670" y="4903455"/>
                </a:lnTo>
                <a:lnTo>
                  <a:pt x="0" y="4903455"/>
                </a:lnTo>
                <a:lnTo>
                  <a:pt x="0" y="1249853"/>
                </a:lnTo>
                <a:lnTo>
                  <a:pt x="0" y="424590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0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89" y="227859"/>
                </a:lnTo>
                <a:lnTo>
                  <a:pt x="3875559" y="223938"/>
                </a:lnTo>
                <a:lnTo>
                  <a:pt x="4007529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7904" name="Freeform 5">
            <a:extLst>
              <a:ext uri="{FF2B5EF4-FFF2-40B4-BE49-F238E27FC236}">
                <a16:creationId xmlns:a16="http://schemas.microsoft.com/office/drawing/2014/main" id="{C187CEFC-9032-481B-B8CA-A323593DD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5376762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  <p:sp>
        <p:nvSpPr>
          <p:cNvPr id="37906" name="Freeform 5">
            <a:extLst>
              <a:ext uri="{FF2B5EF4-FFF2-40B4-BE49-F238E27FC236}">
                <a16:creationId xmlns:a16="http://schemas.microsoft.com/office/drawing/2014/main" id="{4CB87468-9225-4E6A-A5B7-B47F08B34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37890" name="Title 1">
            <a:extLst>
              <a:ext uri="{FF2B5EF4-FFF2-40B4-BE49-F238E27FC236}">
                <a16:creationId xmlns:a16="http://schemas.microsoft.com/office/drawing/2014/main" id="{96389FB0-3508-3A9A-3780-F9DCFBA8E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098" y="629265"/>
            <a:ext cx="6072776" cy="1622322"/>
          </a:xfrm>
        </p:spPr>
        <p:txBody>
          <a:bodyPr>
            <a:normAutofit/>
          </a:bodyPr>
          <a:lstStyle/>
          <a:p>
            <a:r>
              <a:rPr lang="en-GB" altLang="en-US" dirty="0">
                <a:solidFill>
                  <a:schemeClr val="tx1"/>
                </a:solidFill>
              </a:rPr>
              <a:t>Summary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DBA55EC-94DE-EE64-8483-E55B275646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538" r="-3" b="4858"/>
          <a:stretch/>
        </p:blipFill>
        <p:spPr>
          <a:xfrm>
            <a:off x="7418225" y="645107"/>
            <a:ext cx="4125318" cy="2710388"/>
          </a:xfrm>
          <a:prstGeom prst="rect">
            <a:avLst/>
          </a:prstGeom>
        </p:spPr>
      </p:pic>
      <p:sp>
        <p:nvSpPr>
          <p:cNvPr id="37908" name="Rectangle 37907">
            <a:extLst>
              <a:ext uri="{FF2B5EF4-FFF2-40B4-BE49-F238E27FC236}">
                <a16:creationId xmlns:a16="http://schemas.microsoft.com/office/drawing/2014/main" id="{7296B8E7-1A3F-4C7F-A120-29E90E5931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7891" name="Content Placeholder 2">
            <a:extLst>
              <a:ext uri="{FF2B5EF4-FFF2-40B4-BE49-F238E27FC236}">
                <a16:creationId xmlns:a16="http://schemas.microsoft.com/office/drawing/2014/main" id="{2FA658C4-18C3-B0FF-9CB6-B156ED075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098" y="2418735"/>
            <a:ext cx="6072776" cy="381174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GB" altLang="en-US" sz="1700">
                <a:solidFill>
                  <a:schemeClr val="tx1"/>
                </a:solidFill>
              </a:rPr>
              <a:t>There will be mistakes – reflect and learn</a:t>
            </a:r>
          </a:p>
          <a:p>
            <a:pPr>
              <a:lnSpc>
                <a:spcPct val="90000"/>
              </a:lnSpc>
            </a:pPr>
            <a:r>
              <a:rPr lang="en-GB" altLang="en-US" sz="1700">
                <a:solidFill>
                  <a:schemeClr val="tx1"/>
                </a:solidFill>
              </a:rPr>
              <a:t>Protect your income – what happens if you cannot work?</a:t>
            </a:r>
          </a:p>
          <a:p>
            <a:pPr>
              <a:lnSpc>
                <a:spcPct val="90000"/>
              </a:lnSpc>
            </a:pPr>
            <a:r>
              <a:rPr lang="en-GB" altLang="en-US" sz="1700">
                <a:solidFill>
                  <a:schemeClr val="tx1"/>
                </a:solidFill>
              </a:rPr>
              <a:t>Say yes to different opportunities </a:t>
            </a:r>
          </a:p>
          <a:p>
            <a:pPr>
              <a:lnSpc>
                <a:spcPct val="90000"/>
              </a:lnSpc>
            </a:pPr>
            <a:r>
              <a:rPr lang="en-GB" altLang="en-US" sz="1700">
                <a:solidFill>
                  <a:schemeClr val="tx1"/>
                </a:solidFill>
              </a:rPr>
              <a:t>Get lots of different experiences</a:t>
            </a:r>
          </a:p>
          <a:p>
            <a:pPr>
              <a:lnSpc>
                <a:spcPct val="90000"/>
              </a:lnSpc>
            </a:pPr>
            <a:r>
              <a:rPr lang="en-GB" altLang="en-US" sz="1700">
                <a:solidFill>
                  <a:schemeClr val="tx1"/>
                </a:solidFill>
              </a:rPr>
              <a:t>Networking is key</a:t>
            </a:r>
          </a:p>
          <a:p>
            <a:pPr>
              <a:lnSpc>
                <a:spcPct val="90000"/>
              </a:lnSpc>
            </a:pPr>
            <a:r>
              <a:rPr lang="en-GB" altLang="en-US" sz="1700">
                <a:solidFill>
                  <a:schemeClr val="tx1"/>
                </a:solidFill>
              </a:rPr>
              <a:t>Always be professional</a:t>
            </a:r>
          </a:p>
          <a:p>
            <a:pPr>
              <a:lnSpc>
                <a:spcPct val="90000"/>
              </a:lnSpc>
            </a:pPr>
            <a:r>
              <a:rPr lang="en-GB" altLang="en-US" sz="1700">
                <a:solidFill>
                  <a:schemeClr val="tx1"/>
                </a:solidFill>
              </a:rPr>
              <a:t>It takes time to build a reputation and get contacts</a:t>
            </a:r>
          </a:p>
          <a:p>
            <a:pPr>
              <a:lnSpc>
                <a:spcPct val="90000"/>
              </a:lnSpc>
            </a:pPr>
            <a:r>
              <a:rPr lang="en-GB" altLang="en-US" sz="1700">
                <a:solidFill>
                  <a:schemeClr val="tx1"/>
                </a:solidFill>
              </a:rPr>
              <a:t>Don’t worry if there are some set backs. Reflect and learn from them</a:t>
            </a:r>
          </a:p>
          <a:p>
            <a:pPr>
              <a:lnSpc>
                <a:spcPct val="90000"/>
              </a:lnSpc>
            </a:pPr>
            <a:r>
              <a:rPr lang="en-GB" altLang="en-US" sz="1700">
                <a:solidFill>
                  <a:schemeClr val="tx1"/>
                </a:solidFill>
              </a:rPr>
              <a:t>Enjoy the journey </a:t>
            </a:r>
          </a:p>
        </p:txBody>
      </p:sp>
      <p:pic>
        <p:nvPicPr>
          <p:cNvPr id="4" name="Picture 3" descr="A close up of a person's back&#10;&#10;Description automatically generated with low confidence">
            <a:extLst>
              <a:ext uri="{FF2B5EF4-FFF2-40B4-BE49-F238E27FC236}">
                <a16:creationId xmlns:a16="http://schemas.microsoft.com/office/drawing/2014/main" id="{9CDE8B6E-B6D0-DE7F-CAF7-A128B45633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" b="12396"/>
          <a:stretch/>
        </p:blipFill>
        <p:spPr>
          <a:xfrm>
            <a:off x="7418226" y="3520086"/>
            <a:ext cx="4125316" cy="2710389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B7E37-FFA0-ACB3-DA55-9F7CEF398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Graduate Sports Therapist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94C8AC12-A45A-25D5-5333-2E00579B9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79" y="2301072"/>
            <a:ext cx="8761414" cy="412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588BFD-B7BA-4E2B-5082-C6D9FE607A64}"/>
              </a:ext>
            </a:extLst>
          </p:cNvPr>
          <p:cNvSpPr/>
          <p:nvPr/>
        </p:nvSpPr>
        <p:spPr>
          <a:xfrm>
            <a:off x="2384392" y="5884332"/>
            <a:ext cx="1297702" cy="706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/>
              <a:t>prevention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7BEE40E-B1B7-6029-C396-4430780A15E0}"/>
              </a:ext>
            </a:extLst>
          </p:cNvPr>
          <p:cNvSpPr/>
          <p:nvPr/>
        </p:nvSpPr>
        <p:spPr>
          <a:xfrm>
            <a:off x="3807197" y="5884332"/>
            <a:ext cx="1230167" cy="706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Recognition and evaluation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D58EB58-7679-AFBF-69F4-AB7A435CB55C}"/>
              </a:ext>
            </a:extLst>
          </p:cNvPr>
          <p:cNvSpPr/>
          <p:nvPr/>
        </p:nvSpPr>
        <p:spPr>
          <a:xfrm>
            <a:off x="5101006" y="5884332"/>
            <a:ext cx="1348153" cy="706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Management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0CFFD0-91FE-1041-20BF-9DEF7931FC1A}"/>
              </a:ext>
            </a:extLst>
          </p:cNvPr>
          <p:cNvSpPr/>
          <p:nvPr/>
        </p:nvSpPr>
        <p:spPr>
          <a:xfrm>
            <a:off x="6453347" y="5884332"/>
            <a:ext cx="1348153" cy="706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Rehabilitation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D8C7D47-DC0D-8257-16FD-02CE309F0BA6}"/>
              </a:ext>
            </a:extLst>
          </p:cNvPr>
          <p:cNvSpPr/>
          <p:nvPr/>
        </p:nvSpPr>
        <p:spPr>
          <a:xfrm>
            <a:off x="7801500" y="5884332"/>
            <a:ext cx="1276143" cy="706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Education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F6F385-4905-3712-EDBA-8B8131613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6367" y="0"/>
            <a:ext cx="2091109" cy="211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212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37CAD-7D23-8F55-3141-6BAAB3E0E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5718" y="527823"/>
            <a:ext cx="8761413" cy="706964"/>
          </a:xfrm>
        </p:spPr>
        <p:txBody>
          <a:bodyPr/>
          <a:lstStyle/>
          <a:p>
            <a:r>
              <a:rPr lang="en-GB" dirty="0"/>
              <a:t>Prevention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FD7E2-2CFA-3E58-A844-895F673C0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7" y="950959"/>
            <a:ext cx="11480800" cy="58130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3E0029-7FFB-4F9E-86B1-B988E10AF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2694" y="4786175"/>
            <a:ext cx="2859272" cy="19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67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EED2E2BB-3846-41EB-9F1E-92C33C4A8F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73D5773-5AC9-444A-A47A-EB6656ACD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1EB4475-C020-4325-AF59-31FCBFB7C5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7689D68-C339-4D5B-9DAA-E13F6BD4D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EB0DB9-6D4E-CAF9-9F34-FD67D9E82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277653"/>
            <a:ext cx="3020133" cy="311736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8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Recognition and evaluation </a:t>
            </a:r>
            <a:br>
              <a:rPr lang="en-US" sz="38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</a:br>
            <a:r>
              <a:rPr lang="en-US" sz="38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How to assess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CE4F249-AC71-406E-8410-03E1C8809E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9762" y="1113062"/>
            <a:ext cx="6470908" cy="4628759"/>
          </a:xfrm>
          <a:prstGeom prst="rect">
            <a:avLst/>
          </a:prstGeom>
          <a:solidFill>
            <a:srgbClr val="FFFFFE"/>
          </a:solidFill>
          <a:ln w="15875">
            <a:solidFill>
              <a:schemeClr val="tx2">
                <a:lumMod val="75000"/>
              </a:schemeClr>
            </a:solidFill>
          </a:ln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erson's foot with a tattoo on it&#10;&#10;Description automatically generated with low confidence">
            <a:extLst>
              <a:ext uri="{FF2B5EF4-FFF2-40B4-BE49-F238E27FC236}">
                <a16:creationId xmlns:a16="http://schemas.microsoft.com/office/drawing/2014/main" id="{4EBD50A1-414D-1D01-160E-24CCA6FCBEB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" b="29001"/>
          <a:stretch/>
        </p:blipFill>
        <p:spPr>
          <a:xfrm>
            <a:off x="1273488" y="2015138"/>
            <a:ext cx="2983692" cy="2824606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5" name="Content Placeholder 4" descr="A picture containing person, person, tattoo, close&#10;&#10;Description automatically generated">
            <a:extLst>
              <a:ext uri="{FF2B5EF4-FFF2-40B4-BE49-F238E27FC236}">
                <a16:creationId xmlns:a16="http://schemas.microsoft.com/office/drawing/2014/main" id="{4BBDBD5A-A096-670C-E2B4-ED8607863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3" r="12114" b="1"/>
          <a:stretch/>
        </p:blipFill>
        <p:spPr>
          <a:xfrm>
            <a:off x="4420905" y="2009288"/>
            <a:ext cx="2996039" cy="2836305"/>
          </a:xfrm>
          <a:prstGeom prst="roundRect">
            <a:avLst>
              <a:gd name="adj" fmla="val 1858"/>
            </a:avLst>
          </a:prstGeom>
          <a:effectLst/>
        </p:spPr>
      </p:pic>
    </p:spTree>
    <p:extLst>
      <p:ext uri="{BB962C8B-B14F-4D97-AF65-F5344CB8AC3E}">
        <p14:creationId xmlns:p14="http://schemas.microsoft.com/office/powerpoint/2010/main" val="33448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8CA5C868-0A82-4975-8602-F49477C7D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686BF052-6C01-4917-B7DB-1FFCF2551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57" name="Freeform 5">
              <a:extLst>
                <a:ext uri="{FF2B5EF4-FFF2-40B4-BE49-F238E27FC236}">
                  <a16:creationId xmlns:a16="http://schemas.microsoft.com/office/drawing/2014/main" id="{9696179C-71E7-4A5B-B238-0AE1C74D6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129EED8E-74E7-42E8-979B-7A783E78A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4B0D22-3A35-A654-4356-CB1DA5EF4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0773" y="1277653"/>
            <a:ext cx="3020133" cy="3117366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Management and treatment of injury and referral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8DF3E8-1E8E-9022-95E1-E34FBBE17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595" y="1274844"/>
            <a:ext cx="2588988" cy="2070301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38D63CB-163A-1864-4534-6AB36C37EF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500" y="1274844"/>
            <a:ext cx="2486848" cy="2070302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2D9F71-89BF-E918-DED5-E8E6B67D7A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253" y="3506927"/>
            <a:ext cx="2588988" cy="2070301"/>
          </a:xfrm>
          <a:prstGeom prst="roundRect">
            <a:avLst>
              <a:gd name="adj" fmla="val 1858"/>
            </a:avLst>
          </a:prstGeom>
          <a:effectLst/>
        </p:spPr>
      </p:pic>
      <p:pic>
        <p:nvPicPr>
          <p:cNvPr id="2050" name="Picture 2" descr="Sports therapist Kate Cady swaps Swindon for Old Trafford | Swindon  Advertiser">
            <a:extLst>
              <a:ext uri="{FF2B5EF4-FFF2-40B4-BE49-F238E27FC236}">
                <a16:creationId xmlns:a16="http://schemas.microsoft.com/office/drawing/2014/main" id="{5D3F3DD2-8DA6-DA93-77F1-E73870AC2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20904" y="3557129"/>
            <a:ext cx="2996039" cy="1969895"/>
          </a:xfrm>
          <a:prstGeom prst="roundRect">
            <a:avLst>
              <a:gd name="adj" fmla="val 1858"/>
            </a:avLst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6194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68E3F04-E02E-45AA-9A52-E2524D8DF9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C8734F5-D089-48B6-AC85-851F8E5FE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>
              <a:extLst>
                <a:ext uri="{FF2B5EF4-FFF2-40B4-BE49-F238E27FC236}">
                  <a16:creationId xmlns:a16="http://schemas.microsoft.com/office/drawing/2014/main" id="{12612EB3-C133-4F13-985D-5A23259578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F689CAE2-C8F8-4865-B47F-373309AA2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CCC060B-CEA6-44C7-97C9-8690EFD38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892E030-8775-42D2-9783-08B3E957C9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Freeform 5">
              <a:extLst>
                <a:ext uri="{FF2B5EF4-FFF2-40B4-BE49-F238E27FC236}">
                  <a16:creationId xmlns:a16="http://schemas.microsoft.com/office/drawing/2014/main" id="{B986B684-0D36-457D-A8BD-85E6784BD1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D01041-A0A8-54BF-37DE-BCCC2EF41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2099733"/>
            <a:ext cx="4348813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Rehabilitation 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D8D985E4-4596-9AF7-42EC-5FC81F50A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4777380"/>
            <a:ext cx="4348813" cy="8614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cap="all">
                <a:solidFill>
                  <a:schemeClr val="accent1">
                    <a:lumMod val="60000"/>
                    <a:lumOff val="40000"/>
                  </a:schemeClr>
                </a:solidFill>
              </a:rPr>
              <a:t>From injury to sport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76CF45-3090-B5D5-6952-9CD09BBD8C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61" r="5954" b="4"/>
          <a:stretch/>
        </p:blipFill>
        <p:spPr>
          <a:xfrm>
            <a:off x="6094226" y="471948"/>
            <a:ext cx="2807631" cy="2951469"/>
          </a:xfrm>
          <a:prstGeom prst="rect">
            <a:avLst/>
          </a:prstGeom>
          <a:ln>
            <a:noFill/>
          </a:ln>
        </p:spPr>
      </p:pic>
      <p:pic>
        <p:nvPicPr>
          <p:cNvPr id="10" name="Picture 9" descr="A picture containing bathroom&#10;&#10;Description automatically generated">
            <a:extLst>
              <a:ext uri="{FF2B5EF4-FFF2-40B4-BE49-F238E27FC236}">
                <a16:creationId xmlns:a16="http://schemas.microsoft.com/office/drawing/2014/main" id="{812A9FAC-44C5-5DFE-4659-60DF88E042F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867" b="-3"/>
          <a:stretch/>
        </p:blipFill>
        <p:spPr>
          <a:xfrm rot="5400000">
            <a:off x="8829931" y="543868"/>
            <a:ext cx="2951469" cy="2807628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0BD2A872-B7C3-4DDE-B462-44E3C6A261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8551FB2-A884-1CFE-CCB4-A021291F27A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535" r="32462" b="3"/>
          <a:stretch/>
        </p:blipFill>
        <p:spPr>
          <a:xfrm>
            <a:off x="6094226" y="3423416"/>
            <a:ext cx="2807635" cy="2951470"/>
          </a:xfrm>
          <a:prstGeom prst="rect">
            <a:avLst/>
          </a:prstGeom>
          <a:ln>
            <a:noFill/>
          </a:ln>
        </p:spPr>
      </p:pic>
      <p:pic>
        <p:nvPicPr>
          <p:cNvPr id="5" name="Content Placeholder 4" descr="A picture containing person, grass&#10;&#10;Description automatically generated">
            <a:extLst>
              <a:ext uri="{FF2B5EF4-FFF2-40B4-BE49-F238E27FC236}">
                <a16:creationId xmlns:a16="http://schemas.microsoft.com/office/drawing/2014/main" id="{7377188A-AD0B-C7A2-EC8B-294A9340E8A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53" b="-2"/>
          <a:stretch/>
        </p:blipFill>
        <p:spPr>
          <a:xfrm>
            <a:off x="8901853" y="3423414"/>
            <a:ext cx="2807630" cy="2951470"/>
          </a:xfrm>
          <a:prstGeom prst="rect">
            <a:avLst/>
          </a:prstGeom>
          <a:ln>
            <a:noFill/>
          </a:ln>
        </p:spPr>
      </p:pic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57DA5D-E026-4848-BB4C-2B0BD44F4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5758" y="3423417"/>
            <a:ext cx="5615261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D825D28-BC00-465D-819A-F306179D8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01855" y="471949"/>
            <a:ext cx="0" cy="5902937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216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CA5C868-0A82-4975-8602-F49477C7D5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Rectangle 11">
              <a:extLst>
                <a:ext uri="{FF2B5EF4-FFF2-40B4-BE49-F238E27FC236}">
                  <a16:creationId xmlns:a16="http://schemas.microsoft.com/office/drawing/2014/main" id="{686BF052-6C01-4917-B7DB-1FFCF2551B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Freeform 5">
              <a:extLst>
                <a:ext uri="{FF2B5EF4-FFF2-40B4-BE49-F238E27FC236}">
                  <a16:creationId xmlns:a16="http://schemas.microsoft.com/office/drawing/2014/main" id="{9696179C-71E7-4A5B-B238-0AE1C74D63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29EED8E-74E7-42E8-979B-7A783E78A4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03CA08-D14C-F50C-192A-DB642B96D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55" y="1241266"/>
            <a:ext cx="3161016" cy="315375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0" i="0" kern="1200" dirty="0">
                <a:solidFill>
                  <a:schemeClr val="bg2"/>
                </a:solidFill>
                <a:latin typeface="+mj-lt"/>
                <a:ea typeface="+mj-ea"/>
                <a:cs typeface="+mj-cs"/>
              </a:rPr>
              <a:t>Education 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4BA060A-883C-4B29-ADBA-9336D46C0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23332" y="396837"/>
            <a:ext cx="7906665" cy="6058999"/>
            <a:chOff x="423332" y="396837"/>
            <a:chExt cx="7906665" cy="6058999"/>
          </a:xfrm>
        </p:grpSpPr>
        <p:sp>
          <p:nvSpPr>
            <p:cNvPr id="10" name="Rectangle 17">
              <a:extLst>
                <a:ext uri="{FF2B5EF4-FFF2-40B4-BE49-F238E27FC236}">
                  <a16:creationId xmlns:a16="http://schemas.microsoft.com/office/drawing/2014/main" id="{A8932B26-66A2-4BDA-BBEA-4A2D1B5514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flipH="1">
              <a:off x="423332" y="402165"/>
              <a:ext cx="678513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0E3F5B06-347D-4FC0-8294-BC560A691E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400000" flipH="1">
              <a:off x="4616676" y="2801722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C0201BB3-B0C8-4E63-A160-E22A074B08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5677511" flipH="1">
              <a:off x="6459831" y="1826079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3CA947F-3423-14B8-A66D-3C65A8C096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625"/>
          <a:stretch/>
        </p:blipFill>
        <p:spPr>
          <a:xfrm>
            <a:off x="1033670" y="1145943"/>
            <a:ext cx="2703679" cy="2266890"/>
          </a:xfrm>
          <a:prstGeom prst="rect">
            <a:avLst/>
          </a:prstGeom>
        </p:spPr>
      </p:pic>
      <p:pic>
        <p:nvPicPr>
          <p:cNvPr id="6" name="Picture 5" descr="A person giving a presentation">
            <a:extLst>
              <a:ext uri="{FF2B5EF4-FFF2-40B4-BE49-F238E27FC236}">
                <a16:creationId xmlns:a16="http://schemas.microsoft.com/office/drawing/2014/main" id="{4DA2F18B-C3C4-C80F-1D2C-E9DDB6C973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889" y="1145944"/>
            <a:ext cx="3022518" cy="22668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B2D6CC-A684-BC70-524C-B339556D97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670" y="3571807"/>
            <a:ext cx="2907835" cy="2266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AE43B6-4A7A-340A-8078-B3AF684C9E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0047" y="3571807"/>
            <a:ext cx="3084202" cy="226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410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274760-1366-E369-CD22-04203FF368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84" r="-1" b="28661"/>
          <a:stretch/>
        </p:blipFill>
        <p:spPr>
          <a:xfrm>
            <a:off x="1" y="-5"/>
            <a:ext cx="12191695" cy="5020241"/>
          </a:xfrm>
          <a:custGeom>
            <a:avLst/>
            <a:gdLst/>
            <a:ahLst/>
            <a:cxnLst/>
            <a:rect l="l" t="t" r="r" b="b"/>
            <a:pathLst>
              <a:path w="12191695" h="5020241">
                <a:moveTo>
                  <a:pt x="0" y="0"/>
                </a:moveTo>
                <a:lnTo>
                  <a:pt x="12191695" y="0"/>
                </a:lnTo>
                <a:lnTo>
                  <a:pt x="12191695" y="4057991"/>
                </a:lnTo>
                <a:lnTo>
                  <a:pt x="11914945" y="4110187"/>
                </a:lnTo>
                <a:lnTo>
                  <a:pt x="11639412" y="4159931"/>
                </a:lnTo>
                <a:lnTo>
                  <a:pt x="11362661" y="4208624"/>
                </a:lnTo>
                <a:lnTo>
                  <a:pt x="11084690" y="4250310"/>
                </a:lnTo>
                <a:lnTo>
                  <a:pt x="10807939" y="4292347"/>
                </a:lnTo>
                <a:lnTo>
                  <a:pt x="10529968" y="4331582"/>
                </a:lnTo>
                <a:lnTo>
                  <a:pt x="10255655" y="4365211"/>
                </a:lnTo>
                <a:lnTo>
                  <a:pt x="9977684" y="4397089"/>
                </a:lnTo>
                <a:lnTo>
                  <a:pt x="9700933" y="4426165"/>
                </a:lnTo>
                <a:lnTo>
                  <a:pt x="9429058" y="4451387"/>
                </a:lnTo>
                <a:lnTo>
                  <a:pt x="9153526" y="4476609"/>
                </a:lnTo>
                <a:lnTo>
                  <a:pt x="8881651" y="4497628"/>
                </a:lnTo>
                <a:lnTo>
                  <a:pt x="8609776" y="4514092"/>
                </a:lnTo>
                <a:lnTo>
                  <a:pt x="8339121" y="4531258"/>
                </a:lnTo>
                <a:lnTo>
                  <a:pt x="8070903" y="4545620"/>
                </a:lnTo>
                <a:lnTo>
                  <a:pt x="7805124" y="4555779"/>
                </a:lnTo>
                <a:lnTo>
                  <a:pt x="7539345" y="4564537"/>
                </a:lnTo>
                <a:lnTo>
                  <a:pt x="7276005" y="4572944"/>
                </a:lnTo>
                <a:lnTo>
                  <a:pt x="7016322" y="4576798"/>
                </a:lnTo>
                <a:lnTo>
                  <a:pt x="6756639" y="4581001"/>
                </a:lnTo>
                <a:lnTo>
                  <a:pt x="6500613" y="4583103"/>
                </a:lnTo>
                <a:lnTo>
                  <a:pt x="6247026" y="4581001"/>
                </a:lnTo>
                <a:lnTo>
                  <a:pt x="5995877" y="4581001"/>
                </a:lnTo>
                <a:lnTo>
                  <a:pt x="5747167" y="4576798"/>
                </a:lnTo>
                <a:lnTo>
                  <a:pt x="5503333" y="4570492"/>
                </a:lnTo>
                <a:lnTo>
                  <a:pt x="5261938" y="4564537"/>
                </a:lnTo>
                <a:lnTo>
                  <a:pt x="5025418" y="4557881"/>
                </a:lnTo>
                <a:lnTo>
                  <a:pt x="4790118" y="4547722"/>
                </a:lnTo>
                <a:lnTo>
                  <a:pt x="4558477" y="4536862"/>
                </a:lnTo>
                <a:lnTo>
                  <a:pt x="4331710" y="4527054"/>
                </a:lnTo>
                <a:lnTo>
                  <a:pt x="3889152" y="4499379"/>
                </a:lnTo>
                <a:lnTo>
                  <a:pt x="3464881" y="4469954"/>
                </a:lnTo>
                <a:lnTo>
                  <a:pt x="3057678" y="4439126"/>
                </a:lnTo>
                <a:lnTo>
                  <a:pt x="2672421" y="4405147"/>
                </a:lnTo>
                <a:lnTo>
                  <a:pt x="2304232" y="4369765"/>
                </a:lnTo>
                <a:lnTo>
                  <a:pt x="1962864" y="4331582"/>
                </a:lnTo>
                <a:lnTo>
                  <a:pt x="1642223" y="4294099"/>
                </a:lnTo>
                <a:lnTo>
                  <a:pt x="1347183" y="4256616"/>
                </a:lnTo>
                <a:lnTo>
                  <a:pt x="1076528" y="4221235"/>
                </a:lnTo>
                <a:lnTo>
                  <a:pt x="836351" y="4187605"/>
                </a:lnTo>
                <a:lnTo>
                  <a:pt x="619339" y="4155727"/>
                </a:lnTo>
                <a:lnTo>
                  <a:pt x="436464" y="4129104"/>
                </a:lnTo>
                <a:lnTo>
                  <a:pt x="282848" y="4103881"/>
                </a:lnTo>
                <a:lnTo>
                  <a:pt x="71932" y="4067800"/>
                </a:lnTo>
                <a:lnTo>
                  <a:pt x="1" y="4055539"/>
                </a:lnTo>
                <a:lnTo>
                  <a:pt x="1" y="5020241"/>
                </a:lnTo>
                <a:lnTo>
                  <a:pt x="0" y="5020241"/>
                </a:lnTo>
                <a:close/>
              </a:path>
            </a:pathLst>
          </a:cu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D36F3EEA-55D4-4677-80E7-92D00B8F34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55533"/>
            <a:ext cx="12192000" cy="2802467"/>
          </a:xfrm>
          <a:custGeom>
            <a:avLst/>
            <a:gdLst>
              <a:gd name="connsiteX0" fmla="*/ 1 w 12192000"/>
              <a:gd name="connsiteY0" fmla="*/ 0 h 2802467"/>
              <a:gd name="connsiteX1" fmla="*/ 71932 w 12192000"/>
              <a:gd name="connsiteY1" fmla="*/ 12261 h 2802467"/>
              <a:gd name="connsiteX2" fmla="*/ 282848 w 12192000"/>
              <a:gd name="connsiteY2" fmla="*/ 48342 h 2802467"/>
              <a:gd name="connsiteX3" fmla="*/ 436464 w 12192000"/>
              <a:gd name="connsiteY3" fmla="*/ 73565 h 2802467"/>
              <a:gd name="connsiteX4" fmla="*/ 619339 w 12192000"/>
              <a:gd name="connsiteY4" fmla="*/ 100188 h 2802467"/>
              <a:gd name="connsiteX5" fmla="*/ 836351 w 12192000"/>
              <a:gd name="connsiteY5" fmla="*/ 132066 h 2802467"/>
              <a:gd name="connsiteX6" fmla="*/ 1076528 w 12192000"/>
              <a:gd name="connsiteY6" fmla="*/ 165696 h 2802467"/>
              <a:gd name="connsiteX7" fmla="*/ 1347183 w 12192000"/>
              <a:gd name="connsiteY7" fmla="*/ 201077 h 2802467"/>
              <a:gd name="connsiteX8" fmla="*/ 1642223 w 12192000"/>
              <a:gd name="connsiteY8" fmla="*/ 238560 h 2802467"/>
              <a:gd name="connsiteX9" fmla="*/ 1962864 w 12192000"/>
              <a:gd name="connsiteY9" fmla="*/ 276043 h 2802467"/>
              <a:gd name="connsiteX10" fmla="*/ 2304232 w 12192000"/>
              <a:gd name="connsiteY10" fmla="*/ 314226 h 2802467"/>
              <a:gd name="connsiteX11" fmla="*/ 2672421 w 12192000"/>
              <a:gd name="connsiteY11" fmla="*/ 349608 h 2802467"/>
              <a:gd name="connsiteX12" fmla="*/ 3057678 w 12192000"/>
              <a:gd name="connsiteY12" fmla="*/ 383587 h 2802467"/>
              <a:gd name="connsiteX13" fmla="*/ 3464881 w 12192000"/>
              <a:gd name="connsiteY13" fmla="*/ 414415 h 2802467"/>
              <a:gd name="connsiteX14" fmla="*/ 3889152 w 12192000"/>
              <a:gd name="connsiteY14" fmla="*/ 443840 h 2802467"/>
              <a:gd name="connsiteX15" fmla="*/ 4331710 w 12192000"/>
              <a:gd name="connsiteY15" fmla="*/ 471515 h 2802467"/>
              <a:gd name="connsiteX16" fmla="*/ 4558476 w 12192000"/>
              <a:gd name="connsiteY16" fmla="*/ 481323 h 2802467"/>
              <a:gd name="connsiteX17" fmla="*/ 4790118 w 12192000"/>
              <a:gd name="connsiteY17" fmla="*/ 492183 h 2802467"/>
              <a:gd name="connsiteX18" fmla="*/ 5025418 w 12192000"/>
              <a:gd name="connsiteY18" fmla="*/ 502342 h 2802467"/>
              <a:gd name="connsiteX19" fmla="*/ 5261937 w 12192000"/>
              <a:gd name="connsiteY19" fmla="*/ 508998 h 2802467"/>
              <a:gd name="connsiteX20" fmla="*/ 5503332 w 12192000"/>
              <a:gd name="connsiteY20" fmla="*/ 514953 h 2802467"/>
              <a:gd name="connsiteX21" fmla="*/ 5747166 w 12192000"/>
              <a:gd name="connsiteY21" fmla="*/ 521259 h 2802467"/>
              <a:gd name="connsiteX22" fmla="*/ 5995877 w 12192000"/>
              <a:gd name="connsiteY22" fmla="*/ 525462 h 2802467"/>
              <a:gd name="connsiteX23" fmla="*/ 6247026 w 12192000"/>
              <a:gd name="connsiteY23" fmla="*/ 525462 h 2802467"/>
              <a:gd name="connsiteX24" fmla="*/ 6500613 w 12192000"/>
              <a:gd name="connsiteY24" fmla="*/ 527564 h 2802467"/>
              <a:gd name="connsiteX25" fmla="*/ 6756639 w 12192000"/>
              <a:gd name="connsiteY25" fmla="*/ 525462 h 2802467"/>
              <a:gd name="connsiteX26" fmla="*/ 7016322 w 12192000"/>
              <a:gd name="connsiteY26" fmla="*/ 521259 h 2802467"/>
              <a:gd name="connsiteX27" fmla="*/ 7276005 w 12192000"/>
              <a:gd name="connsiteY27" fmla="*/ 517405 h 2802467"/>
              <a:gd name="connsiteX28" fmla="*/ 7539345 w 12192000"/>
              <a:gd name="connsiteY28" fmla="*/ 508998 h 2802467"/>
              <a:gd name="connsiteX29" fmla="*/ 7805124 w 12192000"/>
              <a:gd name="connsiteY29" fmla="*/ 500240 h 2802467"/>
              <a:gd name="connsiteX30" fmla="*/ 8070903 w 12192000"/>
              <a:gd name="connsiteY30" fmla="*/ 490081 h 2802467"/>
              <a:gd name="connsiteX31" fmla="*/ 8339121 w 12192000"/>
              <a:gd name="connsiteY31" fmla="*/ 475719 h 2802467"/>
              <a:gd name="connsiteX32" fmla="*/ 8609776 w 12192000"/>
              <a:gd name="connsiteY32" fmla="*/ 458553 h 2802467"/>
              <a:gd name="connsiteX33" fmla="*/ 8881651 w 12192000"/>
              <a:gd name="connsiteY33" fmla="*/ 442089 h 2802467"/>
              <a:gd name="connsiteX34" fmla="*/ 9153526 w 12192000"/>
              <a:gd name="connsiteY34" fmla="*/ 421070 h 2802467"/>
              <a:gd name="connsiteX35" fmla="*/ 9429058 w 12192000"/>
              <a:gd name="connsiteY35" fmla="*/ 395848 h 2802467"/>
              <a:gd name="connsiteX36" fmla="*/ 9700933 w 12192000"/>
              <a:gd name="connsiteY36" fmla="*/ 370626 h 2802467"/>
              <a:gd name="connsiteX37" fmla="*/ 9977684 w 12192000"/>
              <a:gd name="connsiteY37" fmla="*/ 341550 h 2802467"/>
              <a:gd name="connsiteX38" fmla="*/ 10255655 w 12192000"/>
              <a:gd name="connsiteY38" fmla="*/ 309672 h 2802467"/>
              <a:gd name="connsiteX39" fmla="*/ 10529968 w 12192000"/>
              <a:gd name="connsiteY39" fmla="*/ 276043 h 2802467"/>
              <a:gd name="connsiteX40" fmla="*/ 10807939 w 12192000"/>
              <a:gd name="connsiteY40" fmla="*/ 236808 h 2802467"/>
              <a:gd name="connsiteX41" fmla="*/ 11084690 w 12192000"/>
              <a:gd name="connsiteY41" fmla="*/ 194771 h 2802467"/>
              <a:gd name="connsiteX42" fmla="*/ 11362661 w 12192000"/>
              <a:gd name="connsiteY42" fmla="*/ 153085 h 2802467"/>
              <a:gd name="connsiteX43" fmla="*/ 11639412 w 12192000"/>
              <a:gd name="connsiteY43" fmla="*/ 104392 h 2802467"/>
              <a:gd name="connsiteX44" fmla="*/ 11914945 w 12192000"/>
              <a:gd name="connsiteY44" fmla="*/ 54648 h 2802467"/>
              <a:gd name="connsiteX45" fmla="*/ 12191696 w 12192000"/>
              <a:gd name="connsiteY45" fmla="*/ 2452 h 2802467"/>
              <a:gd name="connsiteX46" fmla="*/ 12191696 w 12192000"/>
              <a:gd name="connsiteY46" fmla="*/ 2236410 h 2802467"/>
              <a:gd name="connsiteX47" fmla="*/ 12192000 w 12192000"/>
              <a:gd name="connsiteY47" fmla="*/ 2236410 h 2802467"/>
              <a:gd name="connsiteX48" fmla="*/ 12192000 w 12192000"/>
              <a:gd name="connsiteY48" fmla="*/ 2802467 h 2802467"/>
              <a:gd name="connsiteX49" fmla="*/ 12191696 w 12192000"/>
              <a:gd name="connsiteY49" fmla="*/ 2802467 h 2802467"/>
              <a:gd name="connsiteX50" fmla="*/ 0 w 12192000"/>
              <a:gd name="connsiteY50" fmla="*/ 2802467 h 2802467"/>
              <a:gd name="connsiteX51" fmla="*/ 0 w 12192000"/>
              <a:gd name="connsiteY51" fmla="*/ 2236410 h 2802467"/>
              <a:gd name="connsiteX52" fmla="*/ 1 w 12192000"/>
              <a:gd name="connsiteY52" fmla="*/ 2236410 h 2802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192000" h="2802467">
                <a:moveTo>
                  <a:pt x="1" y="0"/>
                </a:moveTo>
                <a:lnTo>
                  <a:pt x="71932" y="12261"/>
                </a:lnTo>
                <a:lnTo>
                  <a:pt x="282848" y="48342"/>
                </a:lnTo>
                <a:lnTo>
                  <a:pt x="436464" y="73565"/>
                </a:lnTo>
                <a:lnTo>
                  <a:pt x="619339" y="100188"/>
                </a:lnTo>
                <a:lnTo>
                  <a:pt x="836351" y="132066"/>
                </a:lnTo>
                <a:lnTo>
                  <a:pt x="1076528" y="165696"/>
                </a:lnTo>
                <a:lnTo>
                  <a:pt x="1347183" y="201077"/>
                </a:lnTo>
                <a:lnTo>
                  <a:pt x="1642223" y="238560"/>
                </a:lnTo>
                <a:lnTo>
                  <a:pt x="1962864" y="276043"/>
                </a:lnTo>
                <a:lnTo>
                  <a:pt x="2304232" y="314226"/>
                </a:lnTo>
                <a:lnTo>
                  <a:pt x="2672421" y="349608"/>
                </a:lnTo>
                <a:lnTo>
                  <a:pt x="3057678" y="383587"/>
                </a:lnTo>
                <a:lnTo>
                  <a:pt x="3464881" y="414415"/>
                </a:lnTo>
                <a:lnTo>
                  <a:pt x="3889152" y="443840"/>
                </a:lnTo>
                <a:lnTo>
                  <a:pt x="4331710" y="471515"/>
                </a:lnTo>
                <a:lnTo>
                  <a:pt x="4558476" y="481323"/>
                </a:lnTo>
                <a:lnTo>
                  <a:pt x="4790118" y="492183"/>
                </a:lnTo>
                <a:lnTo>
                  <a:pt x="5025418" y="502342"/>
                </a:lnTo>
                <a:lnTo>
                  <a:pt x="5261937" y="508998"/>
                </a:lnTo>
                <a:lnTo>
                  <a:pt x="5503332" y="514953"/>
                </a:lnTo>
                <a:lnTo>
                  <a:pt x="5747166" y="521259"/>
                </a:lnTo>
                <a:lnTo>
                  <a:pt x="5995877" y="525462"/>
                </a:lnTo>
                <a:lnTo>
                  <a:pt x="6247026" y="525462"/>
                </a:lnTo>
                <a:lnTo>
                  <a:pt x="6500613" y="527564"/>
                </a:lnTo>
                <a:lnTo>
                  <a:pt x="6756639" y="525462"/>
                </a:lnTo>
                <a:lnTo>
                  <a:pt x="7016322" y="521259"/>
                </a:lnTo>
                <a:lnTo>
                  <a:pt x="7276005" y="517405"/>
                </a:lnTo>
                <a:lnTo>
                  <a:pt x="7539345" y="508998"/>
                </a:lnTo>
                <a:lnTo>
                  <a:pt x="7805124" y="500240"/>
                </a:lnTo>
                <a:lnTo>
                  <a:pt x="8070903" y="490081"/>
                </a:lnTo>
                <a:lnTo>
                  <a:pt x="8339121" y="475719"/>
                </a:lnTo>
                <a:lnTo>
                  <a:pt x="8609776" y="458553"/>
                </a:lnTo>
                <a:lnTo>
                  <a:pt x="8881651" y="442089"/>
                </a:lnTo>
                <a:lnTo>
                  <a:pt x="9153526" y="421070"/>
                </a:lnTo>
                <a:lnTo>
                  <a:pt x="9429058" y="395848"/>
                </a:lnTo>
                <a:lnTo>
                  <a:pt x="9700933" y="370626"/>
                </a:lnTo>
                <a:lnTo>
                  <a:pt x="9977684" y="341550"/>
                </a:lnTo>
                <a:lnTo>
                  <a:pt x="10255655" y="309672"/>
                </a:lnTo>
                <a:lnTo>
                  <a:pt x="10529968" y="276043"/>
                </a:lnTo>
                <a:lnTo>
                  <a:pt x="10807939" y="236808"/>
                </a:lnTo>
                <a:lnTo>
                  <a:pt x="11084690" y="194771"/>
                </a:lnTo>
                <a:lnTo>
                  <a:pt x="11362661" y="153085"/>
                </a:lnTo>
                <a:lnTo>
                  <a:pt x="11639412" y="104392"/>
                </a:lnTo>
                <a:lnTo>
                  <a:pt x="11914945" y="54648"/>
                </a:lnTo>
                <a:lnTo>
                  <a:pt x="12191696" y="2452"/>
                </a:lnTo>
                <a:lnTo>
                  <a:pt x="12191696" y="2236410"/>
                </a:lnTo>
                <a:lnTo>
                  <a:pt x="12192000" y="2236410"/>
                </a:lnTo>
                <a:lnTo>
                  <a:pt x="12192000" y="2802467"/>
                </a:lnTo>
                <a:lnTo>
                  <a:pt x="12191696" y="2802467"/>
                </a:lnTo>
                <a:lnTo>
                  <a:pt x="0" y="2802467"/>
                </a:lnTo>
                <a:lnTo>
                  <a:pt x="0" y="2236410"/>
                </a:lnTo>
                <a:lnTo>
                  <a:pt x="1" y="223641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C91E93A7-6C7F-4F77-9CB0-280D958EF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730298-B9D5-F6F7-7896-BD0BE31F2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199" y="4854346"/>
            <a:ext cx="10407602" cy="86802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>
                <a:solidFill>
                  <a:srgbClr val="EBEBEB"/>
                </a:solidFill>
              </a:rPr>
              <a:t>My Journey</a:t>
            </a:r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E4F17063-EDA4-417B-946F-BA357F3B39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42856" y="3785499"/>
            <a:ext cx="3472060" cy="825932"/>
          </a:xfrm>
          <a:custGeom>
            <a:avLst/>
            <a:gdLst>
              <a:gd name="connsiteX0" fmla="*/ 3470310 w 3472060"/>
              <a:gd name="connsiteY0" fmla="*/ 0 h 825932"/>
              <a:gd name="connsiteX1" fmla="*/ 3472060 w 3472060"/>
              <a:gd name="connsiteY1" fmla="*/ 12850 h 825932"/>
              <a:gd name="connsiteX2" fmla="*/ 3472060 w 3472060"/>
              <a:gd name="connsiteY2" fmla="*/ 480529 h 825932"/>
              <a:gd name="connsiteX3" fmla="*/ 3363699 w 3472060"/>
              <a:gd name="connsiteY3" fmla="*/ 498471 h 825932"/>
              <a:gd name="connsiteX4" fmla="*/ 42060 w 3472060"/>
              <a:gd name="connsiteY4" fmla="*/ 824486 h 825932"/>
              <a:gd name="connsiteX5" fmla="*/ 0 w 3472060"/>
              <a:gd name="connsiteY5" fmla="*/ 758452 h 825932"/>
              <a:gd name="connsiteX6" fmla="*/ 188014 w 3472060"/>
              <a:gd name="connsiteY6" fmla="*/ 735602 h 825932"/>
              <a:gd name="connsiteX7" fmla="*/ 284087 w 3472060"/>
              <a:gd name="connsiteY7" fmla="*/ 722590 h 825932"/>
              <a:gd name="connsiteX8" fmla="*/ 382288 w 3472060"/>
              <a:gd name="connsiteY8" fmla="*/ 709392 h 825932"/>
              <a:gd name="connsiteX9" fmla="*/ 481858 w 3472060"/>
              <a:gd name="connsiteY9" fmla="*/ 695774 h 825932"/>
              <a:gd name="connsiteX10" fmla="*/ 581897 w 3472060"/>
              <a:gd name="connsiteY10" fmla="*/ 680711 h 825932"/>
              <a:gd name="connsiteX11" fmla="*/ 683670 w 3472060"/>
              <a:gd name="connsiteY11" fmla="*/ 665256 h 825932"/>
              <a:gd name="connsiteX12" fmla="*/ 787206 w 3472060"/>
              <a:gd name="connsiteY12" fmla="*/ 649587 h 825932"/>
              <a:gd name="connsiteX13" fmla="*/ 892019 w 3472060"/>
              <a:gd name="connsiteY13" fmla="*/ 632968 h 825932"/>
              <a:gd name="connsiteX14" fmla="*/ 997620 w 3472060"/>
              <a:gd name="connsiteY14" fmla="*/ 614667 h 825932"/>
              <a:gd name="connsiteX15" fmla="*/ 1104727 w 3472060"/>
              <a:gd name="connsiteY15" fmla="*/ 596741 h 825932"/>
              <a:gd name="connsiteX16" fmla="*/ 1212669 w 3472060"/>
              <a:gd name="connsiteY16" fmla="*/ 577397 h 825932"/>
              <a:gd name="connsiteX17" fmla="*/ 1321506 w 3472060"/>
              <a:gd name="connsiteY17" fmla="*/ 556988 h 825932"/>
              <a:gd name="connsiteX18" fmla="*/ 1430709 w 3472060"/>
              <a:gd name="connsiteY18" fmla="*/ 536607 h 825932"/>
              <a:gd name="connsiteX19" fmla="*/ 1541050 w 3472060"/>
              <a:gd name="connsiteY19" fmla="*/ 514481 h 825932"/>
              <a:gd name="connsiteX20" fmla="*/ 1652805 w 3472060"/>
              <a:gd name="connsiteY20" fmla="*/ 492202 h 825932"/>
              <a:gd name="connsiteX21" fmla="*/ 1763708 w 3472060"/>
              <a:gd name="connsiteY21" fmla="*/ 469161 h 825932"/>
              <a:gd name="connsiteX22" fmla="*/ 1875795 w 3472060"/>
              <a:gd name="connsiteY22" fmla="*/ 444641 h 825932"/>
              <a:gd name="connsiteX23" fmla="*/ 1989128 w 3472060"/>
              <a:gd name="connsiteY23" fmla="*/ 418995 h 825932"/>
              <a:gd name="connsiteX24" fmla="*/ 2102476 w 3472060"/>
              <a:gd name="connsiteY24" fmla="*/ 393438 h 825932"/>
              <a:gd name="connsiteX25" fmla="*/ 2215549 w 3472060"/>
              <a:gd name="connsiteY25" fmla="*/ 366291 h 825932"/>
              <a:gd name="connsiteX26" fmla="*/ 2330490 w 3472060"/>
              <a:gd name="connsiteY26" fmla="*/ 337455 h 825932"/>
              <a:gd name="connsiteX27" fmla="*/ 2443333 w 3472060"/>
              <a:gd name="connsiteY27" fmla="*/ 308983 h 825932"/>
              <a:gd name="connsiteX28" fmla="*/ 2558014 w 3472060"/>
              <a:gd name="connsiteY28" fmla="*/ 278646 h 825932"/>
              <a:gd name="connsiteX29" fmla="*/ 2673621 w 3472060"/>
              <a:gd name="connsiteY29" fmla="*/ 247421 h 825932"/>
              <a:gd name="connsiteX30" fmla="*/ 2787008 w 3472060"/>
              <a:gd name="connsiteY30" fmla="*/ 215853 h 825932"/>
              <a:gd name="connsiteX31" fmla="*/ 2901442 w 3472060"/>
              <a:gd name="connsiteY31" fmla="*/ 182011 h 825932"/>
              <a:gd name="connsiteX32" fmla="*/ 3015722 w 3472060"/>
              <a:gd name="connsiteY32" fmla="*/ 147286 h 825932"/>
              <a:gd name="connsiteX33" fmla="*/ 3130018 w 3472060"/>
              <a:gd name="connsiteY33" fmla="*/ 112649 h 825932"/>
              <a:gd name="connsiteX34" fmla="*/ 3243551 w 3472060"/>
              <a:gd name="connsiteY34" fmla="*/ 75688 h 825932"/>
              <a:gd name="connsiteX35" fmla="*/ 3356992 w 3472060"/>
              <a:gd name="connsiteY35" fmla="*/ 38197 h 825932"/>
              <a:gd name="connsiteX36" fmla="*/ 3470310 w 3472060"/>
              <a:gd name="connsiteY36" fmla="*/ 0 h 825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472060" h="825932">
                <a:moveTo>
                  <a:pt x="3470310" y="0"/>
                </a:moveTo>
                <a:lnTo>
                  <a:pt x="3472060" y="12850"/>
                </a:lnTo>
                <a:lnTo>
                  <a:pt x="3472060" y="480529"/>
                </a:lnTo>
                <a:lnTo>
                  <a:pt x="3363699" y="498471"/>
                </a:lnTo>
                <a:cubicBezTo>
                  <a:pt x="2435623" y="645518"/>
                  <a:pt x="603076" y="844866"/>
                  <a:pt x="42060" y="824486"/>
                </a:cubicBezTo>
                <a:cubicBezTo>
                  <a:pt x="28151" y="802425"/>
                  <a:pt x="13909" y="780513"/>
                  <a:pt x="0" y="758452"/>
                </a:cubicBezTo>
                <a:lnTo>
                  <a:pt x="188014" y="735602"/>
                </a:lnTo>
                <a:lnTo>
                  <a:pt x="284087" y="722590"/>
                </a:lnTo>
                <a:lnTo>
                  <a:pt x="382288" y="709392"/>
                </a:lnTo>
                <a:lnTo>
                  <a:pt x="481858" y="695774"/>
                </a:lnTo>
                <a:lnTo>
                  <a:pt x="581897" y="680711"/>
                </a:lnTo>
                <a:lnTo>
                  <a:pt x="683670" y="665256"/>
                </a:lnTo>
                <a:lnTo>
                  <a:pt x="787206" y="649587"/>
                </a:lnTo>
                <a:lnTo>
                  <a:pt x="892019" y="632968"/>
                </a:lnTo>
                <a:lnTo>
                  <a:pt x="997620" y="614667"/>
                </a:lnTo>
                <a:lnTo>
                  <a:pt x="1104727" y="596741"/>
                </a:lnTo>
                <a:lnTo>
                  <a:pt x="1212669" y="577397"/>
                </a:lnTo>
                <a:lnTo>
                  <a:pt x="1321506" y="556988"/>
                </a:lnTo>
                <a:lnTo>
                  <a:pt x="1430709" y="536607"/>
                </a:lnTo>
                <a:lnTo>
                  <a:pt x="1541050" y="514481"/>
                </a:lnTo>
                <a:lnTo>
                  <a:pt x="1652805" y="492202"/>
                </a:lnTo>
                <a:lnTo>
                  <a:pt x="1763708" y="469161"/>
                </a:lnTo>
                <a:lnTo>
                  <a:pt x="1875795" y="444641"/>
                </a:lnTo>
                <a:lnTo>
                  <a:pt x="1989128" y="418995"/>
                </a:lnTo>
                <a:lnTo>
                  <a:pt x="2102476" y="393438"/>
                </a:lnTo>
                <a:lnTo>
                  <a:pt x="2215549" y="366291"/>
                </a:lnTo>
                <a:lnTo>
                  <a:pt x="2330490" y="337455"/>
                </a:lnTo>
                <a:lnTo>
                  <a:pt x="2443333" y="308983"/>
                </a:lnTo>
                <a:lnTo>
                  <a:pt x="2558014" y="278646"/>
                </a:lnTo>
                <a:lnTo>
                  <a:pt x="2673621" y="247421"/>
                </a:lnTo>
                <a:lnTo>
                  <a:pt x="2787008" y="215853"/>
                </a:lnTo>
                <a:lnTo>
                  <a:pt x="2901442" y="182011"/>
                </a:lnTo>
                <a:lnTo>
                  <a:pt x="3015722" y="147286"/>
                </a:lnTo>
                <a:lnTo>
                  <a:pt x="3130018" y="112649"/>
                </a:lnTo>
                <a:lnTo>
                  <a:pt x="3243551" y="75688"/>
                </a:lnTo>
                <a:lnTo>
                  <a:pt x="3356992" y="38197"/>
                </a:lnTo>
                <a:lnTo>
                  <a:pt x="3470310" y="0"/>
                </a:lnTo>
                <a:close/>
              </a:path>
            </a:pathLst>
          </a:custGeom>
          <a:solidFill>
            <a:schemeClr val="tx2">
              <a:alpha val="4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5328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1633</TotalTime>
  <Words>254</Words>
  <Application>Microsoft Office PowerPoint</Application>
  <PresentationFormat>Widescreen</PresentationFormat>
  <Paragraphs>48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Century Gothic</vt:lpstr>
      <vt:lpstr>Wingdings 3</vt:lpstr>
      <vt:lpstr>Ion Boardroom</vt:lpstr>
      <vt:lpstr>Who say’s you can’t </vt:lpstr>
      <vt:lpstr>The goal </vt:lpstr>
      <vt:lpstr>Graduate Sports Therapist</vt:lpstr>
      <vt:lpstr>Prevention</vt:lpstr>
      <vt:lpstr>Recognition and evaluation  How to assess </vt:lpstr>
      <vt:lpstr>Management and treatment of injury and referral </vt:lpstr>
      <vt:lpstr>Rehabilitation </vt:lpstr>
      <vt:lpstr>Education </vt:lpstr>
      <vt:lpstr>My Journey</vt:lpstr>
      <vt:lpstr>Ice hockey   Swindon Wildcats (2000 to 2004) England and GB ice hockey </vt:lpstr>
      <vt:lpstr>GB Winter Camp Lofer 2004</vt:lpstr>
      <vt:lpstr>World Student Games Harbin 2009</vt:lpstr>
      <vt:lpstr>Starting in football </vt:lpstr>
      <vt:lpstr>Academy Level football (2006-2016)</vt:lpstr>
      <vt:lpstr>Tournaments abroad</vt:lpstr>
      <vt:lpstr>PowerPoint Presentation</vt:lpstr>
      <vt:lpstr>First team football </vt:lpstr>
      <vt:lpstr>My business</vt:lpstr>
      <vt:lpstr>PhD   Asymmetries in hip abduction strength and dorsiflexion range of motion of lower limb kinematics and kinetics during single leg landing and sidestep cutting</vt:lpstr>
      <vt:lpstr>New Sports </vt:lpstr>
      <vt:lpstr>Understanding jobs….</vt:lpstr>
      <vt:lpstr>Reality of working in sport </vt:lpstr>
      <vt:lpstr>But, sometimes, pretty amazing things happen </vt:lpstr>
      <vt:lpstr>PowerPoint Presentation</vt:lpstr>
      <vt:lpstr>Graduate Sports Therapist</vt:lpstr>
      <vt:lpstr>Summary</vt:lpstr>
    </vt:vector>
  </TitlesOfParts>
  <Company>University of Hertfordshire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say’s you can’t</dc:title>
  <dc:creator>Kathrine Cady</dc:creator>
  <cp:lastModifiedBy>kate cady</cp:lastModifiedBy>
  <cp:revision>5</cp:revision>
  <dcterms:created xsi:type="dcterms:W3CDTF">2022-11-09T12:51:19Z</dcterms:created>
  <dcterms:modified xsi:type="dcterms:W3CDTF">2022-11-22T14:32:16Z</dcterms:modified>
</cp:coreProperties>
</file>