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312" r:id="rId2"/>
    <p:sldId id="310" r:id="rId3"/>
    <p:sldId id="309" r:id="rId4"/>
    <p:sldId id="389" r:id="rId5"/>
    <p:sldId id="391" r:id="rId6"/>
    <p:sldId id="392" r:id="rId7"/>
    <p:sldId id="393" r:id="rId8"/>
    <p:sldId id="394" r:id="rId9"/>
    <p:sldId id="395" r:id="rId10"/>
    <p:sldId id="396" r:id="rId11"/>
    <p:sldId id="397" r:id="rId12"/>
    <p:sldId id="398" r:id="rId13"/>
    <p:sldId id="356" r:id="rId14"/>
    <p:sldId id="387" r:id="rId15"/>
    <p:sldId id="368" r:id="rId16"/>
    <p:sldId id="399" r:id="rId17"/>
    <p:sldId id="400" r:id="rId18"/>
    <p:sldId id="381" r:id="rId19"/>
    <p:sldId id="40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ADC7"/>
    <a:srgbClr val="6A5D88"/>
    <a:srgbClr val="FFFFFF"/>
    <a:srgbClr val="CFD5EA"/>
    <a:srgbClr val="E626DE"/>
    <a:srgbClr val="615680"/>
    <a:srgbClr val="695C88"/>
    <a:srgbClr val="CEF7FA"/>
    <a:srgbClr val="39DCE9"/>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36FDE3-6135-43B9-90E7-5498354847EB}" v="43" dt="2025-04-28T16:02:38.4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460" autoAdjust="0"/>
  </p:normalViewPr>
  <p:slideViewPr>
    <p:cSldViewPr snapToGrid="0">
      <p:cViewPr varScale="1">
        <p:scale>
          <a:sx n="74" d="100"/>
          <a:sy n="74" d="100"/>
        </p:scale>
        <p:origin x="187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F2CD1E-63A5-410C-AD39-8964448B5F2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88DD104-AF4F-428C-A7B5-AA09D29CFA3D}">
      <dgm:prSet custT="1"/>
      <dgm:spPr/>
      <dgm:t>
        <a:bodyPr/>
        <a:lstStyle/>
        <a:p>
          <a:pPr>
            <a:lnSpc>
              <a:spcPct val="100000"/>
            </a:lnSpc>
          </a:pPr>
          <a:r>
            <a:rPr lang="en-US" sz="1600" b="1"/>
            <a:t>Regulatory influence</a:t>
          </a:r>
        </a:p>
        <a:p>
          <a:pPr>
            <a:lnSpc>
              <a:spcPct val="100000"/>
            </a:lnSpc>
          </a:pPr>
          <a:r>
            <a:rPr lang="en-US" sz="1600"/>
            <a:t>ESFA leaves it to the provider to determine who undertakes statutory progress reviews; Ofsted extends delivery requirements from traditional ‘HE’ programmes</a:t>
          </a:r>
        </a:p>
      </dgm:t>
    </dgm:pt>
    <dgm:pt modelId="{B06ED0FE-1565-4FCD-A303-55178A05EF03}" type="parTrans" cxnId="{97AC6F70-6F7F-4017-A41A-1C50D9B4BB7B}">
      <dgm:prSet/>
      <dgm:spPr/>
      <dgm:t>
        <a:bodyPr/>
        <a:lstStyle/>
        <a:p>
          <a:endParaRPr lang="en-US"/>
        </a:p>
      </dgm:t>
    </dgm:pt>
    <dgm:pt modelId="{F74C5886-A327-4F46-8BC8-DFBC5A3B695F}" type="sibTrans" cxnId="{97AC6F70-6F7F-4017-A41A-1C50D9B4BB7B}">
      <dgm:prSet/>
      <dgm:spPr/>
      <dgm:t>
        <a:bodyPr/>
        <a:lstStyle/>
        <a:p>
          <a:endParaRPr lang="en-US"/>
        </a:p>
      </dgm:t>
    </dgm:pt>
    <dgm:pt modelId="{62FE4145-B763-4933-8132-E291749AF7A4}">
      <dgm:prSet/>
      <dgm:spPr/>
      <dgm:t>
        <a:bodyPr/>
        <a:lstStyle/>
        <a:p>
          <a:pPr>
            <a:lnSpc>
              <a:spcPct val="100000"/>
            </a:lnSpc>
          </a:pPr>
          <a:r>
            <a:rPr lang="en-US" b="1"/>
            <a:t>Cross-sector evidence</a:t>
          </a:r>
        </a:p>
        <a:p>
          <a:pPr>
            <a:lnSpc>
              <a:spcPct val="100000"/>
            </a:lnSpc>
          </a:pPr>
          <a:r>
            <a:rPr lang="en-US"/>
            <a:t>Growing cross-sector consensus that the success of the tripartite relationship is critical to apprenticeship success (Gov.uk; </a:t>
          </a:r>
          <a:r>
            <a:rPr lang="en-US" err="1"/>
            <a:t>IfATE</a:t>
          </a:r>
          <a:r>
            <a:rPr lang="en-US"/>
            <a:t>; UVAC; CMI; ILM; Minton &amp; Lowe, 2019; Roberts et al, 2019 etc.) </a:t>
          </a:r>
        </a:p>
      </dgm:t>
    </dgm:pt>
    <dgm:pt modelId="{DC840F85-E4DB-454B-B7A2-F0C0CBCC2204}" type="parTrans" cxnId="{32764C9E-92E3-4F86-A975-7CEE8B772C6E}">
      <dgm:prSet/>
      <dgm:spPr/>
      <dgm:t>
        <a:bodyPr/>
        <a:lstStyle/>
        <a:p>
          <a:endParaRPr lang="en-US"/>
        </a:p>
      </dgm:t>
    </dgm:pt>
    <dgm:pt modelId="{3D8677BF-FA70-49D4-80D5-20DCF2EA2AB1}" type="sibTrans" cxnId="{32764C9E-92E3-4F86-A975-7CEE8B772C6E}">
      <dgm:prSet/>
      <dgm:spPr/>
      <dgm:t>
        <a:bodyPr/>
        <a:lstStyle/>
        <a:p>
          <a:endParaRPr lang="en-US"/>
        </a:p>
      </dgm:t>
    </dgm:pt>
    <dgm:pt modelId="{445BFF52-73DB-4A80-A640-E55706B317BE}">
      <dgm:prSet/>
      <dgm:spPr/>
      <dgm:t>
        <a:bodyPr/>
        <a:lstStyle/>
        <a:p>
          <a:pPr>
            <a:lnSpc>
              <a:spcPct val="100000"/>
            </a:lnSpc>
          </a:pPr>
          <a:r>
            <a:rPr lang="en-US" b="1"/>
            <a:t>'Sub-altern educator’</a:t>
          </a:r>
        </a:p>
        <a:p>
          <a:pPr>
            <a:lnSpc>
              <a:spcPct val="100000"/>
            </a:lnSpc>
          </a:pPr>
          <a:r>
            <a:rPr lang="en-US"/>
            <a:t>FE driven definition of the role taken by former competence assessors in the new apprenticeship frameworks (Esmond, 2019)</a:t>
          </a:r>
        </a:p>
      </dgm:t>
    </dgm:pt>
    <dgm:pt modelId="{B3780A09-45F0-4137-99D8-D0F8B1E4A021}" type="parTrans" cxnId="{B0C9E26C-CC0E-4848-843E-7410C4000B7D}">
      <dgm:prSet/>
      <dgm:spPr/>
      <dgm:t>
        <a:bodyPr/>
        <a:lstStyle/>
        <a:p>
          <a:endParaRPr lang="en-US"/>
        </a:p>
      </dgm:t>
    </dgm:pt>
    <dgm:pt modelId="{3259559A-0F9D-4817-A84C-B5EBE755746F}" type="sibTrans" cxnId="{B0C9E26C-CC0E-4848-843E-7410C4000B7D}">
      <dgm:prSet/>
      <dgm:spPr/>
      <dgm:t>
        <a:bodyPr/>
        <a:lstStyle/>
        <a:p>
          <a:endParaRPr lang="en-US"/>
        </a:p>
      </dgm:t>
    </dgm:pt>
    <dgm:pt modelId="{9E03495E-7FE2-439C-A4F1-CB315B324B6C}">
      <dgm:prSet/>
      <dgm:spPr/>
      <dgm:t>
        <a:bodyPr/>
        <a:lstStyle/>
        <a:p>
          <a:pPr>
            <a:lnSpc>
              <a:spcPct val="100000"/>
            </a:lnSpc>
          </a:pPr>
          <a:r>
            <a:rPr lang="en-US" b="1"/>
            <a:t>Workforce development in Apprenticeship </a:t>
          </a:r>
        </a:p>
        <a:p>
          <a:pPr>
            <a:lnSpc>
              <a:spcPct val="100000"/>
            </a:lnSpc>
          </a:pPr>
          <a:r>
            <a:rPr lang="en-US"/>
            <a:t>FE </a:t>
          </a:r>
          <a:r>
            <a:rPr lang="en-US" err="1"/>
            <a:t>focussed</a:t>
          </a:r>
          <a:endParaRPr lang="en-US"/>
        </a:p>
      </dgm:t>
    </dgm:pt>
    <dgm:pt modelId="{2055ED49-77F3-43FC-8DB8-54F8132E85FF}" type="parTrans" cxnId="{18AC34D7-B70F-4DC2-9F74-A40732DA15F4}">
      <dgm:prSet/>
      <dgm:spPr/>
      <dgm:t>
        <a:bodyPr/>
        <a:lstStyle/>
        <a:p>
          <a:endParaRPr lang="en-US"/>
        </a:p>
      </dgm:t>
    </dgm:pt>
    <dgm:pt modelId="{9C50B2CC-C0BC-41CB-B203-5103EE720593}" type="sibTrans" cxnId="{18AC34D7-B70F-4DC2-9F74-A40732DA15F4}">
      <dgm:prSet/>
      <dgm:spPr/>
      <dgm:t>
        <a:bodyPr/>
        <a:lstStyle/>
        <a:p>
          <a:endParaRPr lang="en-US"/>
        </a:p>
      </dgm:t>
    </dgm:pt>
    <dgm:pt modelId="{45E9075C-F6FA-4EC7-A2CD-5812D3CF3A18}" type="pres">
      <dgm:prSet presAssocID="{A9F2CD1E-63A5-410C-AD39-8964448B5F25}" presName="root" presStyleCnt="0">
        <dgm:presLayoutVars>
          <dgm:dir/>
          <dgm:resizeHandles val="exact"/>
        </dgm:presLayoutVars>
      </dgm:prSet>
      <dgm:spPr/>
    </dgm:pt>
    <dgm:pt modelId="{F7635890-F76E-47B6-BCB8-391B8F4405DD}" type="pres">
      <dgm:prSet presAssocID="{088DD104-AF4F-428C-A7B5-AA09D29CFA3D}" presName="compNode" presStyleCnt="0"/>
      <dgm:spPr/>
    </dgm:pt>
    <dgm:pt modelId="{EE3E8D0E-C5BA-4D18-8BC3-01725F050138}" type="pres">
      <dgm:prSet presAssocID="{088DD104-AF4F-428C-A7B5-AA09D29CFA3D}" presName="bgRect" presStyleLbl="bgShp" presStyleIdx="0" presStyleCnt="4" custLinFactNeighborY="-197"/>
      <dgm:spPr/>
    </dgm:pt>
    <dgm:pt modelId="{D05EAF28-6FE8-4DDA-A06D-5ED576507994}" type="pres">
      <dgm:prSet presAssocID="{088DD104-AF4F-428C-A7B5-AA09D29CFA3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C85A0D62-BACC-40D5-A2C7-D298BE7FC434}" type="pres">
      <dgm:prSet presAssocID="{088DD104-AF4F-428C-A7B5-AA09D29CFA3D}" presName="spaceRect" presStyleCnt="0"/>
      <dgm:spPr/>
    </dgm:pt>
    <dgm:pt modelId="{5A89BBD2-5F75-4A48-80A4-E92F035C13C2}" type="pres">
      <dgm:prSet presAssocID="{088DD104-AF4F-428C-A7B5-AA09D29CFA3D}" presName="parTx" presStyleLbl="revTx" presStyleIdx="0" presStyleCnt="4">
        <dgm:presLayoutVars>
          <dgm:chMax val="0"/>
          <dgm:chPref val="0"/>
        </dgm:presLayoutVars>
      </dgm:prSet>
      <dgm:spPr/>
    </dgm:pt>
    <dgm:pt modelId="{8BE2C67E-575C-4754-9DCE-B3F679184A4A}" type="pres">
      <dgm:prSet presAssocID="{F74C5886-A327-4F46-8BC8-DFBC5A3B695F}" presName="sibTrans" presStyleCnt="0"/>
      <dgm:spPr/>
    </dgm:pt>
    <dgm:pt modelId="{202DF596-551B-477E-AB5F-D11496FADFCC}" type="pres">
      <dgm:prSet presAssocID="{62FE4145-B763-4933-8132-E291749AF7A4}" presName="compNode" presStyleCnt="0"/>
      <dgm:spPr/>
    </dgm:pt>
    <dgm:pt modelId="{59B9FD92-5B80-420A-A1D4-C6424CB7E9B1}" type="pres">
      <dgm:prSet presAssocID="{62FE4145-B763-4933-8132-E291749AF7A4}" presName="bgRect" presStyleLbl="bgShp" presStyleIdx="1" presStyleCnt="4"/>
      <dgm:spPr/>
    </dgm:pt>
    <dgm:pt modelId="{77F09318-BB59-4B09-9785-02CAC4222D51}" type="pres">
      <dgm:prSet presAssocID="{62FE4145-B763-4933-8132-E291749AF7A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andshake"/>
        </a:ext>
      </dgm:extLst>
    </dgm:pt>
    <dgm:pt modelId="{FB70D5B0-2172-429A-9904-15A1471FD293}" type="pres">
      <dgm:prSet presAssocID="{62FE4145-B763-4933-8132-E291749AF7A4}" presName="spaceRect" presStyleCnt="0"/>
      <dgm:spPr/>
    </dgm:pt>
    <dgm:pt modelId="{752B38CB-2ABA-41A8-A6CA-D49D3B6D51D2}" type="pres">
      <dgm:prSet presAssocID="{62FE4145-B763-4933-8132-E291749AF7A4}" presName="parTx" presStyleLbl="revTx" presStyleIdx="1" presStyleCnt="4">
        <dgm:presLayoutVars>
          <dgm:chMax val="0"/>
          <dgm:chPref val="0"/>
        </dgm:presLayoutVars>
      </dgm:prSet>
      <dgm:spPr/>
    </dgm:pt>
    <dgm:pt modelId="{844B70FD-813A-49B2-9EF7-37E0B4082EF6}" type="pres">
      <dgm:prSet presAssocID="{3D8677BF-FA70-49D4-80D5-20DCF2EA2AB1}" presName="sibTrans" presStyleCnt="0"/>
      <dgm:spPr/>
    </dgm:pt>
    <dgm:pt modelId="{4B91CC28-62AC-452F-9FD7-0C1526C78DCF}" type="pres">
      <dgm:prSet presAssocID="{445BFF52-73DB-4A80-A640-E55706B317BE}" presName="compNode" presStyleCnt="0"/>
      <dgm:spPr/>
    </dgm:pt>
    <dgm:pt modelId="{39388237-E200-4BD9-B8C8-095337D15BB1}" type="pres">
      <dgm:prSet presAssocID="{445BFF52-73DB-4A80-A640-E55706B317BE}" presName="bgRect" presStyleLbl="bgShp" presStyleIdx="2" presStyleCnt="4"/>
      <dgm:spPr/>
    </dgm:pt>
    <dgm:pt modelId="{14E70E92-6B31-4689-92CE-30F638FAF429}" type="pres">
      <dgm:prSet presAssocID="{445BFF52-73DB-4A80-A640-E55706B317B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iploma Roll"/>
        </a:ext>
      </dgm:extLst>
    </dgm:pt>
    <dgm:pt modelId="{99BF4B9B-09A1-4BEC-A2C0-912081115511}" type="pres">
      <dgm:prSet presAssocID="{445BFF52-73DB-4A80-A640-E55706B317BE}" presName="spaceRect" presStyleCnt="0"/>
      <dgm:spPr/>
    </dgm:pt>
    <dgm:pt modelId="{8C2A9692-812B-441B-AB89-2ED910311CB9}" type="pres">
      <dgm:prSet presAssocID="{445BFF52-73DB-4A80-A640-E55706B317BE}" presName="parTx" presStyleLbl="revTx" presStyleIdx="2" presStyleCnt="4">
        <dgm:presLayoutVars>
          <dgm:chMax val="0"/>
          <dgm:chPref val="0"/>
        </dgm:presLayoutVars>
      </dgm:prSet>
      <dgm:spPr/>
    </dgm:pt>
    <dgm:pt modelId="{6B4EBC0B-DBD3-4C0F-BB66-F50BE7FE9E28}" type="pres">
      <dgm:prSet presAssocID="{3259559A-0F9D-4817-A84C-B5EBE755746F}" presName="sibTrans" presStyleCnt="0"/>
      <dgm:spPr/>
    </dgm:pt>
    <dgm:pt modelId="{FBDF7E34-7AE7-4D06-BD9C-400A4D183DE2}" type="pres">
      <dgm:prSet presAssocID="{9E03495E-7FE2-439C-A4F1-CB315B324B6C}" presName="compNode" presStyleCnt="0"/>
      <dgm:spPr/>
    </dgm:pt>
    <dgm:pt modelId="{B94E4A21-77F2-44A0-BFB8-29AA22AF5B67}" type="pres">
      <dgm:prSet presAssocID="{9E03495E-7FE2-439C-A4F1-CB315B324B6C}" presName="bgRect" presStyleLbl="bgShp" presStyleIdx="3" presStyleCnt="4"/>
      <dgm:spPr/>
    </dgm:pt>
    <dgm:pt modelId="{56B22B1E-DA84-479D-88B7-D7683DEDFDD6}" type="pres">
      <dgm:prSet presAssocID="{9E03495E-7FE2-439C-A4F1-CB315B324B6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Group"/>
        </a:ext>
      </dgm:extLst>
    </dgm:pt>
    <dgm:pt modelId="{434F2290-ED71-4B7E-B60D-7BE19236BCAE}" type="pres">
      <dgm:prSet presAssocID="{9E03495E-7FE2-439C-A4F1-CB315B324B6C}" presName="spaceRect" presStyleCnt="0"/>
      <dgm:spPr/>
    </dgm:pt>
    <dgm:pt modelId="{1463BDF6-18CE-4028-A9BF-11C87983EBE3}" type="pres">
      <dgm:prSet presAssocID="{9E03495E-7FE2-439C-A4F1-CB315B324B6C}" presName="parTx" presStyleLbl="revTx" presStyleIdx="3" presStyleCnt="4">
        <dgm:presLayoutVars>
          <dgm:chMax val="0"/>
          <dgm:chPref val="0"/>
        </dgm:presLayoutVars>
      </dgm:prSet>
      <dgm:spPr/>
    </dgm:pt>
  </dgm:ptLst>
  <dgm:cxnLst>
    <dgm:cxn modelId="{6164B726-7CA1-40AB-8F42-5BE533ADDFFC}" type="presOf" srcId="{445BFF52-73DB-4A80-A640-E55706B317BE}" destId="{8C2A9692-812B-441B-AB89-2ED910311CB9}" srcOrd="0" destOrd="0" presId="urn:microsoft.com/office/officeart/2018/2/layout/IconVerticalSolidList"/>
    <dgm:cxn modelId="{81495B36-E0B1-4F38-A719-FBC6C6C7CC03}" type="presOf" srcId="{A9F2CD1E-63A5-410C-AD39-8964448B5F25}" destId="{45E9075C-F6FA-4EC7-A2CD-5812D3CF3A18}" srcOrd="0" destOrd="0" presId="urn:microsoft.com/office/officeart/2018/2/layout/IconVerticalSolidList"/>
    <dgm:cxn modelId="{E709E149-60D9-44E7-AA93-49BB9934F877}" type="presOf" srcId="{9E03495E-7FE2-439C-A4F1-CB315B324B6C}" destId="{1463BDF6-18CE-4028-A9BF-11C87983EBE3}" srcOrd="0" destOrd="0" presId="urn:microsoft.com/office/officeart/2018/2/layout/IconVerticalSolidList"/>
    <dgm:cxn modelId="{B0C9E26C-CC0E-4848-843E-7410C4000B7D}" srcId="{A9F2CD1E-63A5-410C-AD39-8964448B5F25}" destId="{445BFF52-73DB-4A80-A640-E55706B317BE}" srcOrd="2" destOrd="0" parTransId="{B3780A09-45F0-4137-99D8-D0F8B1E4A021}" sibTransId="{3259559A-0F9D-4817-A84C-B5EBE755746F}"/>
    <dgm:cxn modelId="{97AC6F70-6F7F-4017-A41A-1C50D9B4BB7B}" srcId="{A9F2CD1E-63A5-410C-AD39-8964448B5F25}" destId="{088DD104-AF4F-428C-A7B5-AA09D29CFA3D}" srcOrd="0" destOrd="0" parTransId="{B06ED0FE-1565-4FCD-A303-55178A05EF03}" sibTransId="{F74C5886-A327-4F46-8BC8-DFBC5A3B695F}"/>
    <dgm:cxn modelId="{D594FE94-01F6-43AF-9BDD-54DC486CC12D}" type="presOf" srcId="{088DD104-AF4F-428C-A7B5-AA09D29CFA3D}" destId="{5A89BBD2-5F75-4A48-80A4-E92F035C13C2}" srcOrd="0" destOrd="0" presId="urn:microsoft.com/office/officeart/2018/2/layout/IconVerticalSolidList"/>
    <dgm:cxn modelId="{32764C9E-92E3-4F86-A975-7CEE8B772C6E}" srcId="{A9F2CD1E-63A5-410C-AD39-8964448B5F25}" destId="{62FE4145-B763-4933-8132-E291749AF7A4}" srcOrd="1" destOrd="0" parTransId="{DC840F85-E4DB-454B-B7A2-F0C0CBCC2204}" sibTransId="{3D8677BF-FA70-49D4-80D5-20DCF2EA2AB1}"/>
    <dgm:cxn modelId="{BAA264D5-72F5-45D3-8667-C0F8AC89801E}" type="presOf" srcId="{62FE4145-B763-4933-8132-E291749AF7A4}" destId="{752B38CB-2ABA-41A8-A6CA-D49D3B6D51D2}" srcOrd="0" destOrd="0" presId="urn:microsoft.com/office/officeart/2018/2/layout/IconVerticalSolidList"/>
    <dgm:cxn modelId="{18AC34D7-B70F-4DC2-9F74-A40732DA15F4}" srcId="{A9F2CD1E-63A5-410C-AD39-8964448B5F25}" destId="{9E03495E-7FE2-439C-A4F1-CB315B324B6C}" srcOrd="3" destOrd="0" parTransId="{2055ED49-77F3-43FC-8DB8-54F8132E85FF}" sibTransId="{9C50B2CC-C0BC-41CB-B203-5103EE720593}"/>
    <dgm:cxn modelId="{740B3F26-8380-4502-9F3F-780C9BA42342}" type="presParOf" srcId="{45E9075C-F6FA-4EC7-A2CD-5812D3CF3A18}" destId="{F7635890-F76E-47B6-BCB8-391B8F4405DD}" srcOrd="0" destOrd="0" presId="urn:microsoft.com/office/officeart/2018/2/layout/IconVerticalSolidList"/>
    <dgm:cxn modelId="{D069A74A-A9BE-4AD5-98A5-724FF5D36EC8}" type="presParOf" srcId="{F7635890-F76E-47B6-BCB8-391B8F4405DD}" destId="{EE3E8D0E-C5BA-4D18-8BC3-01725F050138}" srcOrd="0" destOrd="0" presId="urn:microsoft.com/office/officeart/2018/2/layout/IconVerticalSolidList"/>
    <dgm:cxn modelId="{B5897F21-8E16-47FC-B92F-7DD8D99A28E1}" type="presParOf" srcId="{F7635890-F76E-47B6-BCB8-391B8F4405DD}" destId="{D05EAF28-6FE8-4DDA-A06D-5ED576507994}" srcOrd="1" destOrd="0" presId="urn:microsoft.com/office/officeart/2018/2/layout/IconVerticalSolidList"/>
    <dgm:cxn modelId="{9C0D5467-F1AF-4FBF-B6E1-17EB8364726A}" type="presParOf" srcId="{F7635890-F76E-47B6-BCB8-391B8F4405DD}" destId="{C85A0D62-BACC-40D5-A2C7-D298BE7FC434}" srcOrd="2" destOrd="0" presId="urn:microsoft.com/office/officeart/2018/2/layout/IconVerticalSolidList"/>
    <dgm:cxn modelId="{5B779128-D0EC-4B8F-98EC-885FABADAB00}" type="presParOf" srcId="{F7635890-F76E-47B6-BCB8-391B8F4405DD}" destId="{5A89BBD2-5F75-4A48-80A4-E92F035C13C2}" srcOrd="3" destOrd="0" presId="urn:microsoft.com/office/officeart/2018/2/layout/IconVerticalSolidList"/>
    <dgm:cxn modelId="{B0AC236B-2D71-494A-891A-941287B6D9D9}" type="presParOf" srcId="{45E9075C-F6FA-4EC7-A2CD-5812D3CF3A18}" destId="{8BE2C67E-575C-4754-9DCE-B3F679184A4A}" srcOrd="1" destOrd="0" presId="urn:microsoft.com/office/officeart/2018/2/layout/IconVerticalSolidList"/>
    <dgm:cxn modelId="{B6A0D0A3-B6D3-4939-BC72-D3712AC2AB49}" type="presParOf" srcId="{45E9075C-F6FA-4EC7-A2CD-5812D3CF3A18}" destId="{202DF596-551B-477E-AB5F-D11496FADFCC}" srcOrd="2" destOrd="0" presId="urn:microsoft.com/office/officeart/2018/2/layout/IconVerticalSolidList"/>
    <dgm:cxn modelId="{0C09FDA1-825E-4EF3-8C0D-DF8B376691C6}" type="presParOf" srcId="{202DF596-551B-477E-AB5F-D11496FADFCC}" destId="{59B9FD92-5B80-420A-A1D4-C6424CB7E9B1}" srcOrd="0" destOrd="0" presId="urn:microsoft.com/office/officeart/2018/2/layout/IconVerticalSolidList"/>
    <dgm:cxn modelId="{E9F3D1EB-B5DF-40F7-B115-0FBAE553507A}" type="presParOf" srcId="{202DF596-551B-477E-AB5F-D11496FADFCC}" destId="{77F09318-BB59-4B09-9785-02CAC4222D51}" srcOrd="1" destOrd="0" presId="urn:microsoft.com/office/officeart/2018/2/layout/IconVerticalSolidList"/>
    <dgm:cxn modelId="{A075F780-7FD6-4CFE-9C93-F1E79594ED1C}" type="presParOf" srcId="{202DF596-551B-477E-AB5F-D11496FADFCC}" destId="{FB70D5B0-2172-429A-9904-15A1471FD293}" srcOrd="2" destOrd="0" presId="urn:microsoft.com/office/officeart/2018/2/layout/IconVerticalSolidList"/>
    <dgm:cxn modelId="{269E57F6-D99A-4245-9CCE-81FA34D3E584}" type="presParOf" srcId="{202DF596-551B-477E-AB5F-D11496FADFCC}" destId="{752B38CB-2ABA-41A8-A6CA-D49D3B6D51D2}" srcOrd="3" destOrd="0" presId="urn:microsoft.com/office/officeart/2018/2/layout/IconVerticalSolidList"/>
    <dgm:cxn modelId="{991D822F-E390-4444-B310-4332F1EAC8A8}" type="presParOf" srcId="{45E9075C-F6FA-4EC7-A2CD-5812D3CF3A18}" destId="{844B70FD-813A-49B2-9EF7-37E0B4082EF6}" srcOrd="3" destOrd="0" presId="urn:microsoft.com/office/officeart/2018/2/layout/IconVerticalSolidList"/>
    <dgm:cxn modelId="{B98E09AC-3300-415A-BF9F-41D3D2565EB7}" type="presParOf" srcId="{45E9075C-F6FA-4EC7-A2CD-5812D3CF3A18}" destId="{4B91CC28-62AC-452F-9FD7-0C1526C78DCF}" srcOrd="4" destOrd="0" presId="urn:microsoft.com/office/officeart/2018/2/layout/IconVerticalSolidList"/>
    <dgm:cxn modelId="{3DF1CBFC-6E79-4042-9540-ECD135CC18E9}" type="presParOf" srcId="{4B91CC28-62AC-452F-9FD7-0C1526C78DCF}" destId="{39388237-E200-4BD9-B8C8-095337D15BB1}" srcOrd="0" destOrd="0" presId="urn:microsoft.com/office/officeart/2018/2/layout/IconVerticalSolidList"/>
    <dgm:cxn modelId="{E1E1D79E-3E81-4068-B2B5-C1A5F7FEC782}" type="presParOf" srcId="{4B91CC28-62AC-452F-9FD7-0C1526C78DCF}" destId="{14E70E92-6B31-4689-92CE-30F638FAF429}" srcOrd="1" destOrd="0" presId="urn:microsoft.com/office/officeart/2018/2/layout/IconVerticalSolidList"/>
    <dgm:cxn modelId="{C7C08A0A-0E29-47D7-BF1C-10D466C09C0A}" type="presParOf" srcId="{4B91CC28-62AC-452F-9FD7-0C1526C78DCF}" destId="{99BF4B9B-09A1-4BEC-A2C0-912081115511}" srcOrd="2" destOrd="0" presId="urn:microsoft.com/office/officeart/2018/2/layout/IconVerticalSolidList"/>
    <dgm:cxn modelId="{B26852A0-F59F-4438-A1A2-F07F394CFA62}" type="presParOf" srcId="{4B91CC28-62AC-452F-9FD7-0C1526C78DCF}" destId="{8C2A9692-812B-441B-AB89-2ED910311CB9}" srcOrd="3" destOrd="0" presId="urn:microsoft.com/office/officeart/2018/2/layout/IconVerticalSolidList"/>
    <dgm:cxn modelId="{81A503E6-1496-43F3-A044-0264D30F24E6}" type="presParOf" srcId="{45E9075C-F6FA-4EC7-A2CD-5812D3CF3A18}" destId="{6B4EBC0B-DBD3-4C0F-BB66-F50BE7FE9E28}" srcOrd="5" destOrd="0" presId="urn:microsoft.com/office/officeart/2018/2/layout/IconVerticalSolidList"/>
    <dgm:cxn modelId="{BD0028B9-A36C-4584-867C-2D6BB672E4D1}" type="presParOf" srcId="{45E9075C-F6FA-4EC7-A2CD-5812D3CF3A18}" destId="{FBDF7E34-7AE7-4D06-BD9C-400A4D183DE2}" srcOrd="6" destOrd="0" presId="urn:microsoft.com/office/officeart/2018/2/layout/IconVerticalSolidList"/>
    <dgm:cxn modelId="{44B1CB92-F765-47FE-A590-2FA0186DED15}" type="presParOf" srcId="{FBDF7E34-7AE7-4D06-BD9C-400A4D183DE2}" destId="{B94E4A21-77F2-44A0-BFB8-29AA22AF5B67}" srcOrd="0" destOrd="0" presId="urn:microsoft.com/office/officeart/2018/2/layout/IconVerticalSolidList"/>
    <dgm:cxn modelId="{5E43224C-9E08-4E95-B091-44B09EBB24A9}" type="presParOf" srcId="{FBDF7E34-7AE7-4D06-BD9C-400A4D183DE2}" destId="{56B22B1E-DA84-479D-88B7-D7683DEDFDD6}" srcOrd="1" destOrd="0" presId="urn:microsoft.com/office/officeart/2018/2/layout/IconVerticalSolidList"/>
    <dgm:cxn modelId="{24BD79F6-C8B3-412A-9883-65F5FB5B7159}" type="presParOf" srcId="{FBDF7E34-7AE7-4D06-BD9C-400A4D183DE2}" destId="{434F2290-ED71-4B7E-B60D-7BE19236BCAE}" srcOrd="2" destOrd="0" presId="urn:microsoft.com/office/officeart/2018/2/layout/IconVerticalSolidList"/>
    <dgm:cxn modelId="{A866549C-7A53-40F8-AACA-165C080AA30F}" type="presParOf" srcId="{FBDF7E34-7AE7-4D06-BD9C-400A4D183DE2}" destId="{1463BDF6-18CE-4028-A9BF-11C87983EBE3}" srcOrd="3" destOrd="0" presId="urn:microsoft.com/office/officeart/2018/2/layout/IconVerticalSolidList"/>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B0BF09E7-981C-4B2E-9407-9E5DA9BE327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612DBC5-9687-477C-A364-81AB06537AE5}">
      <dgm:prSet/>
      <dgm:spPr>
        <a:solidFill>
          <a:srgbClr val="6A5D88"/>
        </a:solidFill>
      </dgm:spPr>
      <dgm:t>
        <a:bodyPr/>
        <a:lstStyle/>
        <a:p>
          <a:r>
            <a:rPr lang="en-US" b="1" dirty="0"/>
            <a:t>Typically part-time, experienced, hold other academic/professional roles </a:t>
          </a:r>
          <a:endParaRPr lang="en-US" dirty="0"/>
        </a:p>
      </dgm:t>
    </dgm:pt>
    <dgm:pt modelId="{E19E0C91-6361-4D2D-805B-E054ADD6A63F}" type="parTrans" cxnId="{F94A8770-6DAB-43A5-ADF2-FDA9684C61D5}">
      <dgm:prSet/>
      <dgm:spPr/>
      <dgm:t>
        <a:bodyPr/>
        <a:lstStyle/>
        <a:p>
          <a:endParaRPr lang="en-US"/>
        </a:p>
      </dgm:t>
    </dgm:pt>
    <dgm:pt modelId="{9CD2CE7D-F7E9-4AC9-A5D6-21C0B06903E3}" type="sibTrans" cxnId="{F94A8770-6DAB-43A5-ADF2-FDA9684C61D5}">
      <dgm:prSet/>
      <dgm:spPr/>
      <dgm:t>
        <a:bodyPr/>
        <a:lstStyle/>
        <a:p>
          <a:endParaRPr lang="en-US"/>
        </a:p>
      </dgm:t>
    </dgm:pt>
    <dgm:pt modelId="{A48F24BA-99FC-4764-9015-8ECAEE71E8FA}">
      <dgm:prSet/>
      <dgm:spPr>
        <a:solidFill>
          <a:srgbClr val="695C88"/>
        </a:solidFill>
      </dgm:spPr>
      <dgm:t>
        <a:bodyPr/>
        <a:lstStyle/>
        <a:p>
          <a:r>
            <a:rPr lang="en-US" b="1" i="0" baseline="0"/>
            <a:t>Highly qualified, but not necessarily as coaches, or as HE practitioners</a:t>
          </a:r>
          <a:endParaRPr lang="en-US"/>
        </a:p>
      </dgm:t>
    </dgm:pt>
    <dgm:pt modelId="{E8B9B8FB-FA4D-4A0C-BCAE-4C05894347B0}" type="parTrans" cxnId="{C011A45B-C90F-4EB8-97CE-AD2D13AB1BD7}">
      <dgm:prSet/>
      <dgm:spPr/>
      <dgm:t>
        <a:bodyPr/>
        <a:lstStyle/>
        <a:p>
          <a:endParaRPr lang="en-US"/>
        </a:p>
      </dgm:t>
    </dgm:pt>
    <dgm:pt modelId="{B36BB923-BB5A-4F93-9C1B-7752F7A14B39}" type="sibTrans" cxnId="{C011A45B-C90F-4EB8-97CE-AD2D13AB1BD7}">
      <dgm:prSet/>
      <dgm:spPr/>
      <dgm:t>
        <a:bodyPr/>
        <a:lstStyle/>
        <a:p>
          <a:endParaRPr lang="en-US"/>
        </a:p>
      </dgm:t>
    </dgm:pt>
    <dgm:pt modelId="{B5D3099E-52FD-43AF-9F25-6E5EBE6265D1}">
      <dgm:prSet/>
      <dgm:spPr>
        <a:solidFill>
          <a:srgbClr val="695C88"/>
        </a:solidFill>
      </dgm:spPr>
      <dgm:t>
        <a:bodyPr/>
        <a:lstStyle/>
        <a:p>
          <a:r>
            <a:rPr lang="en-US" b="1"/>
            <a:t>Support approx. 62 learner FTE, with clearly</a:t>
          </a:r>
          <a:r>
            <a:rPr lang="en-US" b="1" i="0" baseline="0"/>
            <a:t> defined typical responsibilities</a:t>
          </a:r>
          <a:endParaRPr lang="en-US"/>
        </a:p>
      </dgm:t>
    </dgm:pt>
    <dgm:pt modelId="{F6A612D0-6D80-491C-95DC-5CBE98589FDE}" type="parTrans" cxnId="{5BE4CE01-5AB6-441F-9F8C-65E018B6B657}">
      <dgm:prSet/>
      <dgm:spPr/>
      <dgm:t>
        <a:bodyPr/>
        <a:lstStyle/>
        <a:p>
          <a:endParaRPr lang="en-US"/>
        </a:p>
      </dgm:t>
    </dgm:pt>
    <dgm:pt modelId="{98A22191-B6B3-4723-9AB9-FC9C1E8A4E24}" type="sibTrans" cxnId="{5BE4CE01-5AB6-441F-9F8C-65E018B6B657}">
      <dgm:prSet/>
      <dgm:spPr/>
      <dgm:t>
        <a:bodyPr/>
        <a:lstStyle/>
        <a:p>
          <a:endParaRPr lang="en-US"/>
        </a:p>
      </dgm:t>
    </dgm:pt>
    <dgm:pt modelId="{317408A5-ABAB-47F4-A2B9-68DDC6CF82A3}" type="pres">
      <dgm:prSet presAssocID="{B0BF09E7-981C-4B2E-9407-9E5DA9BE3276}" presName="linear" presStyleCnt="0">
        <dgm:presLayoutVars>
          <dgm:animLvl val="lvl"/>
          <dgm:resizeHandles val="exact"/>
        </dgm:presLayoutVars>
      </dgm:prSet>
      <dgm:spPr/>
    </dgm:pt>
    <dgm:pt modelId="{65ED7E96-A065-446A-AFAE-7CB1EC6DB6DC}" type="pres">
      <dgm:prSet presAssocID="{F612DBC5-9687-477C-A364-81AB06537AE5}" presName="parentText" presStyleLbl="node1" presStyleIdx="0" presStyleCnt="3">
        <dgm:presLayoutVars>
          <dgm:chMax val="0"/>
          <dgm:bulletEnabled val="1"/>
        </dgm:presLayoutVars>
      </dgm:prSet>
      <dgm:spPr/>
    </dgm:pt>
    <dgm:pt modelId="{3A2EF762-174A-4493-A242-6E9F899FBB11}" type="pres">
      <dgm:prSet presAssocID="{9CD2CE7D-F7E9-4AC9-A5D6-21C0B06903E3}" presName="spacer" presStyleCnt="0"/>
      <dgm:spPr/>
    </dgm:pt>
    <dgm:pt modelId="{82216207-E647-4C49-ACF5-7C41350E7E79}" type="pres">
      <dgm:prSet presAssocID="{A48F24BA-99FC-4764-9015-8ECAEE71E8FA}" presName="parentText" presStyleLbl="node1" presStyleIdx="1" presStyleCnt="3" custLinFactNeighborX="520">
        <dgm:presLayoutVars>
          <dgm:chMax val="0"/>
          <dgm:bulletEnabled val="1"/>
        </dgm:presLayoutVars>
      </dgm:prSet>
      <dgm:spPr/>
    </dgm:pt>
    <dgm:pt modelId="{7FF200FF-EDA9-4352-97C9-12DB021E7693}" type="pres">
      <dgm:prSet presAssocID="{B36BB923-BB5A-4F93-9C1B-7752F7A14B39}" presName="spacer" presStyleCnt="0"/>
      <dgm:spPr/>
    </dgm:pt>
    <dgm:pt modelId="{82111C53-4EEF-4223-8397-7456780F6FBC}" type="pres">
      <dgm:prSet presAssocID="{B5D3099E-52FD-43AF-9F25-6E5EBE6265D1}" presName="parentText" presStyleLbl="node1" presStyleIdx="2" presStyleCnt="3" custLinFactNeighborX="520">
        <dgm:presLayoutVars>
          <dgm:chMax val="0"/>
          <dgm:bulletEnabled val="1"/>
        </dgm:presLayoutVars>
      </dgm:prSet>
      <dgm:spPr/>
    </dgm:pt>
  </dgm:ptLst>
  <dgm:cxnLst>
    <dgm:cxn modelId="{5BE4CE01-5AB6-441F-9F8C-65E018B6B657}" srcId="{B0BF09E7-981C-4B2E-9407-9E5DA9BE3276}" destId="{B5D3099E-52FD-43AF-9F25-6E5EBE6265D1}" srcOrd="2" destOrd="0" parTransId="{F6A612D0-6D80-491C-95DC-5CBE98589FDE}" sibTransId="{98A22191-B6B3-4723-9AB9-FC9C1E8A4E24}"/>
    <dgm:cxn modelId="{C011A45B-C90F-4EB8-97CE-AD2D13AB1BD7}" srcId="{B0BF09E7-981C-4B2E-9407-9E5DA9BE3276}" destId="{A48F24BA-99FC-4764-9015-8ECAEE71E8FA}" srcOrd="1" destOrd="0" parTransId="{E8B9B8FB-FA4D-4A0C-BCAE-4C05894347B0}" sibTransId="{B36BB923-BB5A-4F93-9C1B-7752F7A14B39}"/>
    <dgm:cxn modelId="{D10E586F-73A8-4794-A0D0-916706D1552D}" type="presOf" srcId="{A48F24BA-99FC-4764-9015-8ECAEE71E8FA}" destId="{82216207-E647-4C49-ACF5-7C41350E7E79}" srcOrd="0" destOrd="0" presId="urn:microsoft.com/office/officeart/2005/8/layout/vList2"/>
    <dgm:cxn modelId="{F94A8770-6DAB-43A5-ADF2-FDA9684C61D5}" srcId="{B0BF09E7-981C-4B2E-9407-9E5DA9BE3276}" destId="{F612DBC5-9687-477C-A364-81AB06537AE5}" srcOrd="0" destOrd="0" parTransId="{E19E0C91-6361-4D2D-805B-E054ADD6A63F}" sibTransId="{9CD2CE7D-F7E9-4AC9-A5D6-21C0B06903E3}"/>
    <dgm:cxn modelId="{8F946E83-510A-4BB6-9B11-CE6A6B1C07F9}" type="presOf" srcId="{B0BF09E7-981C-4B2E-9407-9E5DA9BE3276}" destId="{317408A5-ABAB-47F4-A2B9-68DDC6CF82A3}" srcOrd="0" destOrd="0" presId="urn:microsoft.com/office/officeart/2005/8/layout/vList2"/>
    <dgm:cxn modelId="{C25FBC94-66A3-43D4-8A75-504A991F84D7}" type="presOf" srcId="{F612DBC5-9687-477C-A364-81AB06537AE5}" destId="{65ED7E96-A065-446A-AFAE-7CB1EC6DB6DC}" srcOrd="0" destOrd="0" presId="urn:microsoft.com/office/officeart/2005/8/layout/vList2"/>
    <dgm:cxn modelId="{B919B69D-1B08-4F9F-B55D-622D3D76D2F6}" type="presOf" srcId="{B5D3099E-52FD-43AF-9F25-6E5EBE6265D1}" destId="{82111C53-4EEF-4223-8397-7456780F6FBC}" srcOrd="0" destOrd="0" presId="urn:microsoft.com/office/officeart/2005/8/layout/vList2"/>
    <dgm:cxn modelId="{78D0B0EA-7F0E-4955-A263-4BB050A50534}" type="presParOf" srcId="{317408A5-ABAB-47F4-A2B9-68DDC6CF82A3}" destId="{65ED7E96-A065-446A-AFAE-7CB1EC6DB6DC}" srcOrd="0" destOrd="0" presId="urn:microsoft.com/office/officeart/2005/8/layout/vList2"/>
    <dgm:cxn modelId="{C5AE3F3E-4EA2-423F-BF20-3908763CC6B5}" type="presParOf" srcId="{317408A5-ABAB-47F4-A2B9-68DDC6CF82A3}" destId="{3A2EF762-174A-4493-A242-6E9F899FBB11}" srcOrd="1" destOrd="0" presId="urn:microsoft.com/office/officeart/2005/8/layout/vList2"/>
    <dgm:cxn modelId="{F9386721-889A-4E51-BFCE-3CA0459D3BF7}" type="presParOf" srcId="{317408A5-ABAB-47F4-A2B9-68DDC6CF82A3}" destId="{82216207-E647-4C49-ACF5-7C41350E7E79}" srcOrd="2" destOrd="0" presId="urn:microsoft.com/office/officeart/2005/8/layout/vList2"/>
    <dgm:cxn modelId="{0A4CC5A1-C90A-41FD-954E-4F497D8BFAF2}" type="presParOf" srcId="{317408A5-ABAB-47F4-A2B9-68DDC6CF82A3}" destId="{7FF200FF-EDA9-4352-97C9-12DB021E7693}" srcOrd="3" destOrd="0" presId="urn:microsoft.com/office/officeart/2005/8/layout/vList2"/>
    <dgm:cxn modelId="{C35E51CC-468A-4570-99EB-561A750288E1}" type="presParOf" srcId="{317408A5-ABAB-47F4-A2B9-68DDC6CF82A3}" destId="{82111C53-4EEF-4223-8397-7456780F6FBC}" srcOrd="4"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E8D0E-C5BA-4D18-8BC3-01725F050138}">
      <dsp:nvSpPr>
        <dsp:cNvPr id="0" name=""/>
        <dsp:cNvSpPr/>
      </dsp:nvSpPr>
      <dsp:spPr>
        <a:xfrm>
          <a:off x="0" y="2493"/>
          <a:ext cx="9473844" cy="96078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5EAF28-6FE8-4DDA-A06D-5ED576507994}">
      <dsp:nvSpPr>
        <dsp:cNvPr id="0" name=""/>
        <dsp:cNvSpPr/>
      </dsp:nvSpPr>
      <dsp:spPr>
        <a:xfrm>
          <a:off x="290637" y="220562"/>
          <a:ext cx="528948" cy="52843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89BBD2-5F75-4A48-80A4-E92F035C13C2}">
      <dsp:nvSpPr>
        <dsp:cNvPr id="0" name=""/>
        <dsp:cNvSpPr/>
      </dsp:nvSpPr>
      <dsp:spPr>
        <a:xfrm>
          <a:off x="1110223" y="4386"/>
          <a:ext cx="8329993" cy="1020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038" tIns="108038" rIns="108038" bIns="108038" numCol="1" spcCol="1270" anchor="ctr" anchorCtr="0">
          <a:noAutofit/>
        </a:bodyPr>
        <a:lstStyle/>
        <a:p>
          <a:pPr marL="0" lvl="0" indent="0" algn="l" defTabSz="711200">
            <a:lnSpc>
              <a:spcPct val="100000"/>
            </a:lnSpc>
            <a:spcBef>
              <a:spcPct val="0"/>
            </a:spcBef>
            <a:spcAft>
              <a:spcPct val="35000"/>
            </a:spcAft>
            <a:buNone/>
          </a:pPr>
          <a:r>
            <a:rPr lang="en-US" sz="1600" b="1" kern="1200"/>
            <a:t>Regulatory influence</a:t>
          </a:r>
        </a:p>
        <a:p>
          <a:pPr marL="0" lvl="0" indent="0" algn="l" defTabSz="711200">
            <a:lnSpc>
              <a:spcPct val="100000"/>
            </a:lnSpc>
            <a:spcBef>
              <a:spcPct val="0"/>
            </a:spcBef>
            <a:spcAft>
              <a:spcPct val="35000"/>
            </a:spcAft>
            <a:buNone/>
          </a:pPr>
          <a:r>
            <a:rPr lang="en-US" sz="1600" kern="1200"/>
            <a:t>ESFA leaves it to the provider to determine who undertakes statutory progress reviews; Ofsted extends delivery requirements from traditional ‘HE’ programmes</a:t>
          </a:r>
        </a:p>
      </dsp:txBody>
      <dsp:txXfrm>
        <a:off x="1110223" y="4386"/>
        <a:ext cx="8329993" cy="1020834"/>
      </dsp:txXfrm>
    </dsp:sp>
    <dsp:sp modelId="{59B9FD92-5B80-420A-A1D4-C6424CB7E9B1}">
      <dsp:nvSpPr>
        <dsp:cNvPr id="0" name=""/>
        <dsp:cNvSpPr/>
      </dsp:nvSpPr>
      <dsp:spPr>
        <a:xfrm>
          <a:off x="0" y="1280428"/>
          <a:ext cx="9473844" cy="96078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F09318-BB59-4B09-9785-02CAC4222D51}">
      <dsp:nvSpPr>
        <dsp:cNvPr id="0" name=""/>
        <dsp:cNvSpPr/>
      </dsp:nvSpPr>
      <dsp:spPr>
        <a:xfrm>
          <a:off x="290637" y="1496605"/>
          <a:ext cx="528948" cy="52843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2B38CB-2ABA-41A8-A6CA-D49D3B6D51D2}">
      <dsp:nvSpPr>
        <dsp:cNvPr id="0" name=""/>
        <dsp:cNvSpPr/>
      </dsp:nvSpPr>
      <dsp:spPr>
        <a:xfrm>
          <a:off x="1110223" y="1280428"/>
          <a:ext cx="8329993" cy="1020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038" tIns="108038" rIns="108038" bIns="108038" numCol="1" spcCol="1270" anchor="ctr" anchorCtr="0">
          <a:noAutofit/>
        </a:bodyPr>
        <a:lstStyle/>
        <a:p>
          <a:pPr marL="0" lvl="0" indent="0" algn="l" defTabSz="666750">
            <a:lnSpc>
              <a:spcPct val="100000"/>
            </a:lnSpc>
            <a:spcBef>
              <a:spcPct val="0"/>
            </a:spcBef>
            <a:spcAft>
              <a:spcPct val="35000"/>
            </a:spcAft>
            <a:buNone/>
          </a:pPr>
          <a:r>
            <a:rPr lang="en-US" sz="1500" b="1" kern="1200"/>
            <a:t>Cross-sector evidence</a:t>
          </a:r>
        </a:p>
        <a:p>
          <a:pPr marL="0" lvl="0" indent="0" algn="l" defTabSz="666750">
            <a:lnSpc>
              <a:spcPct val="100000"/>
            </a:lnSpc>
            <a:spcBef>
              <a:spcPct val="0"/>
            </a:spcBef>
            <a:spcAft>
              <a:spcPct val="35000"/>
            </a:spcAft>
            <a:buNone/>
          </a:pPr>
          <a:r>
            <a:rPr lang="en-US" sz="1500" kern="1200"/>
            <a:t>Growing cross-sector consensus that the success of the tripartite relationship is critical to apprenticeship success (Gov.uk; </a:t>
          </a:r>
          <a:r>
            <a:rPr lang="en-US" sz="1500" kern="1200" err="1"/>
            <a:t>IfATE</a:t>
          </a:r>
          <a:r>
            <a:rPr lang="en-US" sz="1500" kern="1200"/>
            <a:t>; UVAC; CMI; ILM; Minton &amp; Lowe, 2019; Roberts et al, 2019 etc.) </a:t>
          </a:r>
        </a:p>
      </dsp:txBody>
      <dsp:txXfrm>
        <a:off x="1110223" y="1280428"/>
        <a:ext cx="8329993" cy="1020834"/>
      </dsp:txXfrm>
    </dsp:sp>
    <dsp:sp modelId="{39388237-E200-4BD9-B8C8-095337D15BB1}">
      <dsp:nvSpPr>
        <dsp:cNvPr id="0" name=""/>
        <dsp:cNvSpPr/>
      </dsp:nvSpPr>
      <dsp:spPr>
        <a:xfrm>
          <a:off x="0" y="2556471"/>
          <a:ext cx="9473844" cy="96078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E70E92-6B31-4689-92CE-30F638FAF429}">
      <dsp:nvSpPr>
        <dsp:cNvPr id="0" name=""/>
        <dsp:cNvSpPr/>
      </dsp:nvSpPr>
      <dsp:spPr>
        <a:xfrm>
          <a:off x="290637" y="2772647"/>
          <a:ext cx="528948" cy="52843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2A9692-812B-441B-AB89-2ED910311CB9}">
      <dsp:nvSpPr>
        <dsp:cNvPr id="0" name=""/>
        <dsp:cNvSpPr/>
      </dsp:nvSpPr>
      <dsp:spPr>
        <a:xfrm>
          <a:off x="1110223" y="2556471"/>
          <a:ext cx="8329993" cy="1020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038" tIns="108038" rIns="108038" bIns="108038" numCol="1" spcCol="1270" anchor="ctr" anchorCtr="0">
          <a:noAutofit/>
        </a:bodyPr>
        <a:lstStyle/>
        <a:p>
          <a:pPr marL="0" lvl="0" indent="0" algn="l" defTabSz="666750">
            <a:lnSpc>
              <a:spcPct val="100000"/>
            </a:lnSpc>
            <a:spcBef>
              <a:spcPct val="0"/>
            </a:spcBef>
            <a:spcAft>
              <a:spcPct val="35000"/>
            </a:spcAft>
            <a:buNone/>
          </a:pPr>
          <a:r>
            <a:rPr lang="en-US" sz="1500" b="1" kern="1200"/>
            <a:t>'Sub-altern educator’</a:t>
          </a:r>
        </a:p>
        <a:p>
          <a:pPr marL="0" lvl="0" indent="0" algn="l" defTabSz="666750">
            <a:lnSpc>
              <a:spcPct val="100000"/>
            </a:lnSpc>
            <a:spcBef>
              <a:spcPct val="0"/>
            </a:spcBef>
            <a:spcAft>
              <a:spcPct val="35000"/>
            </a:spcAft>
            <a:buNone/>
          </a:pPr>
          <a:r>
            <a:rPr lang="en-US" sz="1500" kern="1200"/>
            <a:t>FE driven definition of the role taken by former competence assessors in the new apprenticeship frameworks (Esmond, 2019)</a:t>
          </a:r>
        </a:p>
      </dsp:txBody>
      <dsp:txXfrm>
        <a:off x="1110223" y="2556471"/>
        <a:ext cx="8329993" cy="1020834"/>
      </dsp:txXfrm>
    </dsp:sp>
    <dsp:sp modelId="{B94E4A21-77F2-44A0-BFB8-29AA22AF5B67}">
      <dsp:nvSpPr>
        <dsp:cNvPr id="0" name=""/>
        <dsp:cNvSpPr/>
      </dsp:nvSpPr>
      <dsp:spPr>
        <a:xfrm>
          <a:off x="0" y="3832513"/>
          <a:ext cx="9473844" cy="96078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B22B1E-DA84-479D-88B7-D7683DEDFDD6}">
      <dsp:nvSpPr>
        <dsp:cNvPr id="0" name=""/>
        <dsp:cNvSpPr/>
      </dsp:nvSpPr>
      <dsp:spPr>
        <a:xfrm>
          <a:off x="290637" y="4048690"/>
          <a:ext cx="528948" cy="52843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63BDF6-18CE-4028-A9BF-11C87983EBE3}">
      <dsp:nvSpPr>
        <dsp:cNvPr id="0" name=""/>
        <dsp:cNvSpPr/>
      </dsp:nvSpPr>
      <dsp:spPr>
        <a:xfrm>
          <a:off x="1110223" y="3832513"/>
          <a:ext cx="8329993" cy="1020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038" tIns="108038" rIns="108038" bIns="108038" numCol="1" spcCol="1270" anchor="ctr" anchorCtr="0">
          <a:noAutofit/>
        </a:bodyPr>
        <a:lstStyle/>
        <a:p>
          <a:pPr marL="0" lvl="0" indent="0" algn="l" defTabSz="666750">
            <a:lnSpc>
              <a:spcPct val="100000"/>
            </a:lnSpc>
            <a:spcBef>
              <a:spcPct val="0"/>
            </a:spcBef>
            <a:spcAft>
              <a:spcPct val="35000"/>
            </a:spcAft>
            <a:buNone/>
          </a:pPr>
          <a:r>
            <a:rPr lang="en-US" sz="1500" b="1" kern="1200"/>
            <a:t>Workforce development in Apprenticeship </a:t>
          </a:r>
        </a:p>
        <a:p>
          <a:pPr marL="0" lvl="0" indent="0" algn="l" defTabSz="666750">
            <a:lnSpc>
              <a:spcPct val="100000"/>
            </a:lnSpc>
            <a:spcBef>
              <a:spcPct val="0"/>
            </a:spcBef>
            <a:spcAft>
              <a:spcPct val="35000"/>
            </a:spcAft>
            <a:buNone/>
          </a:pPr>
          <a:r>
            <a:rPr lang="en-US" sz="1500" kern="1200"/>
            <a:t>FE </a:t>
          </a:r>
          <a:r>
            <a:rPr lang="en-US" sz="1500" kern="1200" err="1"/>
            <a:t>focussed</a:t>
          </a:r>
          <a:endParaRPr lang="en-US" sz="1500" kern="1200"/>
        </a:p>
      </dsp:txBody>
      <dsp:txXfrm>
        <a:off x="1110223" y="3832513"/>
        <a:ext cx="8329993" cy="10208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ED7E96-A065-446A-AFAE-7CB1EC6DB6DC}">
      <dsp:nvSpPr>
        <dsp:cNvPr id="0" name=""/>
        <dsp:cNvSpPr/>
      </dsp:nvSpPr>
      <dsp:spPr>
        <a:xfrm>
          <a:off x="0" y="321880"/>
          <a:ext cx="6289695" cy="1153620"/>
        </a:xfrm>
        <a:prstGeom prst="roundRect">
          <a:avLst/>
        </a:prstGeom>
        <a:solidFill>
          <a:srgbClr val="6A5D8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1" kern="1200" dirty="0"/>
            <a:t>Typically part-time, experienced, hold other academic/professional roles </a:t>
          </a:r>
          <a:endParaRPr lang="en-US" sz="2900" kern="1200" dirty="0"/>
        </a:p>
      </dsp:txBody>
      <dsp:txXfrm>
        <a:off x="56315" y="378195"/>
        <a:ext cx="6177065" cy="1040990"/>
      </dsp:txXfrm>
    </dsp:sp>
    <dsp:sp modelId="{82216207-E647-4C49-ACF5-7C41350E7E79}">
      <dsp:nvSpPr>
        <dsp:cNvPr id="0" name=""/>
        <dsp:cNvSpPr/>
      </dsp:nvSpPr>
      <dsp:spPr>
        <a:xfrm>
          <a:off x="0" y="1559020"/>
          <a:ext cx="6289695" cy="1153620"/>
        </a:xfrm>
        <a:prstGeom prst="roundRect">
          <a:avLst/>
        </a:prstGeom>
        <a:solidFill>
          <a:srgbClr val="695C8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1" i="0" kern="1200" baseline="0"/>
            <a:t>Highly qualified, but not necessarily as coaches, or as HE practitioners</a:t>
          </a:r>
          <a:endParaRPr lang="en-US" sz="2900" kern="1200"/>
        </a:p>
      </dsp:txBody>
      <dsp:txXfrm>
        <a:off x="56315" y="1615335"/>
        <a:ext cx="6177065" cy="1040990"/>
      </dsp:txXfrm>
    </dsp:sp>
    <dsp:sp modelId="{82111C53-4EEF-4223-8397-7456780F6FBC}">
      <dsp:nvSpPr>
        <dsp:cNvPr id="0" name=""/>
        <dsp:cNvSpPr/>
      </dsp:nvSpPr>
      <dsp:spPr>
        <a:xfrm>
          <a:off x="0" y="2796159"/>
          <a:ext cx="6289695" cy="1153620"/>
        </a:xfrm>
        <a:prstGeom prst="roundRect">
          <a:avLst/>
        </a:prstGeom>
        <a:solidFill>
          <a:srgbClr val="695C8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1" kern="1200"/>
            <a:t>Support approx. 62 learner FTE, with clearly</a:t>
          </a:r>
          <a:r>
            <a:rPr lang="en-US" sz="2900" b="1" i="0" kern="1200" baseline="0"/>
            <a:t> defined typical responsibilities</a:t>
          </a:r>
          <a:endParaRPr lang="en-US" sz="2900" kern="1200"/>
        </a:p>
      </dsp:txBody>
      <dsp:txXfrm>
        <a:off x="56315" y="2852474"/>
        <a:ext cx="6177065" cy="104099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5D7F58-4B53-4DC9-9F46-6F803447E71F}" type="datetimeFigureOut">
              <a:t>5/14/2025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749261-1A57-4DF7-B835-637D7228D5A5}" type="slidenum">
              <a:t>‹#›</a:t>
            </a:fld>
            <a:endParaRPr lang="en-US"/>
          </a:p>
        </p:txBody>
      </p:sp>
    </p:spTree>
    <p:extLst>
      <p:ext uri="{BB962C8B-B14F-4D97-AF65-F5344CB8AC3E}">
        <p14:creationId xmlns:p14="http://schemas.microsoft.com/office/powerpoint/2010/main" val="1159425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Poll to be added from slide 9, slide 13, slide 16 and slide 21</a:t>
            </a:r>
          </a:p>
        </p:txBody>
      </p:sp>
      <p:sp>
        <p:nvSpPr>
          <p:cNvPr id="4" name="Slide Number Placeholder 3"/>
          <p:cNvSpPr>
            <a:spLocks noGrp="1"/>
          </p:cNvSpPr>
          <p:nvPr>
            <p:ph type="sldNum" sz="quarter" idx="5"/>
          </p:nvPr>
        </p:nvSpPr>
        <p:spPr/>
        <p:txBody>
          <a:bodyPr/>
          <a:lstStyle/>
          <a:p>
            <a:fld id="{1CE96832-06AC-B74B-806F-73010FD70420}" type="slidenum">
              <a:rPr lang="en-US" smtClean="0"/>
              <a:t>1</a:t>
            </a:fld>
            <a:endParaRPr lang="en-US"/>
          </a:p>
        </p:txBody>
      </p:sp>
    </p:spTree>
    <p:extLst>
      <p:ext uri="{BB962C8B-B14F-4D97-AF65-F5344CB8AC3E}">
        <p14:creationId xmlns:p14="http://schemas.microsoft.com/office/powerpoint/2010/main" val="447772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850996-F184-BC6B-45B5-D28EB92361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3B9658-1D0B-B3E6-1CAF-F43BBBD229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B9E56C-C3AD-9F26-5641-2634FB86E3F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69C9053-3A59-F0EB-45D9-5B690E65286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E96832-06AC-B74B-806F-73010FD704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1347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85B0FB-1D8D-C2FE-7C8E-42917D76F4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4E0978-EB8C-65C8-1223-0C3F07E0CD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8D4987-D4EC-751D-A507-C676B8A68DD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DF95C01-5719-03E0-670B-0A91F0D04DF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E96832-06AC-B74B-806F-73010FD704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4701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EB5E2-D620-AE5D-4BF3-D0A935DBF7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365DCF-7C9F-288C-7260-73E28321F9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C022AE-8967-7A07-5F97-52822F9E0A8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7316916-D45D-9B45-2C1F-1A8E40AB3A0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E96832-06AC-B74B-806F-73010FD704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811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E96832-06AC-B74B-806F-73010FD704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4308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E96832-06AC-B74B-806F-73010FD704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4188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E96832-06AC-B74B-806F-73010FD704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543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210CE-B437-20E7-27C2-82799507E2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D455C-E076-837C-B865-3B13516EDF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1611F9-D16F-1939-DF3F-B9C029A374B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2F830B2-A776-30E3-0A09-226C3F14195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E96832-06AC-B74B-806F-73010FD704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53762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67092-9C79-2E71-1EA9-C201BB2705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D7C902-47F2-67F4-CEC2-D6B58F141A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211FA2-6B08-EA40-1494-6A35DDE3BD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ADCD352-533B-4B70-C8C8-F42EC975A5B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E96832-06AC-B74B-806F-73010FD704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14541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b="0" i="0" u="none" strike="noStrike" dirty="0">
                <a:solidFill>
                  <a:srgbClr val="000000"/>
                </a:solidFill>
                <a:effectLst/>
                <a:highlight>
                  <a:srgbClr val="F5F5F5"/>
                </a:highlight>
                <a:latin typeface="Aptos" panose="020B0004020202020204" pitchFamily="34" charset="0"/>
              </a:rPr>
              <a:t>Continuums – face contradictions and tensions to navigate; navigating the shift</a:t>
            </a:r>
            <a:r>
              <a:rPr lang="en-US" b="0" i="0" dirty="0">
                <a:solidFill>
                  <a:srgbClr val="444444"/>
                </a:solidFill>
                <a:effectLst/>
                <a:highlight>
                  <a:srgbClr val="F5F5F5"/>
                </a:highlight>
                <a:latin typeface="Aptos" panose="020B0004020202020204" pitchFamily="34" charset="0"/>
              </a:rPr>
              <a:t>​</a:t>
            </a:r>
            <a:endParaRPr lang="en-US" b="0" i="0" dirty="0">
              <a:solidFill>
                <a:srgbClr val="444444"/>
              </a:solidFill>
              <a:effectLst/>
              <a:highlight>
                <a:srgbClr val="F5F5F5"/>
              </a:highlight>
              <a:latin typeface="Calibri" panose="020F0502020204030204" pitchFamily="34" charset="0"/>
            </a:endParaRPr>
          </a:p>
          <a:p>
            <a:pPr algn="l" rtl="0" fontAlgn="base"/>
            <a:r>
              <a:rPr lang="en-GB" b="0" i="0" u="none" strike="noStrike" dirty="0">
                <a:solidFill>
                  <a:srgbClr val="000000"/>
                </a:solidFill>
                <a:effectLst/>
                <a:highlight>
                  <a:srgbClr val="F5F5F5"/>
                </a:highlight>
                <a:latin typeface="Aptos" panose="020B0004020202020204" pitchFamily="34" charset="0"/>
              </a:rPr>
              <a:t>Dualities – co-exist; navigating the paradox</a:t>
            </a:r>
          </a:p>
          <a:p>
            <a:pPr algn="l" rtl="0" fontAlgn="base"/>
            <a:endParaRPr lang="en-GB" b="0" i="0" u="none" strike="noStrike" dirty="0">
              <a:solidFill>
                <a:srgbClr val="000000"/>
              </a:solidFill>
              <a:effectLst/>
              <a:highlight>
                <a:srgbClr val="F5F5F5"/>
              </a:highlight>
              <a:latin typeface="Aptos" panose="020B0004020202020204" pitchFamily="34" charset="0"/>
            </a:endParaRPr>
          </a:p>
          <a:p>
            <a:pPr algn="l" rtl="0" fontAlgn="base"/>
            <a:endParaRPr lang="en-US" b="0" i="0" dirty="0">
              <a:solidFill>
                <a:srgbClr val="444444"/>
              </a:solidFill>
              <a:effectLst/>
              <a:highlight>
                <a:srgbClr val="F5F5F5"/>
              </a:highlight>
              <a:latin typeface="Calibri" panose="020F0502020204030204" pitchFamily="34" charset="0"/>
            </a:endParaRPr>
          </a:p>
          <a:p>
            <a:pPr algn="l" rtl="0" fontAlgn="base"/>
            <a:r>
              <a:rPr lang="en-GB" b="0" i="0" u="none" strike="noStrike" dirty="0">
                <a:solidFill>
                  <a:srgbClr val="000000"/>
                </a:solidFill>
                <a:effectLst/>
                <a:highlight>
                  <a:srgbClr val="F5F5F5"/>
                </a:highlight>
                <a:latin typeface="Aptos" panose="020B0004020202020204" pitchFamily="34" charset="0"/>
              </a:rPr>
              <a:t>Development – compliance – includes Ofsted vs. ESFA frameworks; qualitative vs. quantitative  assessment of impact; achievement vs. timeline</a:t>
            </a:r>
            <a:r>
              <a:rPr lang="en-US" b="0" i="0" dirty="0">
                <a:solidFill>
                  <a:srgbClr val="444444"/>
                </a:solidFill>
                <a:effectLst/>
                <a:highlight>
                  <a:srgbClr val="F5F5F5"/>
                </a:highlight>
                <a:latin typeface="Aptos" panose="020B0004020202020204" pitchFamily="34" charset="0"/>
              </a:rPr>
              <a:t>​</a:t>
            </a:r>
            <a:endParaRPr lang="en-US" b="0" i="0" dirty="0">
              <a:solidFill>
                <a:srgbClr val="444444"/>
              </a:solidFill>
              <a:effectLst/>
              <a:highlight>
                <a:srgbClr val="F5F5F5"/>
              </a:highlight>
              <a:latin typeface="Calibri" panose="020F0502020204030204" pitchFamily="34" charset="0"/>
            </a:endParaRPr>
          </a:p>
          <a:p>
            <a:pPr algn="l" rtl="0" fontAlgn="base"/>
            <a:r>
              <a:rPr lang="en-GB" b="0" i="0" dirty="0">
                <a:solidFill>
                  <a:srgbClr val="444444"/>
                </a:solidFill>
                <a:effectLst/>
                <a:highlight>
                  <a:srgbClr val="F5F5F5"/>
                </a:highlight>
                <a:latin typeface="Aptos" panose="020B0004020202020204" pitchFamily="34" charset="0"/>
              </a:rPr>
              <a:t>​</a:t>
            </a:r>
            <a:endParaRPr lang="en-GB" b="0" i="0" dirty="0">
              <a:solidFill>
                <a:srgbClr val="444444"/>
              </a:solidFill>
              <a:effectLst/>
              <a:highlight>
                <a:srgbClr val="F5F5F5"/>
              </a:highlight>
              <a:latin typeface="Calibri" panose="020F0502020204030204" pitchFamily="34" charset="0"/>
            </a:endParaRPr>
          </a:p>
          <a:p>
            <a:pPr algn="l" rtl="0" fontAlgn="base"/>
            <a:r>
              <a:rPr lang="en-GB" b="0" i="0" u="none" strike="noStrike" dirty="0">
                <a:solidFill>
                  <a:srgbClr val="000000"/>
                </a:solidFill>
                <a:effectLst/>
                <a:highlight>
                  <a:srgbClr val="F5F5F5"/>
                </a:highlight>
                <a:latin typeface="Aptos" panose="020B0004020202020204" pitchFamily="34" charset="0"/>
              </a:rPr>
              <a:t>Holistic – fragmented – includes points of information/data</a:t>
            </a:r>
            <a:r>
              <a:rPr lang="en-US" b="0" i="0" dirty="0">
                <a:solidFill>
                  <a:srgbClr val="444444"/>
                </a:solidFill>
                <a:effectLst/>
                <a:highlight>
                  <a:srgbClr val="F5F5F5"/>
                </a:highlight>
                <a:latin typeface="Aptos" panose="020B0004020202020204" pitchFamily="34" charset="0"/>
              </a:rPr>
              <a:t>​</a:t>
            </a:r>
            <a:endParaRPr lang="en-US" b="0" i="0" dirty="0">
              <a:solidFill>
                <a:srgbClr val="444444"/>
              </a:solidFill>
              <a:effectLst/>
              <a:highlight>
                <a:srgbClr val="F5F5F5"/>
              </a:highlight>
              <a:latin typeface="Calibri" panose="020F0502020204030204" pitchFamily="34" charset="0"/>
            </a:endParaRPr>
          </a:p>
          <a:p>
            <a:pPr algn="l" rtl="0" fontAlgn="base"/>
            <a:r>
              <a:rPr lang="en-GB" b="0" i="0" dirty="0">
                <a:solidFill>
                  <a:srgbClr val="444444"/>
                </a:solidFill>
                <a:effectLst/>
                <a:highlight>
                  <a:srgbClr val="F5F5F5"/>
                </a:highlight>
                <a:latin typeface="Aptos" panose="020B0004020202020204" pitchFamily="34" charset="0"/>
              </a:rPr>
              <a:t>​</a:t>
            </a:r>
            <a:endParaRPr lang="en-GB" b="0" i="0" dirty="0">
              <a:solidFill>
                <a:srgbClr val="444444"/>
              </a:solidFill>
              <a:effectLst/>
              <a:highlight>
                <a:srgbClr val="F5F5F5"/>
              </a:highlight>
              <a:latin typeface="Calibri" panose="020F0502020204030204" pitchFamily="34" charset="0"/>
            </a:endParaRPr>
          </a:p>
          <a:p>
            <a:pPr algn="l" rtl="0" fontAlgn="base"/>
            <a:endParaRPr lang="en-GB" b="0" i="0" u="none" strike="noStrike" dirty="0">
              <a:solidFill>
                <a:srgbClr val="000000"/>
              </a:solidFill>
              <a:effectLst/>
              <a:highlight>
                <a:srgbClr val="F5F5F5"/>
              </a:highlight>
              <a:latin typeface="Aptos" panose="020B0004020202020204" pitchFamily="34" charset="0"/>
            </a:endParaRPr>
          </a:p>
          <a:p>
            <a:pPr algn="l" rtl="0" fontAlgn="base"/>
            <a:endParaRPr lang="en-GB" b="0" i="0" u="none" strike="noStrike" dirty="0">
              <a:solidFill>
                <a:srgbClr val="000000"/>
              </a:solidFill>
              <a:effectLst/>
              <a:highlight>
                <a:srgbClr val="F5F5F5"/>
              </a:highlight>
              <a:latin typeface="Aptos" panose="020B0004020202020204" pitchFamily="34" charset="0"/>
            </a:endParaRPr>
          </a:p>
          <a:p>
            <a:pPr algn="l" rtl="0" fontAlgn="base"/>
            <a:r>
              <a:rPr lang="en-GB" b="0" i="0" u="none" strike="noStrike" dirty="0">
                <a:solidFill>
                  <a:srgbClr val="000000"/>
                </a:solidFill>
                <a:effectLst/>
                <a:highlight>
                  <a:srgbClr val="F5F5F5"/>
                </a:highlight>
                <a:latin typeface="Aptos" panose="020B0004020202020204" pitchFamily="34" charset="0"/>
              </a:rPr>
              <a:t>Disciplinarity – modality – driven by subject knowledge vs. driven by delivery expertise</a:t>
            </a:r>
            <a:r>
              <a:rPr lang="en-US" b="0" i="0" dirty="0">
                <a:solidFill>
                  <a:srgbClr val="444444"/>
                </a:solidFill>
                <a:effectLst/>
                <a:highlight>
                  <a:srgbClr val="F5F5F5"/>
                </a:highlight>
                <a:latin typeface="Aptos" panose="020B0004020202020204" pitchFamily="34" charset="0"/>
              </a:rPr>
              <a:t>​</a:t>
            </a:r>
            <a:endParaRPr lang="en-US" b="0" i="0" dirty="0">
              <a:solidFill>
                <a:srgbClr val="444444"/>
              </a:solidFill>
              <a:effectLst/>
              <a:highlight>
                <a:srgbClr val="F5F5F5"/>
              </a:highlight>
              <a:latin typeface="Calibri" panose="020F0502020204030204" pitchFamily="34" charset="0"/>
            </a:endParaRPr>
          </a:p>
          <a:p>
            <a:pPr algn="l" rtl="0" fontAlgn="base"/>
            <a:r>
              <a:rPr lang="en-GB" b="0" i="0" dirty="0">
                <a:solidFill>
                  <a:srgbClr val="444444"/>
                </a:solidFill>
                <a:effectLst/>
                <a:highlight>
                  <a:srgbClr val="F5F5F5"/>
                </a:highlight>
                <a:latin typeface="Aptos" panose="020B0004020202020204" pitchFamily="34" charset="0"/>
              </a:rPr>
              <a:t>​</a:t>
            </a:r>
            <a:endParaRPr lang="en-GB" b="0" i="0" dirty="0">
              <a:solidFill>
                <a:srgbClr val="444444"/>
              </a:solidFill>
              <a:effectLst/>
              <a:highlight>
                <a:srgbClr val="F5F5F5"/>
              </a:highligh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E96832-06AC-B74B-806F-73010FD704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80894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94314-919F-61EA-40D2-0F6491CD09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C4D972-3C25-7491-474E-577A9A8F90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53FEBE-051D-57CC-EEBC-92DBC93A2E49}"/>
              </a:ext>
            </a:extLst>
          </p:cNvPr>
          <p:cNvSpPr>
            <a:spLocks noGrp="1"/>
          </p:cNvSpPr>
          <p:nvPr>
            <p:ph type="body" idx="1"/>
          </p:nvPr>
        </p:nvSpPr>
        <p:spPr/>
        <p:txBody>
          <a:bodyPr/>
          <a:lstStyle/>
          <a:p>
            <a:r>
              <a:rPr lang="en-US" dirty="0"/>
              <a:t>Poll to be added from slide 9, slide 13, slide 16 and slide 21</a:t>
            </a:r>
          </a:p>
        </p:txBody>
      </p:sp>
      <p:sp>
        <p:nvSpPr>
          <p:cNvPr id="4" name="Slide Number Placeholder 3">
            <a:extLst>
              <a:ext uri="{FF2B5EF4-FFF2-40B4-BE49-F238E27FC236}">
                <a16:creationId xmlns:a16="http://schemas.microsoft.com/office/drawing/2014/main" id="{38E690F8-B014-97E6-2F21-3F4AC6723F4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E96832-06AC-B74B-806F-73010FD704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4947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E96832-06AC-B74B-806F-73010FD70420}" type="slidenum">
              <a:rPr lang="en-US" smtClean="0"/>
              <a:t>2</a:t>
            </a:fld>
            <a:endParaRPr lang="en-US"/>
          </a:p>
        </p:txBody>
      </p:sp>
    </p:spTree>
    <p:extLst>
      <p:ext uri="{BB962C8B-B14F-4D97-AF65-F5344CB8AC3E}">
        <p14:creationId xmlns:p14="http://schemas.microsoft.com/office/powerpoint/2010/main" val="71688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E96832-06AC-B74B-806F-73010FD70420}" type="slidenum">
              <a:rPr lang="en-US" smtClean="0"/>
              <a:t>3</a:t>
            </a:fld>
            <a:endParaRPr lang="en-US"/>
          </a:p>
        </p:txBody>
      </p:sp>
    </p:spTree>
    <p:extLst>
      <p:ext uri="{BB962C8B-B14F-4D97-AF65-F5344CB8AC3E}">
        <p14:creationId xmlns:p14="http://schemas.microsoft.com/office/powerpoint/2010/main" val="482293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F96BC-3E8B-C586-6B7C-D524DE239A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ACC8CC-B882-1E6E-3175-AB76106F97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C36595-425D-C9CE-BE2D-0D0AF4DD182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4834A91-20CA-7758-E999-C0DE163C13D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E96832-06AC-B74B-806F-73010FD704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2694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55E1F-67AC-D036-3C74-89305D53CF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1360F0-3E78-EAA4-34E5-1F60BBD14C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CFCAD8-26E9-83E9-E4FD-C65F50D4BCEB}"/>
              </a:ext>
            </a:extLst>
          </p:cNvPr>
          <p:cNvSpPr>
            <a:spLocks noGrp="1"/>
          </p:cNvSpPr>
          <p:nvPr>
            <p:ph type="body" idx="1"/>
          </p:nvPr>
        </p:nvSpPr>
        <p:spPr/>
        <p:txBody>
          <a:bodyPr/>
          <a:lstStyle/>
          <a:p>
            <a:pPr>
              <a:lnSpc>
                <a:spcPct val="107000"/>
              </a:lnSpc>
              <a:spcAft>
                <a:spcPts val="800"/>
              </a:spcAft>
            </a:pPr>
            <a:endParaRPr lang="en-GB" sz="1800" kern="100" dirty="0">
              <a:latin typeface="Calibri"/>
              <a:cs typeface="Calibri"/>
            </a:endParaRPr>
          </a:p>
        </p:txBody>
      </p:sp>
      <p:sp>
        <p:nvSpPr>
          <p:cNvPr id="4" name="Slide Number Placeholder 3">
            <a:extLst>
              <a:ext uri="{FF2B5EF4-FFF2-40B4-BE49-F238E27FC236}">
                <a16:creationId xmlns:a16="http://schemas.microsoft.com/office/drawing/2014/main" id="{60B1A4EC-1470-7E91-56F8-3CF4B94C8F1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E96832-06AC-B74B-806F-73010FD704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3267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87D2F-6825-29E9-2314-D19389003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A614AF-6548-4BDC-2CAC-868DAFC9A0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6A399F-35BE-9403-5ACB-9C65B09A167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7B1322F-4B6F-8EAB-4E01-6EF93255467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E96832-06AC-B74B-806F-73010FD704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1132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C4B8CC-0998-0701-3C54-32D025FDEA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118F78-92A6-98F7-DCD9-CBC813C527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EFE09F-DB4F-2202-9B00-FB07FBBC54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BB11E2C-A197-9AE2-1E2B-E339CEE768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E96832-06AC-B74B-806F-73010FD704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696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74F3A7-9FDF-1715-A50B-F182D0CB80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4EA3E8-4B51-E851-EB20-8A93B416B8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5AC3ED-4351-FD64-86C0-65D6218C85C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157BF3A-82CE-4228-3C88-77C4A6C7020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E96832-06AC-B74B-806F-73010FD704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8386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1679FC-2240-7C64-8D7C-10FCF2185E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4BE0D2-03B6-31E0-DA5B-49D3B15AD8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7C90F8-913D-A2A2-4D8B-EA0773CE678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59574FD-B6C5-E3CA-2763-1E26119ACEF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E96832-06AC-B74B-806F-73010FD704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9912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C345F-7062-3642-BD38-E4C733A41EE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A8659119-AEB1-1440-80A3-5AB461E0CD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3D9A308-3275-5243-B7B9-F11967E59D03}"/>
              </a:ext>
            </a:extLst>
          </p:cNvPr>
          <p:cNvSpPr>
            <a:spLocks noGrp="1"/>
          </p:cNvSpPr>
          <p:nvPr>
            <p:ph type="dt" sz="half" idx="10"/>
          </p:nvPr>
        </p:nvSpPr>
        <p:spPr/>
        <p:txBody>
          <a:bodyPr/>
          <a:lstStyle/>
          <a:p>
            <a:fld id="{0075B109-3848-754D-90CC-7E03A938CF6C}" type="datetimeFigureOut">
              <a:rPr lang="en-US" smtClean="0"/>
              <a:t>5/14/2025</a:t>
            </a:fld>
            <a:endParaRPr lang="en-US"/>
          </a:p>
        </p:txBody>
      </p:sp>
      <p:sp>
        <p:nvSpPr>
          <p:cNvPr id="5" name="Footer Placeholder 4">
            <a:extLst>
              <a:ext uri="{FF2B5EF4-FFF2-40B4-BE49-F238E27FC236}">
                <a16:creationId xmlns:a16="http://schemas.microsoft.com/office/drawing/2014/main" id="{4B6B1E16-6060-7C48-AF1D-BBF7F98E7B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4C1896-F8C2-4246-8EB2-14EA94C30049}"/>
              </a:ext>
            </a:extLst>
          </p:cNvPr>
          <p:cNvSpPr>
            <a:spLocks noGrp="1"/>
          </p:cNvSpPr>
          <p:nvPr>
            <p:ph type="sldNum" sz="quarter" idx="12"/>
          </p:nvPr>
        </p:nvSpPr>
        <p:spPr/>
        <p:txBody>
          <a:bodyPr/>
          <a:lstStyle/>
          <a:p>
            <a:fld id="{0888FCFF-3856-564A-9C2D-9DEEC3783E3B}" type="slidenum">
              <a:rPr lang="en-US" smtClean="0"/>
              <a:t>‹#›</a:t>
            </a:fld>
            <a:endParaRPr lang="en-US"/>
          </a:p>
        </p:txBody>
      </p:sp>
    </p:spTree>
    <p:extLst>
      <p:ext uri="{BB962C8B-B14F-4D97-AF65-F5344CB8AC3E}">
        <p14:creationId xmlns:p14="http://schemas.microsoft.com/office/powerpoint/2010/main" val="2084965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66118-97EA-EB47-931C-F3499D6830A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5CEC53C-0A3B-F44E-8B9A-4A7056BDA2C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B7DCAE4-A1BF-814B-8B6E-F1184E982D03}"/>
              </a:ext>
            </a:extLst>
          </p:cNvPr>
          <p:cNvSpPr>
            <a:spLocks noGrp="1"/>
          </p:cNvSpPr>
          <p:nvPr>
            <p:ph type="dt" sz="half" idx="10"/>
          </p:nvPr>
        </p:nvSpPr>
        <p:spPr/>
        <p:txBody>
          <a:bodyPr/>
          <a:lstStyle/>
          <a:p>
            <a:fld id="{0075B109-3848-754D-90CC-7E03A938CF6C}" type="datetimeFigureOut">
              <a:rPr lang="en-US" smtClean="0"/>
              <a:t>5/14/2025</a:t>
            </a:fld>
            <a:endParaRPr lang="en-US"/>
          </a:p>
        </p:txBody>
      </p:sp>
      <p:sp>
        <p:nvSpPr>
          <p:cNvPr id="5" name="Footer Placeholder 4">
            <a:extLst>
              <a:ext uri="{FF2B5EF4-FFF2-40B4-BE49-F238E27FC236}">
                <a16:creationId xmlns:a16="http://schemas.microsoft.com/office/drawing/2014/main" id="{07D75BDE-4622-EC49-B1D7-31B952BF56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DA3B32-8365-3647-9752-546B306E9012}"/>
              </a:ext>
            </a:extLst>
          </p:cNvPr>
          <p:cNvSpPr>
            <a:spLocks noGrp="1"/>
          </p:cNvSpPr>
          <p:nvPr>
            <p:ph type="sldNum" sz="quarter" idx="12"/>
          </p:nvPr>
        </p:nvSpPr>
        <p:spPr/>
        <p:txBody>
          <a:bodyPr/>
          <a:lstStyle/>
          <a:p>
            <a:fld id="{0888FCFF-3856-564A-9C2D-9DEEC3783E3B}" type="slidenum">
              <a:rPr lang="en-US" smtClean="0"/>
              <a:t>‹#›</a:t>
            </a:fld>
            <a:endParaRPr lang="en-US"/>
          </a:p>
        </p:txBody>
      </p:sp>
    </p:spTree>
    <p:extLst>
      <p:ext uri="{BB962C8B-B14F-4D97-AF65-F5344CB8AC3E}">
        <p14:creationId xmlns:p14="http://schemas.microsoft.com/office/powerpoint/2010/main" val="226022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496DF6-7EE1-174C-8ECF-AF6A6AF9D3D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CA1A377-B0FB-DB46-A06C-F153C29836A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8FF991C-FEF7-F04A-A181-E7B57B541B8A}"/>
              </a:ext>
            </a:extLst>
          </p:cNvPr>
          <p:cNvSpPr>
            <a:spLocks noGrp="1"/>
          </p:cNvSpPr>
          <p:nvPr>
            <p:ph type="dt" sz="half" idx="10"/>
          </p:nvPr>
        </p:nvSpPr>
        <p:spPr/>
        <p:txBody>
          <a:bodyPr/>
          <a:lstStyle/>
          <a:p>
            <a:fld id="{0075B109-3848-754D-90CC-7E03A938CF6C}" type="datetimeFigureOut">
              <a:rPr lang="en-US" smtClean="0"/>
              <a:t>5/14/2025</a:t>
            </a:fld>
            <a:endParaRPr lang="en-US"/>
          </a:p>
        </p:txBody>
      </p:sp>
      <p:sp>
        <p:nvSpPr>
          <p:cNvPr id="5" name="Footer Placeholder 4">
            <a:extLst>
              <a:ext uri="{FF2B5EF4-FFF2-40B4-BE49-F238E27FC236}">
                <a16:creationId xmlns:a16="http://schemas.microsoft.com/office/drawing/2014/main" id="{B28270F9-29C0-DE41-B252-589F91FA3D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AAA8BE-0154-B24E-8AB1-77667399E3CB}"/>
              </a:ext>
            </a:extLst>
          </p:cNvPr>
          <p:cNvSpPr>
            <a:spLocks noGrp="1"/>
          </p:cNvSpPr>
          <p:nvPr>
            <p:ph type="sldNum" sz="quarter" idx="12"/>
          </p:nvPr>
        </p:nvSpPr>
        <p:spPr/>
        <p:txBody>
          <a:bodyPr/>
          <a:lstStyle/>
          <a:p>
            <a:fld id="{0888FCFF-3856-564A-9C2D-9DEEC3783E3B}" type="slidenum">
              <a:rPr lang="en-US" smtClean="0"/>
              <a:t>‹#›</a:t>
            </a:fld>
            <a:endParaRPr lang="en-US"/>
          </a:p>
        </p:txBody>
      </p:sp>
    </p:spTree>
    <p:extLst>
      <p:ext uri="{BB962C8B-B14F-4D97-AF65-F5344CB8AC3E}">
        <p14:creationId xmlns:p14="http://schemas.microsoft.com/office/powerpoint/2010/main" val="3091970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3C84B-7151-D643-928B-BBDC942A39C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45E5652-9C63-464D-B3C4-BEF481767C4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5A2385F-F273-1642-B7D3-7DD3291E63DF}"/>
              </a:ext>
            </a:extLst>
          </p:cNvPr>
          <p:cNvSpPr>
            <a:spLocks noGrp="1"/>
          </p:cNvSpPr>
          <p:nvPr>
            <p:ph type="dt" sz="half" idx="10"/>
          </p:nvPr>
        </p:nvSpPr>
        <p:spPr/>
        <p:txBody>
          <a:bodyPr/>
          <a:lstStyle/>
          <a:p>
            <a:fld id="{0075B109-3848-754D-90CC-7E03A938CF6C}" type="datetimeFigureOut">
              <a:rPr lang="en-US" smtClean="0"/>
              <a:t>5/14/2025</a:t>
            </a:fld>
            <a:endParaRPr lang="en-US"/>
          </a:p>
        </p:txBody>
      </p:sp>
      <p:sp>
        <p:nvSpPr>
          <p:cNvPr id="5" name="Footer Placeholder 4">
            <a:extLst>
              <a:ext uri="{FF2B5EF4-FFF2-40B4-BE49-F238E27FC236}">
                <a16:creationId xmlns:a16="http://schemas.microsoft.com/office/drawing/2014/main" id="{DB5805E9-59A6-4248-84E0-12AEFAB994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DD7787-B4B5-5841-85A9-C009F6A87E33}"/>
              </a:ext>
            </a:extLst>
          </p:cNvPr>
          <p:cNvSpPr>
            <a:spLocks noGrp="1"/>
          </p:cNvSpPr>
          <p:nvPr>
            <p:ph type="sldNum" sz="quarter" idx="12"/>
          </p:nvPr>
        </p:nvSpPr>
        <p:spPr/>
        <p:txBody>
          <a:bodyPr/>
          <a:lstStyle/>
          <a:p>
            <a:fld id="{0888FCFF-3856-564A-9C2D-9DEEC3783E3B}" type="slidenum">
              <a:rPr lang="en-US" smtClean="0"/>
              <a:t>‹#›</a:t>
            </a:fld>
            <a:endParaRPr lang="en-US"/>
          </a:p>
        </p:txBody>
      </p:sp>
    </p:spTree>
    <p:extLst>
      <p:ext uri="{BB962C8B-B14F-4D97-AF65-F5344CB8AC3E}">
        <p14:creationId xmlns:p14="http://schemas.microsoft.com/office/powerpoint/2010/main" val="4173518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C6CDD-2E08-D345-8DDE-99B7B2CB016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0F804DE-2531-E645-9062-9A19ADC004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FEF54F8-CD16-264B-9F8B-BB9AA484BE2A}"/>
              </a:ext>
            </a:extLst>
          </p:cNvPr>
          <p:cNvSpPr>
            <a:spLocks noGrp="1"/>
          </p:cNvSpPr>
          <p:nvPr>
            <p:ph type="dt" sz="half" idx="10"/>
          </p:nvPr>
        </p:nvSpPr>
        <p:spPr/>
        <p:txBody>
          <a:bodyPr/>
          <a:lstStyle/>
          <a:p>
            <a:fld id="{0075B109-3848-754D-90CC-7E03A938CF6C}" type="datetimeFigureOut">
              <a:rPr lang="en-US" smtClean="0"/>
              <a:t>5/14/2025</a:t>
            </a:fld>
            <a:endParaRPr lang="en-US"/>
          </a:p>
        </p:txBody>
      </p:sp>
      <p:sp>
        <p:nvSpPr>
          <p:cNvPr id="5" name="Footer Placeholder 4">
            <a:extLst>
              <a:ext uri="{FF2B5EF4-FFF2-40B4-BE49-F238E27FC236}">
                <a16:creationId xmlns:a16="http://schemas.microsoft.com/office/drawing/2014/main" id="{760E42D9-21C2-6048-816A-38105C6ED1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F1E037-FFC7-2045-83D4-067660E2CB70}"/>
              </a:ext>
            </a:extLst>
          </p:cNvPr>
          <p:cNvSpPr>
            <a:spLocks noGrp="1"/>
          </p:cNvSpPr>
          <p:nvPr>
            <p:ph type="sldNum" sz="quarter" idx="12"/>
          </p:nvPr>
        </p:nvSpPr>
        <p:spPr/>
        <p:txBody>
          <a:bodyPr/>
          <a:lstStyle/>
          <a:p>
            <a:fld id="{0888FCFF-3856-564A-9C2D-9DEEC3783E3B}" type="slidenum">
              <a:rPr lang="en-US" smtClean="0"/>
              <a:t>‹#›</a:t>
            </a:fld>
            <a:endParaRPr lang="en-US"/>
          </a:p>
        </p:txBody>
      </p:sp>
    </p:spTree>
    <p:extLst>
      <p:ext uri="{BB962C8B-B14F-4D97-AF65-F5344CB8AC3E}">
        <p14:creationId xmlns:p14="http://schemas.microsoft.com/office/powerpoint/2010/main" val="3549051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BD015-5D85-6243-BEFF-22C377F9633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007B80A-BE38-FB4B-A0BB-3E8B41FC76D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2F7E00F-3E36-E740-ADF6-23112F37D18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0FFC7EC-8F1D-EE42-9837-6A7D2B7B1753}"/>
              </a:ext>
            </a:extLst>
          </p:cNvPr>
          <p:cNvSpPr>
            <a:spLocks noGrp="1"/>
          </p:cNvSpPr>
          <p:nvPr>
            <p:ph type="dt" sz="half" idx="10"/>
          </p:nvPr>
        </p:nvSpPr>
        <p:spPr/>
        <p:txBody>
          <a:bodyPr/>
          <a:lstStyle/>
          <a:p>
            <a:fld id="{0075B109-3848-754D-90CC-7E03A938CF6C}" type="datetimeFigureOut">
              <a:rPr lang="en-US" smtClean="0"/>
              <a:t>5/14/2025</a:t>
            </a:fld>
            <a:endParaRPr lang="en-US"/>
          </a:p>
        </p:txBody>
      </p:sp>
      <p:sp>
        <p:nvSpPr>
          <p:cNvPr id="6" name="Footer Placeholder 5">
            <a:extLst>
              <a:ext uri="{FF2B5EF4-FFF2-40B4-BE49-F238E27FC236}">
                <a16:creationId xmlns:a16="http://schemas.microsoft.com/office/drawing/2014/main" id="{3A045D91-C253-6F42-B189-862BEDC20A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630B3C-3382-A24E-B086-4D6FBFC0F40B}"/>
              </a:ext>
            </a:extLst>
          </p:cNvPr>
          <p:cNvSpPr>
            <a:spLocks noGrp="1"/>
          </p:cNvSpPr>
          <p:nvPr>
            <p:ph type="sldNum" sz="quarter" idx="12"/>
          </p:nvPr>
        </p:nvSpPr>
        <p:spPr/>
        <p:txBody>
          <a:bodyPr/>
          <a:lstStyle/>
          <a:p>
            <a:fld id="{0888FCFF-3856-564A-9C2D-9DEEC3783E3B}" type="slidenum">
              <a:rPr lang="en-US" smtClean="0"/>
              <a:t>‹#›</a:t>
            </a:fld>
            <a:endParaRPr lang="en-US"/>
          </a:p>
        </p:txBody>
      </p:sp>
    </p:spTree>
    <p:extLst>
      <p:ext uri="{BB962C8B-B14F-4D97-AF65-F5344CB8AC3E}">
        <p14:creationId xmlns:p14="http://schemas.microsoft.com/office/powerpoint/2010/main" val="2300018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A8C2-E848-0848-AA66-2DFA623092A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8435A92-5CB1-044D-BCC2-7DAAF27DFA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800E83E-DBA6-A243-9833-AA67A9F9ECF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28041FE-301A-C747-9C90-4C7E11F930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F669C70-8E3B-1640-8182-719B33A2C33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C7CEA9A0-BA15-F04E-B86E-C2E773D0FA0E}"/>
              </a:ext>
            </a:extLst>
          </p:cNvPr>
          <p:cNvSpPr>
            <a:spLocks noGrp="1"/>
          </p:cNvSpPr>
          <p:nvPr>
            <p:ph type="dt" sz="half" idx="10"/>
          </p:nvPr>
        </p:nvSpPr>
        <p:spPr/>
        <p:txBody>
          <a:bodyPr/>
          <a:lstStyle/>
          <a:p>
            <a:fld id="{0075B109-3848-754D-90CC-7E03A938CF6C}" type="datetimeFigureOut">
              <a:rPr lang="en-US" smtClean="0"/>
              <a:t>5/14/2025</a:t>
            </a:fld>
            <a:endParaRPr lang="en-US"/>
          </a:p>
        </p:txBody>
      </p:sp>
      <p:sp>
        <p:nvSpPr>
          <p:cNvPr id="8" name="Footer Placeholder 7">
            <a:extLst>
              <a:ext uri="{FF2B5EF4-FFF2-40B4-BE49-F238E27FC236}">
                <a16:creationId xmlns:a16="http://schemas.microsoft.com/office/drawing/2014/main" id="{5EF0A014-28E4-1548-BEC9-8357A67D8B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CAA1C6-40F8-C842-844A-E485CE1A2374}"/>
              </a:ext>
            </a:extLst>
          </p:cNvPr>
          <p:cNvSpPr>
            <a:spLocks noGrp="1"/>
          </p:cNvSpPr>
          <p:nvPr>
            <p:ph type="sldNum" sz="quarter" idx="12"/>
          </p:nvPr>
        </p:nvSpPr>
        <p:spPr/>
        <p:txBody>
          <a:bodyPr/>
          <a:lstStyle/>
          <a:p>
            <a:fld id="{0888FCFF-3856-564A-9C2D-9DEEC3783E3B}" type="slidenum">
              <a:rPr lang="en-US" smtClean="0"/>
              <a:t>‹#›</a:t>
            </a:fld>
            <a:endParaRPr lang="en-US"/>
          </a:p>
        </p:txBody>
      </p:sp>
    </p:spTree>
    <p:extLst>
      <p:ext uri="{BB962C8B-B14F-4D97-AF65-F5344CB8AC3E}">
        <p14:creationId xmlns:p14="http://schemas.microsoft.com/office/powerpoint/2010/main" val="3016499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EE7B9-4DC5-6547-8C02-B45053E26826}"/>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D8FF0220-1516-7048-B17F-C80E25640A09}"/>
              </a:ext>
            </a:extLst>
          </p:cNvPr>
          <p:cNvSpPr>
            <a:spLocks noGrp="1"/>
          </p:cNvSpPr>
          <p:nvPr>
            <p:ph type="dt" sz="half" idx="10"/>
          </p:nvPr>
        </p:nvSpPr>
        <p:spPr/>
        <p:txBody>
          <a:bodyPr/>
          <a:lstStyle/>
          <a:p>
            <a:fld id="{0075B109-3848-754D-90CC-7E03A938CF6C}" type="datetimeFigureOut">
              <a:rPr lang="en-US" smtClean="0"/>
              <a:t>5/14/2025</a:t>
            </a:fld>
            <a:endParaRPr lang="en-US"/>
          </a:p>
        </p:txBody>
      </p:sp>
      <p:sp>
        <p:nvSpPr>
          <p:cNvPr id="4" name="Footer Placeholder 3">
            <a:extLst>
              <a:ext uri="{FF2B5EF4-FFF2-40B4-BE49-F238E27FC236}">
                <a16:creationId xmlns:a16="http://schemas.microsoft.com/office/drawing/2014/main" id="{79D9AF29-9B32-1748-AAEF-153524B25EC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F88E86-E915-1B45-A618-4786C24FA47B}"/>
              </a:ext>
            </a:extLst>
          </p:cNvPr>
          <p:cNvSpPr>
            <a:spLocks noGrp="1"/>
          </p:cNvSpPr>
          <p:nvPr>
            <p:ph type="sldNum" sz="quarter" idx="12"/>
          </p:nvPr>
        </p:nvSpPr>
        <p:spPr/>
        <p:txBody>
          <a:bodyPr/>
          <a:lstStyle/>
          <a:p>
            <a:fld id="{0888FCFF-3856-564A-9C2D-9DEEC3783E3B}" type="slidenum">
              <a:rPr lang="en-US" smtClean="0"/>
              <a:t>‹#›</a:t>
            </a:fld>
            <a:endParaRPr lang="en-US"/>
          </a:p>
        </p:txBody>
      </p:sp>
    </p:spTree>
    <p:extLst>
      <p:ext uri="{BB962C8B-B14F-4D97-AF65-F5344CB8AC3E}">
        <p14:creationId xmlns:p14="http://schemas.microsoft.com/office/powerpoint/2010/main" val="2519382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C399CA-3029-7C41-BB92-D03BCDFF2C70}"/>
              </a:ext>
            </a:extLst>
          </p:cNvPr>
          <p:cNvSpPr>
            <a:spLocks noGrp="1"/>
          </p:cNvSpPr>
          <p:nvPr>
            <p:ph type="dt" sz="half" idx="10"/>
          </p:nvPr>
        </p:nvSpPr>
        <p:spPr/>
        <p:txBody>
          <a:bodyPr/>
          <a:lstStyle/>
          <a:p>
            <a:fld id="{0075B109-3848-754D-90CC-7E03A938CF6C}" type="datetimeFigureOut">
              <a:rPr lang="en-US" smtClean="0"/>
              <a:t>5/14/2025</a:t>
            </a:fld>
            <a:endParaRPr lang="en-US"/>
          </a:p>
        </p:txBody>
      </p:sp>
      <p:sp>
        <p:nvSpPr>
          <p:cNvPr id="3" name="Footer Placeholder 2">
            <a:extLst>
              <a:ext uri="{FF2B5EF4-FFF2-40B4-BE49-F238E27FC236}">
                <a16:creationId xmlns:a16="http://schemas.microsoft.com/office/drawing/2014/main" id="{6C4CC530-C287-D04E-9327-C928E4305C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5E66F94-FE2F-E449-9881-721F8375181F}"/>
              </a:ext>
            </a:extLst>
          </p:cNvPr>
          <p:cNvSpPr>
            <a:spLocks noGrp="1"/>
          </p:cNvSpPr>
          <p:nvPr>
            <p:ph type="sldNum" sz="quarter" idx="12"/>
          </p:nvPr>
        </p:nvSpPr>
        <p:spPr/>
        <p:txBody>
          <a:bodyPr/>
          <a:lstStyle/>
          <a:p>
            <a:fld id="{0888FCFF-3856-564A-9C2D-9DEEC3783E3B}" type="slidenum">
              <a:rPr lang="en-US" smtClean="0"/>
              <a:t>‹#›</a:t>
            </a:fld>
            <a:endParaRPr lang="en-US"/>
          </a:p>
        </p:txBody>
      </p:sp>
    </p:spTree>
    <p:extLst>
      <p:ext uri="{BB962C8B-B14F-4D97-AF65-F5344CB8AC3E}">
        <p14:creationId xmlns:p14="http://schemas.microsoft.com/office/powerpoint/2010/main" val="1367399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959CD-42B5-7A40-8535-BEA51220612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0641CA4-CDD4-A14E-98DB-0027FE31EE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4D7968F-658A-CF47-9B0F-BF3C519478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30D44A0-64E5-8744-8CD8-8ECEAE3663B1}"/>
              </a:ext>
            </a:extLst>
          </p:cNvPr>
          <p:cNvSpPr>
            <a:spLocks noGrp="1"/>
          </p:cNvSpPr>
          <p:nvPr>
            <p:ph type="dt" sz="half" idx="10"/>
          </p:nvPr>
        </p:nvSpPr>
        <p:spPr/>
        <p:txBody>
          <a:bodyPr/>
          <a:lstStyle/>
          <a:p>
            <a:fld id="{0075B109-3848-754D-90CC-7E03A938CF6C}" type="datetimeFigureOut">
              <a:rPr lang="en-US" smtClean="0"/>
              <a:t>5/14/2025</a:t>
            </a:fld>
            <a:endParaRPr lang="en-US"/>
          </a:p>
        </p:txBody>
      </p:sp>
      <p:sp>
        <p:nvSpPr>
          <p:cNvPr id="6" name="Footer Placeholder 5">
            <a:extLst>
              <a:ext uri="{FF2B5EF4-FFF2-40B4-BE49-F238E27FC236}">
                <a16:creationId xmlns:a16="http://schemas.microsoft.com/office/drawing/2014/main" id="{0AFE6359-D1A3-214A-9626-9A4E47EC88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C457CA-AD1E-1B45-ADB7-CBEC31A66D29}"/>
              </a:ext>
            </a:extLst>
          </p:cNvPr>
          <p:cNvSpPr>
            <a:spLocks noGrp="1"/>
          </p:cNvSpPr>
          <p:nvPr>
            <p:ph type="sldNum" sz="quarter" idx="12"/>
          </p:nvPr>
        </p:nvSpPr>
        <p:spPr/>
        <p:txBody>
          <a:bodyPr/>
          <a:lstStyle/>
          <a:p>
            <a:fld id="{0888FCFF-3856-564A-9C2D-9DEEC3783E3B}" type="slidenum">
              <a:rPr lang="en-US" smtClean="0"/>
              <a:t>‹#›</a:t>
            </a:fld>
            <a:endParaRPr lang="en-US"/>
          </a:p>
        </p:txBody>
      </p:sp>
    </p:spTree>
    <p:extLst>
      <p:ext uri="{BB962C8B-B14F-4D97-AF65-F5344CB8AC3E}">
        <p14:creationId xmlns:p14="http://schemas.microsoft.com/office/powerpoint/2010/main" val="833162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C5F12-9115-2B42-A40F-3CDFA5C1DF3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40152553-C82A-694B-92AE-9FE12C2E00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71A19F-BF5D-314B-BEAF-D6B90A6DE8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C7F44C-0661-9A4E-81E1-33A799F76A04}"/>
              </a:ext>
            </a:extLst>
          </p:cNvPr>
          <p:cNvSpPr>
            <a:spLocks noGrp="1"/>
          </p:cNvSpPr>
          <p:nvPr>
            <p:ph type="dt" sz="half" idx="10"/>
          </p:nvPr>
        </p:nvSpPr>
        <p:spPr/>
        <p:txBody>
          <a:bodyPr/>
          <a:lstStyle/>
          <a:p>
            <a:fld id="{0075B109-3848-754D-90CC-7E03A938CF6C}" type="datetimeFigureOut">
              <a:rPr lang="en-US" smtClean="0"/>
              <a:t>5/14/2025</a:t>
            </a:fld>
            <a:endParaRPr lang="en-US"/>
          </a:p>
        </p:txBody>
      </p:sp>
      <p:sp>
        <p:nvSpPr>
          <p:cNvPr id="6" name="Footer Placeholder 5">
            <a:extLst>
              <a:ext uri="{FF2B5EF4-FFF2-40B4-BE49-F238E27FC236}">
                <a16:creationId xmlns:a16="http://schemas.microsoft.com/office/drawing/2014/main" id="{85FD927E-2177-AA42-B8A2-1199D98C9B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9DFEC6-ED6E-9944-A2CA-A8D25BAA269D}"/>
              </a:ext>
            </a:extLst>
          </p:cNvPr>
          <p:cNvSpPr>
            <a:spLocks noGrp="1"/>
          </p:cNvSpPr>
          <p:nvPr>
            <p:ph type="sldNum" sz="quarter" idx="12"/>
          </p:nvPr>
        </p:nvSpPr>
        <p:spPr/>
        <p:txBody>
          <a:bodyPr/>
          <a:lstStyle/>
          <a:p>
            <a:fld id="{0888FCFF-3856-564A-9C2D-9DEEC3783E3B}" type="slidenum">
              <a:rPr lang="en-US" smtClean="0"/>
              <a:t>‹#›</a:t>
            </a:fld>
            <a:endParaRPr lang="en-US"/>
          </a:p>
        </p:txBody>
      </p:sp>
    </p:spTree>
    <p:extLst>
      <p:ext uri="{BB962C8B-B14F-4D97-AF65-F5344CB8AC3E}">
        <p14:creationId xmlns:p14="http://schemas.microsoft.com/office/powerpoint/2010/main" val="3903443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620571-0793-EC48-B84A-523AE05F39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11D2B3E-0CCF-4143-96DC-FD5B81E8EE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41333DF-C3E8-CC41-95E7-9AF800BF3D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75B109-3848-754D-90CC-7E03A938CF6C}" type="datetimeFigureOut">
              <a:rPr lang="en-US" smtClean="0"/>
              <a:t>5/14/2025</a:t>
            </a:fld>
            <a:endParaRPr lang="en-US"/>
          </a:p>
        </p:txBody>
      </p:sp>
      <p:sp>
        <p:nvSpPr>
          <p:cNvPr id="5" name="Footer Placeholder 4">
            <a:extLst>
              <a:ext uri="{FF2B5EF4-FFF2-40B4-BE49-F238E27FC236}">
                <a16:creationId xmlns:a16="http://schemas.microsoft.com/office/drawing/2014/main" id="{214F2004-0283-0D4E-AE1C-0E26D062C3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B870DC7-020A-F64B-8D61-E97C3CC7B0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88FCFF-3856-564A-9C2D-9DEEC3783E3B}" type="slidenum">
              <a:rPr lang="en-US" smtClean="0"/>
              <a:t>‹#›</a:t>
            </a:fld>
            <a:endParaRPr lang="en-US"/>
          </a:p>
        </p:txBody>
      </p:sp>
    </p:spTree>
    <p:extLst>
      <p:ext uri="{BB962C8B-B14F-4D97-AF65-F5344CB8AC3E}">
        <p14:creationId xmlns:p14="http://schemas.microsoft.com/office/powerpoint/2010/main" val="13880129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sv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sv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sv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sv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jpeg"/><Relationship Id="rId7" Type="http://schemas.openxmlformats.org/officeDocument/2006/relationships/image" Target="../media/image6.sv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image" Target="../media/image1.jpeg"/><Relationship Id="rId7" Type="http://schemas.openxmlformats.org/officeDocument/2006/relationships/image" Target="../media/image6.svg"/><Relationship Id="rId12"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diagramColors" Target="../diagrams/colors2.xml"/><Relationship Id="rId5" Type="http://schemas.openxmlformats.org/officeDocument/2006/relationships/image" Target="../media/image3.svg"/><Relationship Id="rId10" Type="http://schemas.openxmlformats.org/officeDocument/2006/relationships/diagramQuickStyle" Target="../diagrams/quickStyle2.xml"/><Relationship Id="rId4" Type="http://schemas.openxmlformats.org/officeDocument/2006/relationships/image" Target="../media/image2.png"/><Relationship Id="rId9"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sv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sv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sv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2.png"/><Relationship Id="rId7" Type="http://schemas.openxmlformats.org/officeDocument/2006/relationships/image" Target="../media/image7.png"/><Relationship Id="rId12"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4.png"/><Relationship Id="rId10" Type="http://schemas.openxmlformats.org/officeDocument/2006/relationships/image" Target="../media/image10.png"/><Relationship Id="rId4" Type="http://schemas.openxmlformats.org/officeDocument/2006/relationships/image" Target="../media/image3.sv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sv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sv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image" Target="../media/image1.jpeg"/><Relationship Id="rId7" Type="http://schemas.openxmlformats.org/officeDocument/2006/relationships/image" Target="../media/image6.svg"/><Relationship Id="rId12"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diagramColors" Target="../diagrams/colors1.xml"/><Relationship Id="rId5" Type="http://schemas.openxmlformats.org/officeDocument/2006/relationships/image" Target="../media/image3.svg"/><Relationship Id="rId10" Type="http://schemas.openxmlformats.org/officeDocument/2006/relationships/diagramQuickStyle" Target="../diagrams/quickStyle1.xml"/><Relationship Id="rId4" Type="http://schemas.openxmlformats.org/officeDocument/2006/relationships/image" Target="../media/image2.png"/><Relationship Id="rId9"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sv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sv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jpeg"/><Relationship Id="rId7" Type="http://schemas.openxmlformats.org/officeDocument/2006/relationships/image" Target="../media/image6.sv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jpeg"/><Relationship Id="rId7" Type="http://schemas.openxmlformats.org/officeDocument/2006/relationships/image" Target="../media/image6.sv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3" name="Subtitle 2">
            <a:extLst>
              <a:ext uri="{FF2B5EF4-FFF2-40B4-BE49-F238E27FC236}">
                <a16:creationId xmlns:a16="http://schemas.microsoft.com/office/drawing/2014/main" id="{8D11ACDD-7EFA-544E-8C69-F746BAE7A877}"/>
              </a:ext>
            </a:extLst>
          </p:cNvPr>
          <p:cNvSpPr txBox="1">
            <a:spLocks/>
          </p:cNvSpPr>
          <p:nvPr/>
        </p:nvSpPr>
        <p:spPr>
          <a:xfrm>
            <a:off x="719092" y="1421584"/>
            <a:ext cx="6867571" cy="87233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GB" sz="4000" b="1" spc="60" dirty="0">
                <a:solidFill>
                  <a:schemeClr val="bg1"/>
                </a:solidFill>
                <a:latin typeface="Arial" panose="020B0604020202020204" pitchFamily="34" charset="0"/>
                <a:cs typeface="Arial" panose="020B0604020202020204" pitchFamily="34" charset="0"/>
              </a:rPr>
              <a:t>‘Higher Education Tripartite Practitioners’ as an emerging role in UK Higher Education</a:t>
            </a:r>
          </a:p>
          <a:p>
            <a:pPr algn="l">
              <a:lnSpc>
                <a:spcPct val="100000"/>
              </a:lnSpc>
            </a:pPr>
            <a:endParaRPr lang="en-GB" sz="4000" b="1" spc="60" dirty="0">
              <a:solidFill>
                <a:schemeClr val="bg1"/>
              </a:solidFill>
              <a:latin typeface="Arial" panose="020B0604020202020204" pitchFamily="34" charset="0"/>
              <a:cs typeface="Arial" panose="020B0604020202020204" pitchFamily="34" charset="0"/>
            </a:endParaRPr>
          </a:p>
        </p:txBody>
      </p:sp>
      <p:pic>
        <p:nvPicPr>
          <p:cNvPr id="10" name="Graphic 9">
            <a:extLst>
              <a:ext uri="{FF2B5EF4-FFF2-40B4-BE49-F238E27FC236}">
                <a16:creationId xmlns:a16="http://schemas.microsoft.com/office/drawing/2014/main" id="{83271112-A625-9E4D-87EC-7432F308ABC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9920" y="6341480"/>
            <a:ext cx="1632120" cy="315576"/>
          </a:xfrm>
          <a:prstGeom prst="rect">
            <a:avLst/>
          </a:prstGeom>
        </p:spPr>
      </p:pic>
      <p:cxnSp>
        <p:nvCxnSpPr>
          <p:cNvPr id="11" name="Straight Connector 10">
            <a:extLst>
              <a:ext uri="{FF2B5EF4-FFF2-40B4-BE49-F238E27FC236}">
                <a16:creationId xmlns:a16="http://schemas.microsoft.com/office/drawing/2014/main" id="{A25F94EB-07A8-9D43-BFA1-F0A09CDFE3B1}"/>
              </a:ext>
            </a:extLst>
          </p:cNvPr>
          <p:cNvCxnSpPr/>
          <p:nvPr/>
        </p:nvCxnSpPr>
        <p:spPr>
          <a:xfrm>
            <a:off x="-26398" y="6187440"/>
            <a:ext cx="12466320" cy="0"/>
          </a:xfrm>
          <a:prstGeom prst="line">
            <a:avLst/>
          </a:prstGeom>
        </p:spPr>
        <p:style>
          <a:lnRef idx="1">
            <a:schemeClr val="accent1"/>
          </a:lnRef>
          <a:fillRef idx="0">
            <a:schemeClr val="accent1"/>
          </a:fillRef>
          <a:effectRef idx="0">
            <a:schemeClr val="accent1"/>
          </a:effectRef>
          <a:fontRef idx="minor">
            <a:schemeClr val="tx1"/>
          </a:fontRef>
        </p:style>
      </p:cxnSp>
      <p:pic>
        <p:nvPicPr>
          <p:cNvPr id="26" name="Graphic 25">
            <a:extLst>
              <a:ext uri="{FF2B5EF4-FFF2-40B4-BE49-F238E27FC236}">
                <a16:creationId xmlns:a16="http://schemas.microsoft.com/office/drawing/2014/main" id="{F9039F0E-77AC-2446-8A42-F99E7B4F597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035517" y="6341480"/>
            <a:ext cx="1077000" cy="366267"/>
          </a:xfrm>
          <a:prstGeom prst="rect">
            <a:avLst/>
          </a:prstGeom>
        </p:spPr>
      </p:pic>
    </p:spTree>
    <p:extLst>
      <p:ext uri="{BB962C8B-B14F-4D97-AF65-F5344CB8AC3E}">
        <p14:creationId xmlns:p14="http://schemas.microsoft.com/office/powerpoint/2010/main" val="555659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34567BD2-8879-2594-5F8A-6A80F31D253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7A2718F-2393-48D7-0B89-6D02F0F09EB1}"/>
              </a:ext>
            </a:extLst>
          </p:cNvPr>
          <p:cNvSpPr txBox="1"/>
          <p:nvPr/>
        </p:nvSpPr>
        <p:spPr>
          <a:xfrm>
            <a:off x="1010934" y="304969"/>
            <a:ext cx="7885932" cy="64633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50" normalizeH="0" baseline="0" noProof="0" dirty="0">
                <a:ln>
                  <a:noFill/>
                </a:ln>
                <a:solidFill>
                  <a:srgbClr val="FFFFFF"/>
                </a:solidFill>
                <a:effectLst/>
                <a:uLnTx/>
                <a:uFillTx/>
                <a:latin typeface="Calibri" panose="020F0502020204030204"/>
                <a:ea typeface="+mn-ea"/>
                <a:cs typeface="Arial"/>
              </a:rPr>
              <a:t>Finding 2 – Pedagogical Tension</a:t>
            </a:r>
            <a:endParaRPr kumimoji="0" lang="en-US" sz="3600" b="1" i="0" u="none" strike="noStrike" kern="1200" cap="none" spc="50" normalizeH="0" baseline="0" noProof="0" dirty="0">
              <a:ln>
                <a:noFill/>
              </a:ln>
              <a:solidFill>
                <a:srgbClr val="FFFFFF"/>
              </a:solidFill>
              <a:effectLst/>
              <a:uLnTx/>
              <a:uFillTx/>
              <a:latin typeface="Calibri" panose="020F0502020204030204"/>
              <a:ea typeface="+mn-ea"/>
              <a:cs typeface="Arial"/>
            </a:endParaRPr>
          </a:p>
        </p:txBody>
      </p:sp>
      <p:sp>
        <p:nvSpPr>
          <p:cNvPr id="12" name="Subtitle 2">
            <a:extLst>
              <a:ext uri="{FF2B5EF4-FFF2-40B4-BE49-F238E27FC236}">
                <a16:creationId xmlns:a16="http://schemas.microsoft.com/office/drawing/2014/main" id="{DFE1520D-4EC1-680A-FA62-A7C49D811C85}"/>
              </a:ext>
            </a:extLst>
          </p:cNvPr>
          <p:cNvSpPr txBox="1">
            <a:spLocks/>
          </p:cNvSpPr>
          <p:nvPr/>
        </p:nvSpPr>
        <p:spPr>
          <a:xfrm>
            <a:off x="920434" y="1370196"/>
            <a:ext cx="10775038" cy="4663199"/>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marR="0" lvl="0" indent="-4572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GB" sz="3200" b="1" i="1" u="none" strike="noStrike" kern="1200" cap="none" spc="50" normalizeH="0" baseline="0" noProof="0" dirty="0">
                <a:ln>
                  <a:noFill/>
                </a:ln>
                <a:solidFill>
                  <a:prstClr val="white"/>
                </a:solidFill>
                <a:effectLst/>
                <a:uLnTx/>
                <a:uFillTx/>
                <a:latin typeface="Calibri" panose="020F0502020204030204"/>
                <a:ea typeface="+mn-ea"/>
                <a:cs typeface="Arial" panose="020B0604020202020204" pitchFamily="34" charset="0"/>
              </a:rPr>
              <a:t>Balancing developmental coaching vs. compliance responsibility </a:t>
            </a:r>
          </a:p>
          <a:p>
            <a:pPr marL="914400" lvl="1" indent="-457200" algn="l">
              <a:lnSpc>
                <a:spcPct val="120000"/>
              </a:lnSpc>
              <a:spcBef>
                <a:spcPts val="1000"/>
              </a:spcBef>
              <a:buFont typeface="Arial" panose="020B0604020202020204" pitchFamily="34" charset="0"/>
              <a:buChar char="•"/>
              <a:defRPr/>
            </a:pPr>
            <a:r>
              <a:rPr kumimoji="0" lang="en-GB" sz="2800" b="1" i="1" u="none" strike="noStrike" kern="1200" cap="none" spc="50" normalizeH="0" baseline="0" noProof="0" dirty="0">
                <a:ln>
                  <a:noFill/>
                </a:ln>
                <a:solidFill>
                  <a:prstClr val="white"/>
                </a:solidFill>
                <a:effectLst/>
                <a:uLnTx/>
                <a:uFillTx/>
                <a:latin typeface="Calibri" panose="020F0502020204030204"/>
                <a:ea typeface="+mn-ea"/>
                <a:cs typeface="Arial" panose="020B0604020202020204" pitchFamily="34" charset="0"/>
              </a:rPr>
              <a:t>Early onboarding critical for relationships; late involvement leads to duplication and disconnect</a:t>
            </a:r>
          </a:p>
          <a:p>
            <a:pPr marL="914400" lvl="1" indent="-457200" algn="l">
              <a:lnSpc>
                <a:spcPct val="120000"/>
              </a:lnSpc>
              <a:spcBef>
                <a:spcPts val="1000"/>
              </a:spcBef>
              <a:buFont typeface="Arial" panose="020B0604020202020204" pitchFamily="34" charset="0"/>
              <a:buChar char="•"/>
              <a:defRPr/>
            </a:pPr>
            <a:r>
              <a:rPr kumimoji="0" lang="en-GB" sz="2800" b="1" i="1" u="none" strike="noStrike" kern="1200" cap="none" spc="50" normalizeH="0" baseline="0" noProof="0" dirty="0">
                <a:ln>
                  <a:noFill/>
                </a:ln>
                <a:solidFill>
                  <a:prstClr val="white"/>
                </a:solidFill>
                <a:effectLst/>
                <a:uLnTx/>
                <a:uFillTx/>
                <a:latin typeface="Calibri" panose="020F0502020204030204"/>
                <a:ea typeface="+mn-ea"/>
                <a:cs typeface="Arial" panose="020B0604020202020204" pitchFamily="34" charset="0"/>
              </a:rPr>
              <a:t>Time‑pressured PRMs limit depth of discussion, and tracking tools (e.g. RAG ratings) can erode trust</a:t>
            </a:r>
          </a:p>
          <a:p>
            <a:pPr marL="914400" lvl="1" indent="-457200" algn="l">
              <a:lnSpc>
                <a:spcPct val="120000"/>
              </a:lnSpc>
              <a:spcBef>
                <a:spcPts val="1000"/>
              </a:spcBef>
              <a:buFont typeface="Arial" panose="020B0604020202020204" pitchFamily="34" charset="0"/>
              <a:buChar char="•"/>
              <a:defRPr/>
            </a:pPr>
            <a:r>
              <a:rPr lang="en-GB" sz="2800" b="1" i="1" spc="50" dirty="0">
                <a:solidFill>
                  <a:prstClr val="white"/>
                </a:solidFill>
                <a:latin typeface="Calibri" panose="020F0502020204030204"/>
                <a:cs typeface="Arial" panose="020B0604020202020204" pitchFamily="34" charset="0"/>
              </a:rPr>
              <a:t>Additional activity outside of compliance helpful, but time is limited</a:t>
            </a:r>
          </a:p>
          <a:p>
            <a:pPr marL="914400" lvl="1" indent="-457200" algn="l">
              <a:lnSpc>
                <a:spcPct val="120000"/>
              </a:lnSpc>
              <a:spcBef>
                <a:spcPts val="1000"/>
              </a:spcBef>
              <a:buFont typeface="Arial" panose="020B0604020202020204" pitchFamily="34" charset="0"/>
              <a:buChar char="•"/>
              <a:defRPr/>
            </a:pPr>
            <a:r>
              <a:rPr kumimoji="0" lang="en-GB" sz="2800" b="1" i="1" u="none" strike="noStrike" kern="1200" cap="none" spc="50" normalizeH="0" baseline="0" noProof="0" dirty="0">
                <a:ln>
                  <a:noFill/>
                </a:ln>
                <a:solidFill>
                  <a:prstClr val="white"/>
                </a:solidFill>
                <a:effectLst/>
                <a:uLnTx/>
                <a:uFillTx/>
                <a:latin typeface="Calibri" panose="020F0502020204030204"/>
                <a:ea typeface="+mn-ea"/>
                <a:cs typeface="Arial" panose="020B0604020202020204" pitchFamily="34" charset="0"/>
              </a:rPr>
              <a:t>This has impacts at end point – which  matters – finishing on time, or  with the best possible result? </a:t>
            </a:r>
          </a:p>
        </p:txBody>
      </p:sp>
      <p:pic>
        <p:nvPicPr>
          <p:cNvPr id="17" name="Graphic 16">
            <a:extLst>
              <a:ext uri="{FF2B5EF4-FFF2-40B4-BE49-F238E27FC236}">
                <a16:creationId xmlns:a16="http://schemas.microsoft.com/office/drawing/2014/main" id="{6A627234-9E84-7213-55BA-65373334FC2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9920" y="6341480"/>
            <a:ext cx="1632120" cy="315576"/>
          </a:xfrm>
          <a:prstGeom prst="rect">
            <a:avLst/>
          </a:prstGeom>
        </p:spPr>
      </p:pic>
      <p:cxnSp>
        <p:nvCxnSpPr>
          <p:cNvPr id="18" name="Straight Connector 17">
            <a:extLst>
              <a:ext uri="{FF2B5EF4-FFF2-40B4-BE49-F238E27FC236}">
                <a16:creationId xmlns:a16="http://schemas.microsoft.com/office/drawing/2014/main" id="{F87752C7-116B-D084-0E2E-C7DBB45AE719}"/>
              </a:ext>
            </a:extLst>
          </p:cNvPr>
          <p:cNvCxnSpPr/>
          <p:nvPr/>
        </p:nvCxnSpPr>
        <p:spPr>
          <a:xfrm>
            <a:off x="-26398" y="6187440"/>
            <a:ext cx="12466320"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B3F19CEE-AF71-F92A-B6E7-32B71EEADC5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035517" y="6341480"/>
            <a:ext cx="1077000" cy="366267"/>
          </a:xfrm>
          <a:prstGeom prst="rect">
            <a:avLst/>
          </a:prstGeom>
        </p:spPr>
      </p:pic>
    </p:spTree>
    <p:extLst>
      <p:ext uri="{BB962C8B-B14F-4D97-AF65-F5344CB8AC3E}">
        <p14:creationId xmlns:p14="http://schemas.microsoft.com/office/powerpoint/2010/main" val="1380584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D0AABA4A-DFEC-524A-FA5B-1A8E5A78711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85A1E00-8EFB-309F-420F-E2DC2BD354FD}"/>
              </a:ext>
            </a:extLst>
          </p:cNvPr>
          <p:cNvSpPr txBox="1"/>
          <p:nvPr/>
        </p:nvSpPr>
        <p:spPr>
          <a:xfrm>
            <a:off x="1010934" y="304969"/>
            <a:ext cx="10260632" cy="64633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50" normalizeH="0" baseline="0" noProof="0" dirty="0">
                <a:ln>
                  <a:noFill/>
                </a:ln>
                <a:solidFill>
                  <a:srgbClr val="FFFFFF"/>
                </a:solidFill>
                <a:effectLst/>
                <a:uLnTx/>
                <a:uFillTx/>
                <a:latin typeface="Calibri" panose="020F0502020204030204"/>
                <a:ea typeface="+mn-ea"/>
                <a:cs typeface="Arial"/>
              </a:rPr>
              <a:t>Finding 2 – Pre-enrolment engagement is key</a:t>
            </a:r>
            <a:endParaRPr kumimoji="0" lang="en-US" sz="3600" b="1" i="0" u="none" strike="noStrike" kern="1200" cap="none" spc="50" normalizeH="0" baseline="0" noProof="0" dirty="0">
              <a:ln>
                <a:noFill/>
              </a:ln>
              <a:solidFill>
                <a:srgbClr val="FFFFFF"/>
              </a:solidFill>
              <a:effectLst/>
              <a:uLnTx/>
              <a:uFillTx/>
              <a:latin typeface="Calibri" panose="020F0502020204030204"/>
              <a:ea typeface="+mn-ea"/>
              <a:cs typeface="Arial"/>
            </a:endParaRPr>
          </a:p>
        </p:txBody>
      </p:sp>
      <p:sp>
        <p:nvSpPr>
          <p:cNvPr id="12" name="Subtitle 2">
            <a:extLst>
              <a:ext uri="{FF2B5EF4-FFF2-40B4-BE49-F238E27FC236}">
                <a16:creationId xmlns:a16="http://schemas.microsoft.com/office/drawing/2014/main" id="{3B228514-3C83-2783-8836-788BED801C25}"/>
              </a:ext>
            </a:extLst>
          </p:cNvPr>
          <p:cNvSpPr txBox="1">
            <a:spLocks/>
          </p:cNvSpPr>
          <p:nvPr/>
        </p:nvSpPr>
        <p:spPr>
          <a:xfrm>
            <a:off x="648930" y="1370196"/>
            <a:ext cx="7123470" cy="466319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R="0" lvl="0" algn="l" defTabSz="914400" rtl="0" eaLnBrk="1" fontAlgn="auto" latinLnBrk="0" hangingPunct="1">
              <a:lnSpc>
                <a:spcPct val="120000"/>
              </a:lnSpc>
              <a:spcBef>
                <a:spcPts val="1000"/>
              </a:spcBef>
              <a:spcAft>
                <a:spcPts val="1200"/>
              </a:spcAft>
              <a:buClrTx/>
              <a:buSzTx/>
              <a:tabLst/>
              <a:defRPr/>
            </a:pPr>
            <a:r>
              <a:rPr kumimoji="0" lang="en-GB" b="1" i="1" u="none" strike="noStrike" kern="1200" cap="none" spc="50" normalizeH="0" baseline="0" noProof="0" dirty="0">
                <a:ln>
                  <a:noFill/>
                </a:ln>
                <a:solidFill>
                  <a:prstClr val="white"/>
                </a:solidFill>
                <a:effectLst/>
                <a:uLnTx/>
                <a:uFillTx/>
                <a:latin typeface="Calibri" panose="020F0502020204030204"/>
                <a:ea typeface="+mn-ea"/>
                <a:cs typeface="Arial" panose="020B0604020202020204" pitchFamily="34" charset="0"/>
              </a:rPr>
              <a:t>…if that initial process of ISA is done centrally and the learners aren't really involved with a coach… that might lead to disconnect… they don't really understand that they're coming in on an apprenticeship </a:t>
            </a:r>
          </a:p>
          <a:p>
            <a:pPr marR="0" lvl="0" algn="l" defTabSz="914400" rtl="0" eaLnBrk="1" fontAlgn="auto" latinLnBrk="0" hangingPunct="1">
              <a:lnSpc>
                <a:spcPct val="120000"/>
              </a:lnSpc>
              <a:spcBef>
                <a:spcPts val="1000"/>
              </a:spcBef>
              <a:spcAft>
                <a:spcPts val="0"/>
              </a:spcAft>
              <a:buClrTx/>
              <a:buSzTx/>
              <a:tabLst/>
              <a:defRPr/>
            </a:pPr>
            <a:r>
              <a:rPr kumimoji="0" lang="en-GB" b="1" i="1" u="none" strike="noStrike" kern="1200" cap="none" spc="50" normalizeH="0" baseline="0" noProof="0" dirty="0">
                <a:ln>
                  <a:noFill/>
                </a:ln>
                <a:solidFill>
                  <a:prstClr val="white"/>
                </a:solidFill>
                <a:effectLst/>
                <a:uLnTx/>
                <a:uFillTx/>
                <a:latin typeface="Calibri" panose="020F0502020204030204"/>
                <a:ea typeface="+mn-ea"/>
                <a:cs typeface="Arial" panose="020B0604020202020204" pitchFamily="34" charset="0"/>
              </a:rPr>
              <a:t>What we found is that when we’re part of onboarding, we start the relationship off really well. [It] makes a huge difference to engagement down the line.</a:t>
            </a:r>
          </a:p>
          <a:p>
            <a:pPr marL="457200" marR="0" lvl="0" indent="-4572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endParaRPr kumimoji="0" lang="en-US" b="1" i="0" u="none" strike="noStrike" kern="1200" cap="none" spc="5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pic>
        <p:nvPicPr>
          <p:cNvPr id="17" name="Graphic 16">
            <a:extLst>
              <a:ext uri="{FF2B5EF4-FFF2-40B4-BE49-F238E27FC236}">
                <a16:creationId xmlns:a16="http://schemas.microsoft.com/office/drawing/2014/main" id="{74E5E146-BC66-E799-F13D-7D7EC8BA1E6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9920" y="6341480"/>
            <a:ext cx="1632120" cy="315576"/>
          </a:xfrm>
          <a:prstGeom prst="rect">
            <a:avLst/>
          </a:prstGeom>
        </p:spPr>
      </p:pic>
      <p:cxnSp>
        <p:nvCxnSpPr>
          <p:cNvPr id="18" name="Straight Connector 17">
            <a:extLst>
              <a:ext uri="{FF2B5EF4-FFF2-40B4-BE49-F238E27FC236}">
                <a16:creationId xmlns:a16="http://schemas.microsoft.com/office/drawing/2014/main" id="{FB9534BA-8B39-0F55-7F7B-64213D135C5F}"/>
              </a:ext>
            </a:extLst>
          </p:cNvPr>
          <p:cNvCxnSpPr/>
          <p:nvPr/>
        </p:nvCxnSpPr>
        <p:spPr>
          <a:xfrm>
            <a:off x="-26398" y="6187440"/>
            <a:ext cx="12466320"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BFBC4715-3EF2-9B5A-EF36-DEC396D525A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035517" y="6341480"/>
            <a:ext cx="1077000" cy="366267"/>
          </a:xfrm>
          <a:prstGeom prst="rect">
            <a:avLst/>
          </a:prstGeom>
        </p:spPr>
      </p:pic>
    </p:spTree>
    <p:extLst>
      <p:ext uri="{BB962C8B-B14F-4D97-AF65-F5344CB8AC3E}">
        <p14:creationId xmlns:p14="http://schemas.microsoft.com/office/powerpoint/2010/main" val="2413857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45BFD49-FB84-34EB-FF4C-60441D8F7DD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DE823F6-E6E9-D4B4-1CE1-CA0ABB9F55A7}"/>
              </a:ext>
            </a:extLst>
          </p:cNvPr>
          <p:cNvSpPr txBox="1"/>
          <p:nvPr/>
        </p:nvSpPr>
        <p:spPr>
          <a:xfrm>
            <a:off x="1010934" y="304969"/>
            <a:ext cx="10260632" cy="64633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50" normalizeH="0" baseline="0" noProof="0" dirty="0">
                <a:ln>
                  <a:noFill/>
                </a:ln>
                <a:solidFill>
                  <a:srgbClr val="FFFFFF"/>
                </a:solidFill>
                <a:effectLst/>
                <a:uLnTx/>
                <a:uFillTx/>
                <a:latin typeface="Calibri" panose="020F0502020204030204"/>
                <a:ea typeface="+mn-ea"/>
                <a:cs typeface="Arial"/>
              </a:rPr>
              <a:t>Finding 2 – Compliance overtakes development</a:t>
            </a:r>
            <a:endParaRPr kumimoji="0" lang="en-US" sz="3600" b="1" i="0" u="none" strike="noStrike" kern="1200" cap="none" spc="50" normalizeH="0" baseline="0" noProof="0" dirty="0">
              <a:ln>
                <a:noFill/>
              </a:ln>
              <a:solidFill>
                <a:srgbClr val="FFFFFF"/>
              </a:solidFill>
              <a:effectLst/>
              <a:uLnTx/>
              <a:uFillTx/>
              <a:latin typeface="Calibri" panose="020F0502020204030204"/>
              <a:ea typeface="+mn-ea"/>
              <a:cs typeface="Arial"/>
            </a:endParaRPr>
          </a:p>
        </p:txBody>
      </p:sp>
      <p:sp>
        <p:nvSpPr>
          <p:cNvPr id="12" name="Subtitle 2">
            <a:extLst>
              <a:ext uri="{FF2B5EF4-FFF2-40B4-BE49-F238E27FC236}">
                <a16:creationId xmlns:a16="http://schemas.microsoft.com/office/drawing/2014/main" id="{347055C4-0DFC-DD31-A9F1-B4904DDB09F7}"/>
              </a:ext>
            </a:extLst>
          </p:cNvPr>
          <p:cNvSpPr txBox="1">
            <a:spLocks/>
          </p:cNvSpPr>
          <p:nvPr/>
        </p:nvSpPr>
        <p:spPr>
          <a:xfrm>
            <a:off x="920434" y="1370196"/>
            <a:ext cx="10553811" cy="4663199"/>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1200"/>
              </a:spcAft>
              <a:buClrTx/>
              <a:buSzTx/>
              <a:buFont typeface="Arial" panose="020B0604020202020204" pitchFamily="34" charset="0"/>
              <a:buNone/>
              <a:tabLst/>
              <a:defRPr/>
            </a:pPr>
            <a:r>
              <a:rPr kumimoji="0" lang="en-GB" b="1" i="1" u="none" strike="noStrike" kern="1200" cap="none" spc="50" normalizeH="0" baseline="0" noProof="0" dirty="0">
                <a:ln>
                  <a:noFill/>
                </a:ln>
                <a:solidFill>
                  <a:prstClr val="white"/>
                </a:solidFill>
                <a:effectLst/>
                <a:uLnTx/>
                <a:uFillTx/>
                <a:latin typeface="Calibri" panose="020F0502020204030204"/>
                <a:ea typeface="+mn-ea"/>
                <a:cs typeface="Arial" panose="020B0604020202020204" pitchFamily="34" charset="0"/>
              </a:rPr>
              <a:t>I get a bit overwhelmed with how much I've got to cover in an hour. I just feel like the list is getting longer and longer that we've got to be responsible for and to be compliant with and to check this and check that... </a:t>
            </a:r>
          </a:p>
          <a:p>
            <a:pPr marL="0" marR="0" lvl="0" indent="0" algn="l" defTabSz="914400" rtl="0" eaLnBrk="1" fontAlgn="auto" latinLnBrk="0" hangingPunct="1">
              <a:lnSpc>
                <a:spcPct val="120000"/>
              </a:lnSpc>
              <a:spcBef>
                <a:spcPts val="1000"/>
              </a:spcBef>
              <a:spcAft>
                <a:spcPts val="1200"/>
              </a:spcAft>
              <a:buClrTx/>
              <a:buSzTx/>
              <a:buFont typeface="Arial" panose="020B0604020202020204" pitchFamily="34" charset="0"/>
              <a:buNone/>
              <a:tabLst/>
              <a:defRPr/>
            </a:pPr>
            <a:r>
              <a:rPr kumimoji="0" lang="en-GB" b="1" i="1" u="none" strike="noStrike" kern="1200" cap="none" spc="50" normalizeH="0" baseline="0" noProof="0" dirty="0">
                <a:ln>
                  <a:noFill/>
                </a:ln>
                <a:solidFill>
                  <a:prstClr val="white"/>
                </a:solidFill>
                <a:effectLst/>
                <a:uLnTx/>
                <a:uFillTx/>
                <a:latin typeface="Calibri" panose="020F0502020204030204"/>
                <a:ea typeface="+mn-ea"/>
                <a:cs typeface="Arial" panose="020B0604020202020204" pitchFamily="34" charset="0"/>
              </a:rPr>
              <a:t>We have a particular system where if the off-the-job learning is below target, it just highlights in red, red, red. So, it looks really negative even though they might just be a few hours below… it makes them feel like they’re failing.</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GB" b="1" i="1" u="none" strike="noStrike" kern="1200" cap="none" spc="50" normalizeH="0" baseline="0" noProof="0" dirty="0">
                <a:ln>
                  <a:noFill/>
                </a:ln>
                <a:solidFill>
                  <a:prstClr val="white"/>
                </a:solidFill>
                <a:effectLst/>
                <a:uLnTx/>
                <a:uFillTx/>
                <a:latin typeface="Calibri" panose="020F0502020204030204"/>
                <a:ea typeface="+mn-ea"/>
                <a:cs typeface="Arial" panose="020B0604020202020204" pitchFamily="34" charset="0"/>
              </a:rPr>
              <a:t>[We’re] spending so much time on compliance that we’re not focusing on meaningful engagement. We’d love to do more development activities, but it feels like we’re just ticking boxes rather than actually supporting learners to grow</a:t>
            </a:r>
            <a:endParaRPr kumimoji="0" lang="en-US" b="1" i="1" u="none" strike="noStrike" kern="1200" cap="none" spc="5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pic>
        <p:nvPicPr>
          <p:cNvPr id="17" name="Graphic 16">
            <a:extLst>
              <a:ext uri="{FF2B5EF4-FFF2-40B4-BE49-F238E27FC236}">
                <a16:creationId xmlns:a16="http://schemas.microsoft.com/office/drawing/2014/main" id="{1CD8717A-66BE-BD20-6F86-4E3B84314EE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9920" y="6341480"/>
            <a:ext cx="1632120" cy="315576"/>
          </a:xfrm>
          <a:prstGeom prst="rect">
            <a:avLst/>
          </a:prstGeom>
        </p:spPr>
      </p:pic>
      <p:cxnSp>
        <p:nvCxnSpPr>
          <p:cNvPr id="18" name="Straight Connector 17">
            <a:extLst>
              <a:ext uri="{FF2B5EF4-FFF2-40B4-BE49-F238E27FC236}">
                <a16:creationId xmlns:a16="http://schemas.microsoft.com/office/drawing/2014/main" id="{110B8AA7-47C0-CBDB-DAD6-9533F90F66EC}"/>
              </a:ext>
            </a:extLst>
          </p:cNvPr>
          <p:cNvCxnSpPr/>
          <p:nvPr/>
        </p:nvCxnSpPr>
        <p:spPr>
          <a:xfrm>
            <a:off x="-26398" y="6187440"/>
            <a:ext cx="12466320"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8693D09F-2BED-466F-63EB-9A7475DD881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035517" y="6341480"/>
            <a:ext cx="1077000" cy="366267"/>
          </a:xfrm>
          <a:prstGeom prst="rect">
            <a:avLst/>
          </a:prstGeom>
        </p:spPr>
      </p:pic>
    </p:spTree>
    <p:extLst>
      <p:ext uri="{BB962C8B-B14F-4D97-AF65-F5344CB8AC3E}">
        <p14:creationId xmlns:p14="http://schemas.microsoft.com/office/powerpoint/2010/main" val="904551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7" name="Graphic 16">
            <a:extLst>
              <a:ext uri="{FF2B5EF4-FFF2-40B4-BE49-F238E27FC236}">
                <a16:creationId xmlns:a16="http://schemas.microsoft.com/office/drawing/2014/main" id="{7F06F613-A566-7A48-823C-21FA04ABDE3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9920" y="6341480"/>
            <a:ext cx="1632120" cy="315576"/>
          </a:xfrm>
          <a:prstGeom prst="rect">
            <a:avLst/>
          </a:prstGeom>
        </p:spPr>
      </p:pic>
      <p:cxnSp>
        <p:nvCxnSpPr>
          <p:cNvPr id="18" name="Straight Connector 17">
            <a:extLst>
              <a:ext uri="{FF2B5EF4-FFF2-40B4-BE49-F238E27FC236}">
                <a16:creationId xmlns:a16="http://schemas.microsoft.com/office/drawing/2014/main" id="{8C7F850A-C96D-124A-8D19-7478E8DD3A3B}"/>
              </a:ext>
            </a:extLst>
          </p:cNvPr>
          <p:cNvCxnSpPr/>
          <p:nvPr/>
        </p:nvCxnSpPr>
        <p:spPr>
          <a:xfrm>
            <a:off x="-26398" y="6187440"/>
            <a:ext cx="12466320"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486FFC52-AFE1-C349-B7F7-5577DC23F2A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035517" y="6341480"/>
            <a:ext cx="1077000" cy="366267"/>
          </a:xfrm>
          <a:prstGeom prst="rect">
            <a:avLst/>
          </a:prstGeom>
        </p:spPr>
      </p:pic>
      <p:sp>
        <p:nvSpPr>
          <p:cNvPr id="2" name="Subtitle 2">
            <a:extLst>
              <a:ext uri="{FF2B5EF4-FFF2-40B4-BE49-F238E27FC236}">
                <a16:creationId xmlns:a16="http://schemas.microsoft.com/office/drawing/2014/main" id="{C2A82D95-FE09-FDF6-5491-757264B02907}"/>
              </a:ext>
            </a:extLst>
          </p:cNvPr>
          <p:cNvSpPr txBox="1">
            <a:spLocks/>
          </p:cNvSpPr>
          <p:nvPr/>
        </p:nvSpPr>
        <p:spPr>
          <a:xfrm>
            <a:off x="917849" y="1138597"/>
            <a:ext cx="9096306" cy="413554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lnSpc>
                <a:spcPct val="100000"/>
              </a:lnSpc>
              <a:buFont typeface="Arial" panose="020B0604020202020204" pitchFamily="34" charset="0"/>
              <a:buChar char="•"/>
            </a:pPr>
            <a:r>
              <a:rPr lang="en-GB" sz="2800" b="1" spc="50" dirty="0">
                <a:solidFill>
                  <a:schemeClr val="bg1"/>
                </a:solidFill>
                <a:cs typeface="Arial" panose="020B0604020202020204" pitchFamily="34" charset="0"/>
              </a:rPr>
              <a:t>Contracts: ~50% academic, ~50% professional services; 71% part‑time</a:t>
            </a:r>
          </a:p>
          <a:p>
            <a:pPr marL="457200" indent="-457200" algn="l">
              <a:lnSpc>
                <a:spcPct val="100000"/>
              </a:lnSpc>
              <a:buFont typeface="Arial" panose="020B0604020202020204" pitchFamily="34" charset="0"/>
              <a:buChar char="•"/>
            </a:pPr>
            <a:r>
              <a:rPr lang="en-GB" sz="2800" b="1" spc="50" dirty="0">
                <a:solidFill>
                  <a:schemeClr val="bg1"/>
                </a:solidFill>
                <a:cs typeface="Arial" panose="020B0604020202020204" pitchFamily="34" charset="0"/>
              </a:rPr>
              <a:t>Almost all employed by HEI; one freelance example</a:t>
            </a:r>
          </a:p>
          <a:p>
            <a:pPr marL="457200" indent="-457200" algn="l">
              <a:lnSpc>
                <a:spcPct val="100000"/>
              </a:lnSpc>
              <a:buFont typeface="Arial" panose="020B0604020202020204" pitchFamily="34" charset="0"/>
              <a:buChar char="•"/>
            </a:pPr>
            <a:r>
              <a:rPr lang="en-GB" sz="2800" b="1" spc="50" dirty="0">
                <a:solidFill>
                  <a:schemeClr val="bg1"/>
                </a:solidFill>
                <a:cs typeface="Arial" panose="020B0604020202020204" pitchFamily="34" charset="0"/>
              </a:rPr>
              <a:t>Highly qualified academically, but few hold pedagogy / coaching awards</a:t>
            </a:r>
          </a:p>
          <a:p>
            <a:pPr marL="457200" indent="-457200" algn="l">
              <a:lnSpc>
                <a:spcPct val="100000"/>
              </a:lnSpc>
              <a:buFont typeface="Arial" panose="020B0604020202020204" pitchFamily="34" charset="0"/>
              <a:buChar char="•"/>
            </a:pPr>
            <a:r>
              <a:rPr lang="en-GB" sz="2800" b="1" spc="50" dirty="0">
                <a:solidFill>
                  <a:schemeClr val="bg1"/>
                </a:solidFill>
                <a:cs typeface="Arial" panose="020B0604020202020204" pitchFamily="34" charset="0"/>
              </a:rPr>
              <a:t>Role crosses institutional boundaries yet lacks formal recognition</a:t>
            </a:r>
          </a:p>
          <a:p>
            <a:pPr marL="1371600" lvl="2" indent="-457200" algn="l">
              <a:lnSpc>
                <a:spcPct val="100000"/>
              </a:lnSpc>
              <a:buFont typeface="Arial" panose="020B0604020202020204" pitchFamily="34" charset="0"/>
              <a:buChar char="•"/>
            </a:pPr>
            <a:endParaRPr lang="en-US" sz="2200" b="1" spc="50" dirty="0">
              <a:solidFill>
                <a:srgbClr val="E626DE">
                  <a:alpha val="80000"/>
                </a:srgbClr>
              </a:solidFill>
              <a:cs typeface="Arial" panose="020B0604020202020204" pitchFamily="34" charset="0"/>
            </a:endParaRPr>
          </a:p>
        </p:txBody>
      </p:sp>
      <p:sp>
        <p:nvSpPr>
          <p:cNvPr id="5" name="TextBox 4">
            <a:extLst>
              <a:ext uri="{FF2B5EF4-FFF2-40B4-BE49-F238E27FC236}">
                <a16:creationId xmlns:a16="http://schemas.microsoft.com/office/drawing/2014/main" id="{64D7FA6C-678A-AB6F-C686-5302CCB70DBA}"/>
              </a:ext>
            </a:extLst>
          </p:cNvPr>
          <p:cNvSpPr txBox="1"/>
          <p:nvPr/>
        </p:nvSpPr>
        <p:spPr>
          <a:xfrm>
            <a:off x="917849" y="338227"/>
            <a:ext cx="9381884" cy="646331"/>
          </a:xfrm>
          <a:prstGeom prst="rect">
            <a:avLst/>
          </a:prstGeom>
          <a:noFill/>
        </p:spPr>
        <p:txBody>
          <a:bodyPr wrap="square" lIns="91440" tIns="45720" rIns="91440" bIns="45720" rtlCol="0" anchor="t">
            <a:spAutoFit/>
          </a:bodyPr>
          <a:lstStyle/>
          <a:p>
            <a:pPr>
              <a:defRPr/>
            </a:pPr>
            <a:r>
              <a:rPr lang="en-US" sz="3600" b="1" dirty="0">
                <a:solidFill>
                  <a:prstClr val="white"/>
                </a:solidFill>
                <a:latin typeface="Calibri" panose="020F0502020204030204"/>
                <a:cs typeface="Arial"/>
              </a:rPr>
              <a:t>Finding 3 – Boundary-spanning roles</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957469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7" name="Graphic 16">
            <a:extLst>
              <a:ext uri="{FF2B5EF4-FFF2-40B4-BE49-F238E27FC236}">
                <a16:creationId xmlns:a16="http://schemas.microsoft.com/office/drawing/2014/main" id="{7F06F613-A566-7A48-823C-21FA04ABDE3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9920" y="6341480"/>
            <a:ext cx="1632120" cy="315576"/>
          </a:xfrm>
          <a:prstGeom prst="rect">
            <a:avLst/>
          </a:prstGeom>
        </p:spPr>
      </p:pic>
      <p:cxnSp>
        <p:nvCxnSpPr>
          <p:cNvPr id="18" name="Straight Connector 17">
            <a:extLst>
              <a:ext uri="{FF2B5EF4-FFF2-40B4-BE49-F238E27FC236}">
                <a16:creationId xmlns:a16="http://schemas.microsoft.com/office/drawing/2014/main" id="{8C7F850A-C96D-124A-8D19-7478E8DD3A3B}"/>
              </a:ext>
            </a:extLst>
          </p:cNvPr>
          <p:cNvCxnSpPr/>
          <p:nvPr/>
        </p:nvCxnSpPr>
        <p:spPr>
          <a:xfrm>
            <a:off x="-26398" y="6187440"/>
            <a:ext cx="12466320"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486FFC52-AFE1-C349-B7F7-5577DC23F2A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035517" y="6341480"/>
            <a:ext cx="1077000" cy="366267"/>
          </a:xfrm>
          <a:prstGeom prst="rect">
            <a:avLst/>
          </a:prstGeom>
        </p:spPr>
      </p:pic>
      <p:sp>
        <p:nvSpPr>
          <p:cNvPr id="2" name="Subtitle 2">
            <a:extLst>
              <a:ext uri="{FF2B5EF4-FFF2-40B4-BE49-F238E27FC236}">
                <a16:creationId xmlns:a16="http://schemas.microsoft.com/office/drawing/2014/main" id="{B8B7310E-9B87-1DC5-2F8F-90877D6239F9}"/>
              </a:ext>
            </a:extLst>
          </p:cNvPr>
          <p:cNvSpPr txBox="1">
            <a:spLocks/>
          </p:cNvSpPr>
          <p:nvPr/>
        </p:nvSpPr>
        <p:spPr>
          <a:xfrm>
            <a:off x="1010934" y="1282300"/>
            <a:ext cx="8337361" cy="413554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371600" marR="0" lvl="2" indent="-4572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endParaRPr kumimoji="0" lang="en-US" sz="2200" b="1" i="0" u="none" strike="noStrike" kern="1200" cap="none" spc="50" normalizeH="0" baseline="0" noProof="0">
              <a:ln>
                <a:noFill/>
              </a:ln>
              <a:solidFill>
                <a:srgbClr val="E626DE">
                  <a:alpha val="80000"/>
                </a:srgbClr>
              </a:solidFill>
              <a:effectLst/>
              <a:uLnTx/>
              <a:uFillTx/>
              <a:latin typeface="Calibri" panose="020F0502020204030204"/>
              <a:ea typeface="+mn-ea"/>
              <a:cs typeface="Arial" panose="020B0604020202020204" pitchFamily="34" charset="0"/>
            </a:endParaRPr>
          </a:p>
        </p:txBody>
      </p:sp>
      <p:pic>
        <p:nvPicPr>
          <p:cNvPr id="6" name="Picture 5">
            <a:extLst>
              <a:ext uri="{FF2B5EF4-FFF2-40B4-BE49-F238E27FC236}">
                <a16:creationId xmlns:a16="http://schemas.microsoft.com/office/drawing/2014/main" id="{D12302BD-6A46-589F-598D-179B172BEE3D}"/>
              </a:ext>
            </a:extLst>
          </p:cNvPr>
          <p:cNvPicPr>
            <a:picLocks noChangeAspect="1"/>
          </p:cNvPicPr>
          <p:nvPr/>
        </p:nvPicPr>
        <p:blipFill>
          <a:blip r:embed="rId8"/>
          <a:stretch>
            <a:fillRect/>
          </a:stretch>
        </p:blipFill>
        <p:spPr>
          <a:xfrm>
            <a:off x="811776" y="722842"/>
            <a:ext cx="10706714" cy="4632179"/>
          </a:xfrm>
          <a:prstGeom prst="rect">
            <a:avLst/>
          </a:prstGeom>
        </p:spPr>
      </p:pic>
    </p:spTree>
    <p:extLst>
      <p:ext uri="{BB962C8B-B14F-4D97-AF65-F5344CB8AC3E}">
        <p14:creationId xmlns:p14="http://schemas.microsoft.com/office/powerpoint/2010/main" val="1298174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78AA18E-4A3B-F84D-B1C3-9800747E4C80}"/>
              </a:ext>
            </a:extLst>
          </p:cNvPr>
          <p:cNvSpPr txBox="1"/>
          <p:nvPr/>
        </p:nvSpPr>
        <p:spPr>
          <a:xfrm>
            <a:off x="465024" y="378041"/>
            <a:ext cx="9136176" cy="1200329"/>
          </a:xfrm>
          <a:prstGeom prst="rect">
            <a:avLst/>
          </a:prstGeom>
          <a:noFill/>
        </p:spPr>
        <p:txBody>
          <a:bodyPr wrap="square" lIns="91440" tIns="45720" rIns="91440" bIns="45720" rtlCol="0" anchor="t">
            <a:spAutoFit/>
          </a:bodyPr>
          <a:lstStyle/>
          <a:p>
            <a:pPr>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Arial"/>
              </a:rPr>
              <a:t>Summarizing English Business School Higher Education Tripartite Practitioners</a:t>
            </a:r>
            <a:endParaRPr lang="en-US" sz="3600" b="1" i="0" u="none" strike="noStrike" kern="1200" cap="none" spc="0" normalizeH="0" baseline="0" noProof="0" dirty="0">
              <a:ln>
                <a:noFill/>
              </a:ln>
              <a:solidFill>
                <a:prstClr val="white"/>
              </a:solidFill>
              <a:effectLst/>
              <a:uLnTx/>
              <a:uFillTx/>
              <a:latin typeface="Calibri" panose="020F0502020204030204"/>
              <a:ea typeface="Calibri"/>
              <a:cs typeface="Arial"/>
            </a:endParaRPr>
          </a:p>
        </p:txBody>
      </p:sp>
      <p:pic>
        <p:nvPicPr>
          <p:cNvPr id="17" name="Graphic 16">
            <a:extLst>
              <a:ext uri="{FF2B5EF4-FFF2-40B4-BE49-F238E27FC236}">
                <a16:creationId xmlns:a16="http://schemas.microsoft.com/office/drawing/2014/main" id="{7F06F613-A566-7A48-823C-21FA04ABDE3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9920" y="6341480"/>
            <a:ext cx="1632120" cy="315576"/>
          </a:xfrm>
          <a:prstGeom prst="rect">
            <a:avLst/>
          </a:prstGeom>
        </p:spPr>
      </p:pic>
      <p:cxnSp>
        <p:nvCxnSpPr>
          <p:cNvPr id="18" name="Straight Connector 17">
            <a:extLst>
              <a:ext uri="{FF2B5EF4-FFF2-40B4-BE49-F238E27FC236}">
                <a16:creationId xmlns:a16="http://schemas.microsoft.com/office/drawing/2014/main" id="{8C7F850A-C96D-124A-8D19-7478E8DD3A3B}"/>
              </a:ext>
            </a:extLst>
          </p:cNvPr>
          <p:cNvCxnSpPr/>
          <p:nvPr/>
        </p:nvCxnSpPr>
        <p:spPr>
          <a:xfrm>
            <a:off x="-26398" y="6187440"/>
            <a:ext cx="12466320"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486FFC52-AFE1-C349-B7F7-5577DC23F2A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035517" y="6341480"/>
            <a:ext cx="1077000" cy="366267"/>
          </a:xfrm>
          <a:prstGeom prst="rect">
            <a:avLst/>
          </a:prstGeom>
        </p:spPr>
      </p:pic>
      <p:graphicFrame>
        <p:nvGraphicFramePr>
          <p:cNvPr id="20" name="Subtitle 2">
            <a:extLst>
              <a:ext uri="{FF2B5EF4-FFF2-40B4-BE49-F238E27FC236}">
                <a16:creationId xmlns:a16="http://schemas.microsoft.com/office/drawing/2014/main" id="{C8D21AD8-3EDE-42C2-FE9F-A35FD089C23F}"/>
              </a:ext>
            </a:extLst>
          </p:cNvPr>
          <p:cNvGraphicFramePr/>
          <p:nvPr>
            <p:extLst>
              <p:ext uri="{D42A27DB-BD31-4B8C-83A1-F6EECF244321}">
                <p14:modId xmlns:p14="http://schemas.microsoft.com/office/powerpoint/2010/main" val="4216836518"/>
              </p:ext>
            </p:extLst>
          </p:nvPr>
        </p:nvGraphicFramePr>
        <p:xfrm>
          <a:off x="465024" y="1643840"/>
          <a:ext cx="6289695" cy="427166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7" name="Group 6">
            <a:extLst>
              <a:ext uri="{FF2B5EF4-FFF2-40B4-BE49-F238E27FC236}">
                <a16:creationId xmlns:a16="http://schemas.microsoft.com/office/drawing/2014/main" id="{3A52D036-C03E-FA6E-E26C-C8BF5D2C9B79}"/>
              </a:ext>
            </a:extLst>
          </p:cNvPr>
          <p:cNvGrpSpPr/>
          <p:nvPr/>
        </p:nvGrpSpPr>
        <p:grpSpPr>
          <a:xfrm>
            <a:off x="7315202" y="1987754"/>
            <a:ext cx="4691061" cy="3583831"/>
            <a:chOff x="9328449" y="2888405"/>
            <a:chExt cx="7949771" cy="994500"/>
          </a:xfrm>
        </p:grpSpPr>
        <p:sp>
          <p:nvSpPr>
            <p:cNvPr id="5" name="Rectangle: Rounded Corners 4">
              <a:extLst>
                <a:ext uri="{FF2B5EF4-FFF2-40B4-BE49-F238E27FC236}">
                  <a16:creationId xmlns:a16="http://schemas.microsoft.com/office/drawing/2014/main" id="{AD25FB84-D464-42D5-3E28-608D819B6829}"/>
                </a:ext>
              </a:extLst>
            </p:cNvPr>
            <p:cNvSpPr/>
            <p:nvPr/>
          </p:nvSpPr>
          <p:spPr>
            <a:xfrm>
              <a:off x="9328449" y="2888405"/>
              <a:ext cx="7651152" cy="994500"/>
            </a:xfrm>
            <a:prstGeom prst="roundRect">
              <a:avLst/>
            </a:prstGeom>
            <a:solidFill>
              <a:srgbClr val="695C8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6" name="Rectangle: Rounded Corners 4">
              <a:extLst>
                <a:ext uri="{FF2B5EF4-FFF2-40B4-BE49-F238E27FC236}">
                  <a16:creationId xmlns:a16="http://schemas.microsoft.com/office/drawing/2014/main" id="{041D286A-FBFB-D96F-BD58-84761CBE4D1D}"/>
                </a:ext>
              </a:extLst>
            </p:cNvPr>
            <p:cNvSpPr txBox="1"/>
            <p:nvPr/>
          </p:nvSpPr>
          <p:spPr>
            <a:xfrm>
              <a:off x="9724160" y="2936183"/>
              <a:ext cx="7554060" cy="8974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4000" b="1" kern="1200" dirty="0"/>
                <a:t>Complex role with dynamic tensions caused by structures within institutions and apprenticeships</a:t>
              </a:r>
              <a:endParaRPr lang="en-US" sz="4000" kern="1200" dirty="0"/>
            </a:p>
          </p:txBody>
        </p:sp>
      </p:grpSp>
    </p:spTree>
    <p:extLst>
      <p:ext uri="{BB962C8B-B14F-4D97-AF65-F5344CB8AC3E}">
        <p14:creationId xmlns:p14="http://schemas.microsoft.com/office/powerpoint/2010/main" val="2705558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FD5BC7E-E199-5F8B-E58E-BDE09D4960A2}"/>
            </a:ext>
          </a:extLst>
        </p:cNvPr>
        <p:cNvGrpSpPr/>
        <p:nvPr/>
      </p:nvGrpSpPr>
      <p:grpSpPr>
        <a:xfrm>
          <a:off x="0" y="0"/>
          <a:ext cx="0" cy="0"/>
          <a:chOff x="0" y="0"/>
          <a:chExt cx="0" cy="0"/>
        </a:xfrm>
      </p:grpSpPr>
      <p:pic>
        <p:nvPicPr>
          <p:cNvPr id="17" name="Graphic 16">
            <a:extLst>
              <a:ext uri="{FF2B5EF4-FFF2-40B4-BE49-F238E27FC236}">
                <a16:creationId xmlns:a16="http://schemas.microsoft.com/office/drawing/2014/main" id="{E086352D-2331-A12B-6E74-FBFA404B82A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9920" y="6341480"/>
            <a:ext cx="1632120" cy="315576"/>
          </a:xfrm>
          <a:prstGeom prst="rect">
            <a:avLst/>
          </a:prstGeom>
        </p:spPr>
      </p:pic>
      <p:cxnSp>
        <p:nvCxnSpPr>
          <p:cNvPr id="18" name="Straight Connector 17">
            <a:extLst>
              <a:ext uri="{FF2B5EF4-FFF2-40B4-BE49-F238E27FC236}">
                <a16:creationId xmlns:a16="http://schemas.microsoft.com/office/drawing/2014/main" id="{B1D3E04F-D6A7-0087-108D-66637601BEAD}"/>
              </a:ext>
            </a:extLst>
          </p:cNvPr>
          <p:cNvCxnSpPr/>
          <p:nvPr/>
        </p:nvCxnSpPr>
        <p:spPr>
          <a:xfrm>
            <a:off x="-26398" y="6187440"/>
            <a:ext cx="12466320"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152B777D-F71F-9CB7-A713-81681408D12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035517" y="6341480"/>
            <a:ext cx="1077000" cy="366267"/>
          </a:xfrm>
          <a:prstGeom prst="rect">
            <a:avLst/>
          </a:prstGeom>
        </p:spPr>
      </p:pic>
      <p:sp>
        <p:nvSpPr>
          <p:cNvPr id="2" name="Subtitle 2">
            <a:extLst>
              <a:ext uri="{FF2B5EF4-FFF2-40B4-BE49-F238E27FC236}">
                <a16:creationId xmlns:a16="http://schemas.microsoft.com/office/drawing/2014/main" id="{45EBD098-EBD9-5995-FC62-7BF947C468C3}"/>
              </a:ext>
            </a:extLst>
          </p:cNvPr>
          <p:cNvSpPr txBox="1">
            <a:spLocks/>
          </p:cNvSpPr>
          <p:nvPr/>
        </p:nvSpPr>
        <p:spPr>
          <a:xfrm>
            <a:off x="681875" y="1138597"/>
            <a:ext cx="9096306" cy="413554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GB" sz="2800" b="1" i="0" u="none" strike="noStrike" kern="1200" cap="none" spc="50" normalizeH="0" baseline="0" noProof="0" dirty="0">
                <a:ln>
                  <a:noFill/>
                </a:ln>
                <a:solidFill>
                  <a:prstClr val="white"/>
                </a:solidFill>
                <a:effectLst/>
                <a:uLnTx/>
                <a:uFillTx/>
                <a:latin typeface="Calibri" panose="020F0502020204030204"/>
                <a:ea typeface="+mn-ea"/>
                <a:cs typeface="Arial" panose="020B0604020202020204" pitchFamily="34" charset="0"/>
              </a:rPr>
              <a:t>Need for consistent role descriptors &amp; workload models</a:t>
            </a:r>
          </a:p>
          <a:p>
            <a:pPr marL="457200" marR="0" lvl="0" indent="-4572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GB" sz="2800" b="1" i="0" u="none" strike="noStrike" kern="1200" cap="none" spc="50" normalizeH="0" baseline="0" noProof="0" dirty="0">
                <a:ln>
                  <a:noFill/>
                </a:ln>
                <a:solidFill>
                  <a:prstClr val="white"/>
                </a:solidFill>
                <a:effectLst/>
                <a:uLnTx/>
                <a:uFillTx/>
                <a:latin typeface="Calibri" panose="020F0502020204030204"/>
                <a:ea typeface="+mn-ea"/>
                <a:cs typeface="Arial" panose="020B0604020202020204" pitchFamily="34" charset="0"/>
              </a:rPr>
              <a:t>Professional recognition pathways required</a:t>
            </a:r>
          </a:p>
          <a:p>
            <a:pPr marL="457200" marR="0" lvl="0" indent="-4572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GB" sz="2800" b="1" i="0" u="none" strike="noStrike" kern="1200" cap="none" spc="50" normalizeH="0" baseline="0" noProof="0" dirty="0">
                <a:ln>
                  <a:noFill/>
                </a:ln>
                <a:solidFill>
                  <a:prstClr val="white"/>
                </a:solidFill>
                <a:effectLst/>
                <a:uLnTx/>
                <a:uFillTx/>
                <a:latin typeface="Calibri" panose="020F0502020204030204"/>
                <a:ea typeface="+mn-ea"/>
                <a:cs typeface="Arial" panose="020B0604020202020204" pitchFamily="34" charset="0"/>
              </a:rPr>
              <a:t>Shift focus from compliance metrics to developmental impact</a:t>
            </a:r>
          </a:p>
          <a:p>
            <a:pPr marL="457200" marR="0" lvl="0" indent="-4572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GB" sz="2800" b="1" i="0" u="none" strike="noStrike" kern="1200" cap="none" spc="50" normalizeH="0" baseline="0" noProof="0" dirty="0">
                <a:ln>
                  <a:noFill/>
                </a:ln>
                <a:solidFill>
                  <a:prstClr val="white"/>
                </a:solidFill>
                <a:effectLst/>
                <a:uLnTx/>
                <a:uFillTx/>
                <a:latin typeface="Calibri" panose="020F0502020204030204"/>
                <a:ea typeface="+mn-ea"/>
                <a:cs typeface="Arial" panose="020B0604020202020204" pitchFamily="34" charset="0"/>
              </a:rPr>
              <a:t>Resource allocation: time for group coaching / enhancement sessions</a:t>
            </a:r>
          </a:p>
          <a:p>
            <a:pPr marL="1371600" marR="0" lvl="2" indent="-4572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endParaRPr kumimoji="0" lang="en-US" sz="2200" b="1" i="0" u="none" strike="noStrike" kern="1200" cap="none" spc="50" normalizeH="0" baseline="0" noProof="0" dirty="0">
              <a:ln>
                <a:noFill/>
              </a:ln>
              <a:solidFill>
                <a:srgbClr val="E626DE">
                  <a:alpha val="80000"/>
                </a:srgbClr>
              </a:solidFill>
              <a:effectLst/>
              <a:uLnTx/>
              <a:uFillTx/>
              <a:latin typeface="Calibri" panose="020F0502020204030204"/>
              <a:ea typeface="+mn-ea"/>
              <a:cs typeface="Arial" panose="020B0604020202020204" pitchFamily="34" charset="0"/>
            </a:endParaRPr>
          </a:p>
        </p:txBody>
      </p:sp>
      <p:sp>
        <p:nvSpPr>
          <p:cNvPr id="5" name="TextBox 4">
            <a:extLst>
              <a:ext uri="{FF2B5EF4-FFF2-40B4-BE49-F238E27FC236}">
                <a16:creationId xmlns:a16="http://schemas.microsoft.com/office/drawing/2014/main" id="{60EBD814-AE4A-B6DF-D7B9-946EE0471F67}"/>
              </a:ext>
            </a:extLst>
          </p:cNvPr>
          <p:cNvSpPr txBox="1"/>
          <p:nvPr/>
        </p:nvSpPr>
        <p:spPr>
          <a:xfrm>
            <a:off x="917849" y="338227"/>
            <a:ext cx="9381884" cy="64633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Arial"/>
              </a:rPr>
              <a:t>Implications for Institutions &amp; Sector</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650354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3B340F7F-1D21-DBE4-43EE-B0DC046362B3}"/>
            </a:ext>
          </a:extLst>
        </p:cNvPr>
        <p:cNvGrpSpPr/>
        <p:nvPr/>
      </p:nvGrpSpPr>
      <p:grpSpPr>
        <a:xfrm>
          <a:off x="0" y="0"/>
          <a:ext cx="0" cy="0"/>
          <a:chOff x="0" y="0"/>
          <a:chExt cx="0" cy="0"/>
        </a:xfrm>
      </p:grpSpPr>
      <p:pic>
        <p:nvPicPr>
          <p:cNvPr id="17" name="Graphic 16">
            <a:extLst>
              <a:ext uri="{FF2B5EF4-FFF2-40B4-BE49-F238E27FC236}">
                <a16:creationId xmlns:a16="http://schemas.microsoft.com/office/drawing/2014/main" id="{261774F1-83E1-A48E-60CB-3F17BAD25CB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9920" y="6341480"/>
            <a:ext cx="1632120" cy="315576"/>
          </a:xfrm>
          <a:prstGeom prst="rect">
            <a:avLst/>
          </a:prstGeom>
        </p:spPr>
      </p:pic>
      <p:cxnSp>
        <p:nvCxnSpPr>
          <p:cNvPr id="18" name="Straight Connector 17">
            <a:extLst>
              <a:ext uri="{FF2B5EF4-FFF2-40B4-BE49-F238E27FC236}">
                <a16:creationId xmlns:a16="http://schemas.microsoft.com/office/drawing/2014/main" id="{74074D5A-DE74-0252-5F90-724A4D295D4E}"/>
              </a:ext>
            </a:extLst>
          </p:cNvPr>
          <p:cNvCxnSpPr/>
          <p:nvPr/>
        </p:nvCxnSpPr>
        <p:spPr>
          <a:xfrm>
            <a:off x="-26398" y="6187440"/>
            <a:ext cx="12466320"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80CD98F5-974F-1140-C8D8-C9BBDA9E9F5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035517" y="6341480"/>
            <a:ext cx="1077000" cy="366267"/>
          </a:xfrm>
          <a:prstGeom prst="rect">
            <a:avLst/>
          </a:prstGeom>
        </p:spPr>
      </p:pic>
      <p:sp>
        <p:nvSpPr>
          <p:cNvPr id="2" name="Subtitle 2">
            <a:extLst>
              <a:ext uri="{FF2B5EF4-FFF2-40B4-BE49-F238E27FC236}">
                <a16:creationId xmlns:a16="http://schemas.microsoft.com/office/drawing/2014/main" id="{FE63B886-E224-1529-F9DC-D200D8F8B4A8}"/>
              </a:ext>
            </a:extLst>
          </p:cNvPr>
          <p:cNvSpPr txBox="1">
            <a:spLocks/>
          </p:cNvSpPr>
          <p:nvPr/>
        </p:nvSpPr>
        <p:spPr>
          <a:xfrm>
            <a:off x="917849" y="1138597"/>
            <a:ext cx="9848474" cy="4135548"/>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lnSpc>
                <a:spcPct val="100000"/>
              </a:lnSpc>
              <a:buFont typeface="Arial" panose="020B0604020202020204" pitchFamily="34" charset="0"/>
              <a:buChar char="•"/>
            </a:pPr>
            <a:r>
              <a:rPr lang="en-GB" sz="2800" b="1" spc="50" dirty="0">
                <a:solidFill>
                  <a:prstClr val="white"/>
                </a:solidFill>
                <a:cs typeface="Arial" panose="020B0604020202020204" pitchFamily="34" charset="0"/>
              </a:rPr>
              <a:t>Existing activity</a:t>
            </a:r>
          </a:p>
          <a:p>
            <a:pPr marL="914400" lvl="1" indent="-457200" algn="l">
              <a:lnSpc>
                <a:spcPct val="100000"/>
              </a:lnSpc>
              <a:buFont typeface="Arial" panose="020B0604020202020204" pitchFamily="34" charset="0"/>
              <a:buChar char="•"/>
            </a:pPr>
            <a:r>
              <a:rPr lang="en-GB" sz="2400" b="1" spc="50" dirty="0">
                <a:solidFill>
                  <a:prstClr val="white"/>
                </a:solidFill>
                <a:cs typeface="Arial" panose="020B0604020202020204" pitchFamily="34" charset="0"/>
              </a:rPr>
              <a:t>Theorising the tensions inherent in this role and context </a:t>
            </a:r>
          </a:p>
          <a:p>
            <a:pPr marL="914400" lvl="1" indent="-457200" algn="l">
              <a:lnSpc>
                <a:spcPct val="100000"/>
              </a:lnSpc>
              <a:spcBef>
                <a:spcPts val="1000"/>
              </a:spcBef>
              <a:buFont typeface="Arial" panose="020B0604020202020204" pitchFamily="34" charset="0"/>
              <a:buChar char="•"/>
            </a:pPr>
            <a:r>
              <a:rPr kumimoji="0" lang="en-GB" sz="2400" b="1" i="0" u="none" strike="noStrike" kern="1200" cap="none" spc="50" normalizeH="0" baseline="0" noProof="0" dirty="0">
                <a:ln>
                  <a:noFill/>
                </a:ln>
                <a:solidFill>
                  <a:prstClr val="white"/>
                </a:solidFill>
                <a:effectLst/>
                <a:uLnTx/>
                <a:uFillTx/>
                <a:latin typeface="Calibri" panose="020F0502020204030204"/>
                <a:ea typeface="+mn-ea"/>
                <a:cs typeface="Arial" panose="020B0604020202020204" pitchFamily="34" charset="0"/>
              </a:rPr>
              <a:t>Extending study across disciplines beyond business schools and English context – Society of Educational Studies funded research study</a:t>
            </a:r>
          </a:p>
          <a:p>
            <a:pPr marL="457200" marR="0" lvl="0" indent="-4572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GB" sz="2800" b="1" i="0" u="none" strike="noStrike" kern="1200" cap="none" spc="50" normalizeH="0" baseline="0" noProof="0" dirty="0">
                <a:ln>
                  <a:noFill/>
                </a:ln>
                <a:solidFill>
                  <a:prstClr val="white"/>
                </a:solidFill>
                <a:effectLst/>
                <a:uLnTx/>
                <a:uFillTx/>
                <a:latin typeface="Calibri" panose="020F0502020204030204"/>
                <a:ea typeface="+mn-ea"/>
                <a:cs typeface="Arial" panose="020B0604020202020204" pitchFamily="34" charset="0"/>
              </a:rPr>
              <a:t>Further directions</a:t>
            </a:r>
          </a:p>
          <a:p>
            <a:pPr marL="914400" lvl="1" indent="-457200" algn="l">
              <a:lnSpc>
                <a:spcPct val="100000"/>
              </a:lnSpc>
              <a:spcBef>
                <a:spcPts val="1000"/>
              </a:spcBef>
              <a:buFont typeface="Arial" panose="020B0604020202020204" pitchFamily="34" charset="0"/>
              <a:buChar char="•"/>
            </a:pPr>
            <a:r>
              <a:rPr kumimoji="0" lang="en-GB" sz="2400" b="1" i="0" u="none" strike="noStrike" kern="1200" cap="none" spc="50" normalizeH="0" baseline="0" noProof="0" dirty="0">
                <a:ln>
                  <a:noFill/>
                </a:ln>
                <a:solidFill>
                  <a:prstClr val="white"/>
                </a:solidFill>
                <a:effectLst/>
                <a:uLnTx/>
                <a:uFillTx/>
                <a:latin typeface="Calibri" panose="020F0502020204030204"/>
                <a:ea typeface="+mn-ea"/>
                <a:cs typeface="Arial" panose="020B0604020202020204" pitchFamily="34" charset="0"/>
              </a:rPr>
              <a:t>Longitudinal impact of professionalizing HETP roles on apprentice outcomes</a:t>
            </a:r>
          </a:p>
          <a:p>
            <a:pPr marL="914400" lvl="1" indent="-457200" algn="l">
              <a:lnSpc>
                <a:spcPct val="100000"/>
              </a:lnSpc>
              <a:spcBef>
                <a:spcPts val="1000"/>
              </a:spcBef>
              <a:buFont typeface="Arial" panose="020B0604020202020204" pitchFamily="34" charset="0"/>
              <a:buChar char="•"/>
            </a:pPr>
            <a:r>
              <a:rPr kumimoji="0" lang="en-GB" sz="2400" b="1" i="0" u="none" strike="noStrike" kern="1200" cap="none" spc="50" normalizeH="0" baseline="0" noProof="0" dirty="0">
                <a:ln>
                  <a:noFill/>
                </a:ln>
                <a:solidFill>
                  <a:prstClr val="white"/>
                </a:solidFill>
                <a:effectLst/>
                <a:uLnTx/>
                <a:uFillTx/>
                <a:latin typeface="Calibri" panose="020F0502020204030204"/>
                <a:ea typeface="+mn-ea"/>
                <a:cs typeface="Arial" panose="020B0604020202020204" pitchFamily="34" charset="0"/>
              </a:rPr>
              <a:t>International comparisons of boundary‑spanning roles in work‑based learning</a:t>
            </a:r>
          </a:p>
          <a:p>
            <a:pPr marL="1371600" marR="0" lvl="2" indent="-4572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endParaRPr kumimoji="0" lang="en-US" sz="2200" b="1" i="0" u="none" strike="noStrike" kern="1200" cap="none" spc="50" normalizeH="0" baseline="0" noProof="0" dirty="0">
              <a:ln>
                <a:noFill/>
              </a:ln>
              <a:solidFill>
                <a:srgbClr val="E626DE">
                  <a:alpha val="80000"/>
                </a:srgbClr>
              </a:solidFill>
              <a:effectLst/>
              <a:uLnTx/>
              <a:uFillTx/>
              <a:latin typeface="Calibri" panose="020F0502020204030204"/>
              <a:ea typeface="+mn-ea"/>
              <a:cs typeface="Arial" panose="020B0604020202020204" pitchFamily="34" charset="0"/>
            </a:endParaRPr>
          </a:p>
        </p:txBody>
      </p:sp>
      <p:sp>
        <p:nvSpPr>
          <p:cNvPr id="5" name="TextBox 4">
            <a:extLst>
              <a:ext uri="{FF2B5EF4-FFF2-40B4-BE49-F238E27FC236}">
                <a16:creationId xmlns:a16="http://schemas.microsoft.com/office/drawing/2014/main" id="{69FCD61F-44B9-61A2-D05F-E4F3AA805F31}"/>
              </a:ext>
            </a:extLst>
          </p:cNvPr>
          <p:cNvSpPr txBox="1"/>
          <p:nvPr/>
        </p:nvSpPr>
        <p:spPr>
          <a:xfrm>
            <a:off x="917849" y="338227"/>
            <a:ext cx="9381884" cy="64633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Arial"/>
              </a:rPr>
              <a:t>Future Research Directions</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557764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5" name="Rectangle: Rounded Corners 34">
            <a:extLst>
              <a:ext uri="{FF2B5EF4-FFF2-40B4-BE49-F238E27FC236}">
                <a16:creationId xmlns:a16="http://schemas.microsoft.com/office/drawing/2014/main" id="{C253D463-C621-561D-E4F3-B26D10A3BEEF}"/>
              </a:ext>
            </a:extLst>
          </p:cNvPr>
          <p:cNvSpPr/>
          <p:nvPr/>
        </p:nvSpPr>
        <p:spPr>
          <a:xfrm>
            <a:off x="234041" y="3615405"/>
            <a:ext cx="11658594" cy="2417477"/>
          </a:xfrm>
          <a:prstGeom prst="roundRect">
            <a:avLst/>
          </a:prstGeom>
          <a:solidFill>
            <a:srgbClr val="6A5D8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Rounded Corners 32">
            <a:extLst>
              <a:ext uri="{FF2B5EF4-FFF2-40B4-BE49-F238E27FC236}">
                <a16:creationId xmlns:a16="http://schemas.microsoft.com/office/drawing/2014/main" id="{136F2D49-9F91-4689-C48E-CFEC097272D1}"/>
              </a:ext>
            </a:extLst>
          </p:cNvPr>
          <p:cNvSpPr/>
          <p:nvPr/>
        </p:nvSpPr>
        <p:spPr>
          <a:xfrm>
            <a:off x="234041" y="941993"/>
            <a:ext cx="11658594" cy="2355269"/>
          </a:xfrm>
          <a:prstGeom prst="roundRect">
            <a:avLst/>
          </a:prstGeom>
          <a:solidFill>
            <a:srgbClr val="6A5D8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Graphic 16">
            <a:extLst>
              <a:ext uri="{FF2B5EF4-FFF2-40B4-BE49-F238E27FC236}">
                <a16:creationId xmlns:a16="http://schemas.microsoft.com/office/drawing/2014/main" id="{7F06F613-A566-7A48-823C-21FA04ABDE3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9920" y="6341480"/>
            <a:ext cx="1632120" cy="315576"/>
          </a:xfrm>
          <a:prstGeom prst="rect">
            <a:avLst/>
          </a:prstGeom>
        </p:spPr>
      </p:pic>
      <p:cxnSp>
        <p:nvCxnSpPr>
          <p:cNvPr id="18" name="Straight Connector 17">
            <a:extLst>
              <a:ext uri="{FF2B5EF4-FFF2-40B4-BE49-F238E27FC236}">
                <a16:creationId xmlns:a16="http://schemas.microsoft.com/office/drawing/2014/main" id="{8C7F850A-C96D-124A-8D19-7478E8DD3A3B}"/>
              </a:ext>
            </a:extLst>
          </p:cNvPr>
          <p:cNvCxnSpPr/>
          <p:nvPr/>
        </p:nvCxnSpPr>
        <p:spPr>
          <a:xfrm>
            <a:off x="-26398" y="6187440"/>
            <a:ext cx="12466320"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486FFC52-AFE1-C349-B7F7-5577DC23F2A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035517" y="6341480"/>
            <a:ext cx="1077000" cy="366267"/>
          </a:xfrm>
          <a:prstGeom prst="rect">
            <a:avLst/>
          </a:prstGeom>
        </p:spPr>
      </p:pic>
      <p:cxnSp>
        <p:nvCxnSpPr>
          <p:cNvPr id="4" name="Straight Arrow Connector 3">
            <a:extLst>
              <a:ext uri="{FF2B5EF4-FFF2-40B4-BE49-F238E27FC236}">
                <a16:creationId xmlns:a16="http://schemas.microsoft.com/office/drawing/2014/main" id="{D9066205-9D04-D3CA-0168-B195F8181208}"/>
              </a:ext>
            </a:extLst>
          </p:cNvPr>
          <p:cNvCxnSpPr/>
          <p:nvPr/>
        </p:nvCxnSpPr>
        <p:spPr>
          <a:xfrm>
            <a:off x="2558142" y="1328649"/>
            <a:ext cx="4800600" cy="0"/>
          </a:xfrm>
          <a:prstGeom prst="straightConnector1">
            <a:avLst/>
          </a:prstGeom>
          <a:ln w="57150">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B451D2F7-3C42-6EF7-7A06-21C7A9C2A561}"/>
              </a:ext>
            </a:extLst>
          </p:cNvPr>
          <p:cNvSpPr txBox="1"/>
          <p:nvPr/>
        </p:nvSpPr>
        <p:spPr>
          <a:xfrm>
            <a:off x="457199" y="1069965"/>
            <a:ext cx="2068285" cy="461665"/>
          </a:xfrm>
          <a:prstGeom prst="rect">
            <a:avLst/>
          </a:prstGeom>
          <a:noFill/>
        </p:spPr>
        <p:txBody>
          <a:bodyPr wrap="square" rtlCol="0">
            <a:spAutoFit/>
          </a:bodyPr>
          <a:lstStyle/>
          <a:p>
            <a:pPr algn="r"/>
            <a:r>
              <a:rPr lang="en-GB" sz="2400" dirty="0">
                <a:solidFill>
                  <a:schemeClr val="bg1"/>
                </a:solidFill>
              </a:rPr>
              <a:t>Development</a:t>
            </a:r>
          </a:p>
        </p:txBody>
      </p:sp>
      <p:sp>
        <p:nvSpPr>
          <p:cNvPr id="6" name="TextBox 5">
            <a:extLst>
              <a:ext uri="{FF2B5EF4-FFF2-40B4-BE49-F238E27FC236}">
                <a16:creationId xmlns:a16="http://schemas.microsoft.com/office/drawing/2014/main" id="{19892930-4185-CC42-B2D7-AC22B7D7953E}"/>
              </a:ext>
            </a:extLst>
          </p:cNvPr>
          <p:cNvSpPr txBox="1"/>
          <p:nvPr/>
        </p:nvSpPr>
        <p:spPr>
          <a:xfrm>
            <a:off x="7565571" y="1069964"/>
            <a:ext cx="2068285" cy="461665"/>
          </a:xfrm>
          <a:prstGeom prst="rect">
            <a:avLst/>
          </a:prstGeom>
          <a:noFill/>
        </p:spPr>
        <p:txBody>
          <a:bodyPr wrap="square" rtlCol="0">
            <a:spAutoFit/>
          </a:bodyPr>
          <a:lstStyle/>
          <a:p>
            <a:r>
              <a:rPr lang="en-GB" sz="2400" dirty="0">
                <a:solidFill>
                  <a:schemeClr val="bg1"/>
                </a:solidFill>
              </a:rPr>
              <a:t>Compliance</a:t>
            </a:r>
          </a:p>
        </p:txBody>
      </p:sp>
      <p:cxnSp>
        <p:nvCxnSpPr>
          <p:cNvPr id="7" name="Straight Arrow Connector 6">
            <a:extLst>
              <a:ext uri="{FF2B5EF4-FFF2-40B4-BE49-F238E27FC236}">
                <a16:creationId xmlns:a16="http://schemas.microsoft.com/office/drawing/2014/main" id="{4FC20BF3-3FFA-B99C-2EFC-95815E59F392}"/>
              </a:ext>
            </a:extLst>
          </p:cNvPr>
          <p:cNvCxnSpPr/>
          <p:nvPr/>
        </p:nvCxnSpPr>
        <p:spPr>
          <a:xfrm>
            <a:off x="2558142" y="1848632"/>
            <a:ext cx="4800600" cy="0"/>
          </a:xfrm>
          <a:prstGeom prst="straightConnector1">
            <a:avLst/>
          </a:prstGeom>
          <a:ln w="57150">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5136C280-DC43-5345-B844-48FEBC978DBE}"/>
              </a:ext>
            </a:extLst>
          </p:cNvPr>
          <p:cNvSpPr txBox="1"/>
          <p:nvPr/>
        </p:nvSpPr>
        <p:spPr>
          <a:xfrm>
            <a:off x="399259" y="1567426"/>
            <a:ext cx="2068285" cy="461665"/>
          </a:xfrm>
          <a:prstGeom prst="rect">
            <a:avLst/>
          </a:prstGeom>
          <a:noFill/>
        </p:spPr>
        <p:txBody>
          <a:bodyPr wrap="square" rtlCol="0">
            <a:spAutoFit/>
          </a:bodyPr>
          <a:lstStyle/>
          <a:p>
            <a:pPr algn="r"/>
            <a:r>
              <a:rPr lang="en-GB" sz="2400" dirty="0">
                <a:solidFill>
                  <a:schemeClr val="bg1"/>
                </a:solidFill>
              </a:rPr>
              <a:t>Process</a:t>
            </a:r>
          </a:p>
        </p:txBody>
      </p:sp>
      <p:sp>
        <p:nvSpPr>
          <p:cNvPr id="9" name="TextBox 8">
            <a:extLst>
              <a:ext uri="{FF2B5EF4-FFF2-40B4-BE49-F238E27FC236}">
                <a16:creationId xmlns:a16="http://schemas.microsoft.com/office/drawing/2014/main" id="{44C8C10E-DB4A-0589-487A-9FEE36686D68}"/>
              </a:ext>
            </a:extLst>
          </p:cNvPr>
          <p:cNvSpPr txBox="1"/>
          <p:nvPr/>
        </p:nvSpPr>
        <p:spPr>
          <a:xfrm>
            <a:off x="7584905" y="1567425"/>
            <a:ext cx="2068285" cy="461665"/>
          </a:xfrm>
          <a:prstGeom prst="rect">
            <a:avLst/>
          </a:prstGeom>
          <a:noFill/>
        </p:spPr>
        <p:txBody>
          <a:bodyPr wrap="square" rtlCol="0">
            <a:spAutoFit/>
          </a:bodyPr>
          <a:lstStyle/>
          <a:p>
            <a:r>
              <a:rPr lang="en-GB" sz="2400" dirty="0">
                <a:solidFill>
                  <a:schemeClr val="bg1"/>
                </a:solidFill>
              </a:rPr>
              <a:t>Outcomes</a:t>
            </a:r>
          </a:p>
        </p:txBody>
      </p:sp>
      <p:cxnSp>
        <p:nvCxnSpPr>
          <p:cNvPr id="10" name="Straight Arrow Connector 9">
            <a:extLst>
              <a:ext uri="{FF2B5EF4-FFF2-40B4-BE49-F238E27FC236}">
                <a16:creationId xmlns:a16="http://schemas.microsoft.com/office/drawing/2014/main" id="{B1E4230F-7B91-6C04-49EB-41BD6CB9B4D8}"/>
              </a:ext>
            </a:extLst>
          </p:cNvPr>
          <p:cNvCxnSpPr/>
          <p:nvPr/>
        </p:nvCxnSpPr>
        <p:spPr>
          <a:xfrm>
            <a:off x="2558142" y="2433010"/>
            <a:ext cx="4800600" cy="0"/>
          </a:xfrm>
          <a:prstGeom prst="straightConnector1">
            <a:avLst/>
          </a:prstGeom>
          <a:ln w="57150">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2697D4AC-3321-01F9-4DB7-8380745F1357}"/>
              </a:ext>
            </a:extLst>
          </p:cNvPr>
          <p:cNvSpPr txBox="1"/>
          <p:nvPr/>
        </p:nvSpPr>
        <p:spPr>
          <a:xfrm>
            <a:off x="-141515" y="2162741"/>
            <a:ext cx="2666999" cy="461665"/>
          </a:xfrm>
          <a:prstGeom prst="rect">
            <a:avLst/>
          </a:prstGeom>
          <a:noFill/>
        </p:spPr>
        <p:txBody>
          <a:bodyPr wrap="square" rtlCol="0">
            <a:spAutoFit/>
          </a:bodyPr>
          <a:lstStyle/>
          <a:p>
            <a:pPr algn="r"/>
            <a:r>
              <a:rPr lang="en-GB" sz="2400" dirty="0">
                <a:solidFill>
                  <a:schemeClr val="bg1"/>
                </a:solidFill>
              </a:rPr>
              <a:t>Forward looking</a:t>
            </a:r>
          </a:p>
        </p:txBody>
      </p:sp>
      <p:sp>
        <p:nvSpPr>
          <p:cNvPr id="12" name="TextBox 11">
            <a:extLst>
              <a:ext uri="{FF2B5EF4-FFF2-40B4-BE49-F238E27FC236}">
                <a16:creationId xmlns:a16="http://schemas.microsoft.com/office/drawing/2014/main" id="{3ECD259C-71D3-2FCA-D3AC-A78DB3109871}"/>
              </a:ext>
            </a:extLst>
          </p:cNvPr>
          <p:cNvSpPr txBox="1"/>
          <p:nvPr/>
        </p:nvSpPr>
        <p:spPr>
          <a:xfrm>
            <a:off x="7565571" y="2162740"/>
            <a:ext cx="2862941" cy="461665"/>
          </a:xfrm>
          <a:prstGeom prst="rect">
            <a:avLst/>
          </a:prstGeom>
          <a:noFill/>
        </p:spPr>
        <p:txBody>
          <a:bodyPr wrap="square" rtlCol="0">
            <a:spAutoFit/>
          </a:bodyPr>
          <a:lstStyle/>
          <a:p>
            <a:r>
              <a:rPr lang="en-GB" sz="2400" dirty="0">
                <a:solidFill>
                  <a:schemeClr val="bg1"/>
                </a:solidFill>
              </a:rPr>
              <a:t>Backward looking</a:t>
            </a:r>
          </a:p>
        </p:txBody>
      </p:sp>
      <p:cxnSp>
        <p:nvCxnSpPr>
          <p:cNvPr id="13" name="Straight Arrow Connector 12">
            <a:extLst>
              <a:ext uri="{FF2B5EF4-FFF2-40B4-BE49-F238E27FC236}">
                <a16:creationId xmlns:a16="http://schemas.microsoft.com/office/drawing/2014/main" id="{DA674A85-8AA3-F463-111C-C96CC3831877}"/>
              </a:ext>
            </a:extLst>
          </p:cNvPr>
          <p:cNvCxnSpPr/>
          <p:nvPr/>
        </p:nvCxnSpPr>
        <p:spPr>
          <a:xfrm>
            <a:off x="2558144" y="4019342"/>
            <a:ext cx="4800600" cy="0"/>
          </a:xfrm>
          <a:prstGeom prst="straightConnector1">
            <a:avLst/>
          </a:prstGeom>
          <a:ln w="57150">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A6D54520-0E50-B42F-D46E-503FA6B0A806}"/>
              </a:ext>
            </a:extLst>
          </p:cNvPr>
          <p:cNvSpPr txBox="1"/>
          <p:nvPr/>
        </p:nvSpPr>
        <p:spPr>
          <a:xfrm>
            <a:off x="399259" y="3773600"/>
            <a:ext cx="2068285" cy="461665"/>
          </a:xfrm>
          <a:prstGeom prst="rect">
            <a:avLst/>
          </a:prstGeom>
          <a:noFill/>
        </p:spPr>
        <p:txBody>
          <a:bodyPr wrap="square" rtlCol="0">
            <a:spAutoFit/>
          </a:bodyPr>
          <a:lstStyle/>
          <a:p>
            <a:pPr algn="r"/>
            <a:r>
              <a:rPr lang="en-GB" sz="2400" dirty="0">
                <a:solidFill>
                  <a:schemeClr val="bg1"/>
                </a:solidFill>
              </a:rPr>
              <a:t>Disciplinarity</a:t>
            </a:r>
          </a:p>
        </p:txBody>
      </p:sp>
      <p:sp>
        <p:nvSpPr>
          <p:cNvPr id="15" name="TextBox 14">
            <a:extLst>
              <a:ext uri="{FF2B5EF4-FFF2-40B4-BE49-F238E27FC236}">
                <a16:creationId xmlns:a16="http://schemas.microsoft.com/office/drawing/2014/main" id="{F1670315-C6C8-FAAE-20B7-ABE320DC113B}"/>
              </a:ext>
            </a:extLst>
          </p:cNvPr>
          <p:cNvSpPr txBox="1"/>
          <p:nvPr/>
        </p:nvSpPr>
        <p:spPr>
          <a:xfrm>
            <a:off x="7565571" y="3773600"/>
            <a:ext cx="2068285" cy="461665"/>
          </a:xfrm>
          <a:prstGeom prst="rect">
            <a:avLst/>
          </a:prstGeom>
          <a:noFill/>
        </p:spPr>
        <p:txBody>
          <a:bodyPr wrap="square" rtlCol="0">
            <a:spAutoFit/>
          </a:bodyPr>
          <a:lstStyle/>
          <a:p>
            <a:r>
              <a:rPr lang="en-GB" sz="2400" dirty="0">
                <a:solidFill>
                  <a:schemeClr val="bg1"/>
                </a:solidFill>
              </a:rPr>
              <a:t>Modality</a:t>
            </a:r>
          </a:p>
        </p:txBody>
      </p:sp>
      <p:cxnSp>
        <p:nvCxnSpPr>
          <p:cNvPr id="16" name="Straight Arrow Connector 15">
            <a:extLst>
              <a:ext uri="{FF2B5EF4-FFF2-40B4-BE49-F238E27FC236}">
                <a16:creationId xmlns:a16="http://schemas.microsoft.com/office/drawing/2014/main" id="{34BB85BD-088D-1641-B909-6BF33B21B5D2}"/>
              </a:ext>
            </a:extLst>
          </p:cNvPr>
          <p:cNvCxnSpPr/>
          <p:nvPr/>
        </p:nvCxnSpPr>
        <p:spPr>
          <a:xfrm>
            <a:off x="2558142" y="4554853"/>
            <a:ext cx="4800600" cy="0"/>
          </a:xfrm>
          <a:prstGeom prst="straightConnector1">
            <a:avLst/>
          </a:prstGeom>
          <a:ln w="57150">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08F16E56-6A30-5D30-2E88-9A2A1704C8BE}"/>
              </a:ext>
            </a:extLst>
          </p:cNvPr>
          <p:cNvSpPr txBox="1"/>
          <p:nvPr/>
        </p:nvSpPr>
        <p:spPr>
          <a:xfrm>
            <a:off x="411618" y="4324154"/>
            <a:ext cx="2068285" cy="461665"/>
          </a:xfrm>
          <a:prstGeom prst="rect">
            <a:avLst/>
          </a:prstGeom>
          <a:noFill/>
        </p:spPr>
        <p:txBody>
          <a:bodyPr wrap="square" rtlCol="0">
            <a:spAutoFit/>
          </a:bodyPr>
          <a:lstStyle/>
          <a:p>
            <a:pPr algn="r"/>
            <a:r>
              <a:rPr lang="en-GB" sz="2400" dirty="0">
                <a:solidFill>
                  <a:schemeClr val="bg1"/>
                </a:solidFill>
              </a:rPr>
              <a:t>Collective</a:t>
            </a:r>
          </a:p>
        </p:txBody>
      </p:sp>
      <p:sp>
        <p:nvSpPr>
          <p:cNvPr id="21" name="TextBox 20">
            <a:extLst>
              <a:ext uri="{FF2B5EF4-FFF2-40B4-BE49-F238E27FC236}">
                <a16:creationId xmlns:a16="http://schemas.microsoft.com/office/drawing/2014/main" id="{EBBFC628-1E5C-9E19-382B-4344D9DB815C}"/>
              </a:ext>
            </a:extLst>
          </p:cNvPr>
          <p:cNvSpPr txBox="1"/>
          <p:nvPr/>
        </p:nvSpPr>
        <p:spPr>
          <a:xfrm>
            <a:off x="7540394" y="4334271"/>
            <a:ext cx="2068285" cy="461665"/>
          </a:xfrm>
          <a:prstGeom prst="rect">
            <a:avLst/>
          </a:prstGeom>
          <a:noFill/>
        </p:spPr>
        <p:txBody>
          <a:bodyPr wrap="square" rtlCol="0">
            <a:spAutoFit/>
          </a:bodyPr>
          <a:lstStyle/>
          <a:p>
            <a:r>
              <a:rPr lang="en-GB" sz="2400" dirty="0">
                <a:solidFill>
                  <a:schemeClr val="bg1"/>
                </a:solidFill>
              </a:rPr>
              <a:t>Individualistic</a:t>
            </a:r>
          </a:p>
        </p:txBody>
      </p:sp>
      <p:cxnSp>
        <p:nvCxnSpPr>
          <p:cNvPr id="22" name="Straight Arrow Connector 21">
            <a:extLst>
              <a:ext uri="{FF2B5EF4-FFF2-40B4-BE49-F238E27FC236}">
                <a16:creationId xmlns:a16="http://schemas.microsoft.com/office/drawing/2014/main" id="{1E8CA37E-C054-16C8-A5FA-C62DF2D08CE4}"/>
              </a:ext>
            </a:extLst>
          </p:cNvPr>
          <p:cNvCxnSpPr/>
          <p:nvPr/>
        </p:nvCxnSpPr>
        <p:spPr>
          <a:xfrm>
            <a:off x="2558142" y="5091232"/>
            <a:ext cx="4800600" cy="0"/>
          </a:xfrm>
          <a:prstGeom prst="straightConnector1">
            <a:avLst/>
          </a:prstGeom>
          <a:ln w="57150">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0848FFD8-A9DD-3E39-456E-9514C5565058}"/>
              </a:ext>
            </a:extLst>
          </p:cNvPr>
          <p:cNvSpPr txBox="1"/>
          <p:nvPr/>
        </p:nvSpPr>
        <p:spPr>
          <a:xfrm>
            <a:off x="375445" y="4866151"/>
            <a:ext cx="2068285" cy="461665"/>
          </a:xfrm>
          <a:prstGeom prst="rect">
            <a:avLst/>
          </a:prstGeom>
          <a:noFill/>
        </p:spPr>
        <p:txBody>
          <a:bodyPr wrap="square" rtlCol="0">
            <a:spAutoFit/>
          </a:bodyPr>
          <a:lstStyle/>
          <a:p>
            <a:pPr algn="r"/>
            <a:r>
              <a:rPr lang="en-GB" sz="2400" dirty="0">
                <a:solidFill>
                  <a:schemeClr val="bg1"/>
                </a:solidFill>
              </a:rPr>
              <a:t>Mentor</a:t>
            </a:r>
          </a:p>
        </p:txBody>
      </p:sp>
      <p:sp>
        <p:nvSpPr>
          <p:cNvPr id="24" name="TextBox 23">
            <a:extLst>
              <a:ext uri="{FF2B5EF4-FFF2-40B4-BE49-F238E27FC236}">
                <a16:creationId xmlns:a16="http://schemas.microsoft.com/office/drawing/2014/main" id="{D49D3C06-63AE-5A8C-247A-DBA36B992E6B}"/>
              </a:ext>
            </a:extLst>
          </p:cNvPr>
          <p:cNvSpPr txBox="1"/>
          <p:nvPr/>
        </p:nvSpPr>
        <p:spPr>
          <a:xfrm>
            <a:off x="7540395" y="4860399"/>
            <a:ext cx="2068285" cy="461665"/>
          </a:xfrm>
          <a:prstGeom prst="rect">
            <a:avLst/>
          </a:prstGeom>
          <a:noFill/>
        </p:spPr>
        <p:txBody>
          <a:bodyPr wrap="square" rtlCol="0">
            <a:spAutoFit/>
          </a:bodyPr>
          <a:lstStyle/>
          <a:p>
            <a:r>
              <a:rPr lang="en-GB" sz="2400" dirty="0">
                <a:solidFill>
                  <a:schemeClr val="bg1"/>
                </a:solidFill>
              </a:rPr>
              <a:t>Coaching</a:t>
            </a:r>
          </a:p>
        </p:txBody>
      </p:sp>
      <p:sp>
        <p:nvSpPr>
          <p:cNvPr id="25" name="TextBox 24">
            <a:extLst>
              <a:ext uri="{FF2B5EF4-FFF2-40B4-BE49-F238E27FC236}">
                <a16:creationId xmlns:a16="http://schemas.microsoft.com/office/drawing/2014/main" id="{44EBA79D-CA6B-B753-1D4D-85994F99E55B}"/>
              </a:ext>
            </a:extLst>
          </p:cNvPr>
          <p:cNvSpPr txBox="1"/>
          <p:nvPr/>
        </p:nvSpPr>
        <p:spPr>
          <a:xfrm>
            <a:off x="10031179" y="1928353"/>
            <a:ext cx="2068285" cy="461665"/>
          </a:xfrm>
          <a:prstGeom prst="rect">
            <a:avLst/>
          </a:prstGeom>
          <a:noFill/>
        </p:spPr>
        <p:txBody>
          <a:bodyPr wrap="square" rtlCol="0">
            <a:spAutoFit/>
          </a:bodyPr>
          <a:lstStyle/>
          <a:p>
            <a:r>
              <a:rPr lang="en-GB" sz="2400" b="1" i="1" dirty="0">
                <a:solidFill>
                  <a:schemeClr val="bg1"/>
                </a:solidFill>
              </a:rPr>
              <a:t>Continuums</a:t>
            </a:r>
          </a:p>
        </p:txBody>
      </p:sp>
      <p:sp>
        <p:nvSpPr>
          <p:cNvPr id="26" name="TextBox 25">
            <a:extLst>
              <a:ext uri="{FF2B5EF4-FFF2-40B4-BE49-F238E27FC236}">
                <a16:creationId xmlns:a16="http://schemas.microsoft.com/office/drawing/2014/main" id="{0D4BACF8-6693-14DB-E0D7-1351B8B209CC}"/>
              </a:ext>
            </a:extLst>
          </p:cNvPr>
          <p:cNvSpPr txBox="1"/>
          <p:nvPr/>
        </p:nvSpPr>
        <p:spPr>
          <a:xfrm>
            <a:off x="10123715" y="4237684"/>
            <a:ext cx="2068285" cy="461665"/>
          </a:xfrm>
          <a:prstGeom prst="rect">
            <a:avLst/>
          </a:prstGeom>
          <a:noFill/>
        </p:spPr>
        <p:txBody>
          <a:bodyPr wrap="square" rtlCol="0">
            <a:spAutoFit/>
          </a:bodyPr>
          <a:lstStyle/>
          <a:p>
            <a:r>
              <a:rPr lang="en-GB" sz="2400" b="1" i="1" dirty="0">
                <a:solidFill>
                  <a:schemeClr val="bg1"/>
                </a:solidFill>
              </a:rPr>
              <a:t>Dualities</a:t>
            </a:r>
          </a:p>
        </p:txBody>
      </p:sp>
      <p:cxnSp>
        <p:nvCxnSpPr>
          <p:cNvPr id="27" name="Straight Arrow Connector 26">
            <a:extLst>
              <a:ext uri="{FF2B5EF4-FFF2-40B4-BE49-F238E27FC236}">
                <a16:creationId xmlns:a16="http://schemas.microsoft.com/office/drawing/2014/main" id="{9028B19E-513B-495B-FE7B-B4F10F3BA7A2}"/>
              </a:ext>
            </a:extLst>
          </p:cNvPr>
          <p:cNvCxnSpPr/>
          <p:nvPr/>
        </p:nvCxnSpPr>
        <p:spPr>
          <a:xfrm>
            <a:off x="2532067" y="5611066"/>
            <a:ext cx="4800600" cy="0"/>
          </a:xfrm>
          <a:prstGeom prst="straightConnector1">
            <a:avLst/>
          </a:prstGeom>
          <a:ln w="57150">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FC5F88E7-32A5-5104-D4FC-A93233C10B39}"/>
              </a:ext>
            </a:extLst>
          </p:cNvPr>
          <p:cNvSpPr txBox="1"/>
          <p:nvPr/>
        </p:nvSpPr>
        <p:spPr>
          <a:xfrm>
            <a:off x="409353" y="5380233"/>
            <a:ext cx="2068285" cy="461665"/>
          </a:xfrm>
          <a:prstGeom prst="rect">
            <a:avLst/>
          </a:prstGeom>
          <a:noFill/>
          <a:ln>
            <a:noFill/>
          </a:ln>
        </p:spPr>
        <p:txBody>
          <a:bodyPr wrap="square" rtlCol="0">
            <a:spAutoFit/>
          </a:bodyPr>
          <a:lstStyle/>
          <a:p>
            <a:pPr algn="r"/>
            <a:r>
              <a:rPr lang="en-GB" sz="2400" dirty="0">
                <a:solidFill>
                  <a:schemeClr val="bg1"/>
                </a:solidFill>
              </a:rPr>
              <a:t>Long term</a:t>
            </a:r>
          </a:p>
        </p:txBody>
      </p:sp>
      <p:sp>
        <p:nvSpPr>
          <p:cNvPr id="29" name="TextBox 28">
            <a:extLst>
              <a:ext uri="{FF2B5EF4-FFF2-40B4-BE49-F238E27FC236}">
                <a16:creationId xmlns:a16="http://schemas.microsoft.com/office/drawing/2014/main" id="{1F7D15B2-96EE-1BE3-E247-25580D2AE14E}"/>
              </a:ext>
            </a:extLst>
          </p:cNvPr>
          <p:cNvSpPr txBox="1"/>
          <p:nvPr/>
        </p:nvSpPr>
        <p:spPr>
          <a:xfrm>
            <a:off x="7517725" y="5380232"/>
            <a:ext cx="2068285" cy="461665"/>
          </a:xfrm>
          <a:prstGeom prst="rect">
            <a:avLst/>
          </a:prstGeom>
          <a:noFill/>
          <a:ln>
            <a:noFill/>
          </a:ln>
        </p:spPr>
        <p:txBody>
          <a:bodyPr wrap="square" rtlCol="0">
            <a:spAutoFit/>
          </a:bodyPr>
          <a:lstStyle/>
          <a:p>
            <a:r>
              <a:rPr lang="en-GB" sz="2400" dirty="0">
                <a:solidFill>
                  <a:schemeClr val="bg1"/>
                </a:solidFill>
              </a:rPr>
              <a:t>Short term</a:t>
            </a:r>
          </a:p>
        </p:txBody>
      </p:sp>
      <p:cxnSp>
        <p:nvCxnSpPr>
          <p:cNvPr id="30" name="Straight Arrow Connector 29">
            <a:extLst>
              <a:ext uri="{FF2B5EF4-FFF2-40B4-BE49-F238E27FC236}">
                <a16:creationId xmlns:a16="http://schemas.microsoft.com/office/drawing/2014/main" id="{DE7E45F2-D369-64DD-9E94-C12A43AEB8D4}"/>
              </a:ext>
            </a:extLst>
          </p:cNvPr>
          <p:cNvCxnSpPr/>
          <p:nvPr/>
        </p:nvCxnSpPr>
        <p:spPr>
          <a:xfrm>
            <a:off x="2558142" y="3030268"/>
            <a:ext cx="4800600" cy="0"/>
          </a:xfrm>
          <a:prstGeom prst="straightConnector1">
            <a:avLst/>
          </a:prstGeom>
          <a:ln w="57150">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5E47B70D-1423-EB9E-BE4D-84B3A0DE0246}"/>
              </a:ext>
            </a:extLst>
          </p:cNvPr>
          <p:cNvSpPr txBox="1"/>
          <p:nvPr/>
        </p:nvSpPr>
        <p:spPr>
          <a:xfrm>
            <a:off x="-163285" y="2781617"/>
            <a:ext cx="2666999" cy="461665"/>
          </a:xfrm>
          <a:prstGeom prst="rect">
            <a:avLst/>
          </a:prstGeom>
          <a:noFill/>
        </p:spPr>
        <p:txBody>
          <a:bodyPr wrap="square" rtlCol="0">
            <a:spAutoFit/>
          </a:bodyPr>
          <a:lstStyle/>
          <a:p>
            <a:pPr algn="r"/>
            <a:r>
              <a:rPr lang="en-GB" sz="2400" dirty="0">
                <a:solidFill>
                  <a:schemeClr val="bg1"/>
                </a:solidFill>
              </a:rPr>
              <a:t>Holistic</a:t>
            </a:r>
          </a:p>
        </p:txBody>
      </p:sp>
      <p:sp>
        <p:nvSpPr>
          <p:cNvPr id="32" name="TextBox 31">
            <a:extLst>
              <a:ext uri="{FF2B5EF4-FFF2-40B4-BE49-F238E27FC236}">
                <a16:creationId xmlns:a16="http://schemas.microsoft.com/office/drawing/2014/main" id="{DEE7798A-5B45-498F-53E7-5B20D6A9A1AE}"/>
              </a:ext>
            </a:extLst>
          </p:cNvPr>
          <p:cNvSpPr txBox="1"/>
          <p:nvPr/>
        </p:nvSpPr>
        <p:spPr>
          <a:xfrm>
            <a:off x="7543801" y="2781616"/>
            <a:ext cx="2862941" cy="461665"/>
          </a:xfrm>
          <a:prstGeom prst="rect">
            <a:avLst/>
          </a:prstGeom>
          <a:noFill/>
        </p:spPr>
        <p:txBody>
          <a:bodyPr wrap="square" rtlCol="0">
            <a:spAutoFit/>
          </a:bodyPr>
          <a:lstStyle/>
          <a:p>
            <a:r>
              <a:rPr lang="en-GB" sz="2400" dirty="0">
                <a:solidFill>
                  <a:schemeClr val="bg1"/>
                </a:solidFill>
              </a:rPr>
              <a:t>Fragmented</a:t>
            </a:r>
          </a:p>
        </p:txBody>
      </p:sp>
      <p:sp>
        <p:nvSpPr>
          <p:cNvPr id="36" name="TextBox 35">
            <a:extLst>
              <a:ext uri="{FF2B5EF4-FFF2-40B4-BE49-F238E27FC236}">
                <a16:creationId xmlns:a16="http://schemas.microsoft.com/office/drawing/2014/main" id="{EB32FDDD-D2E5-31B1-DAB6-E585492D2F72}"/>
              </a:ext>
            </a:extLst>
          </p:cNvPr>
          <p:cNvSpPr txBox="1"/>
          <p:nvPr/>
        </p:nvSpPr>
        <p:spPr>
          <a:xfrm>
            <a:off x="300390" y="262980"/>
            <a:ext cx="7217335" cy="646331"/>
          </a:xfrm>
          <a:prstGeom prst="rect">
            <a:avLst/>
          </a:prstGeom>
          <a:noFill/>
        </p:spPr>
        <p:txBody>
          <a:bodyPr wrap="square" lIns="91440" tIns="45720" rIns="91440" bIns="45720" rtlCol="0" anchor="t">
            <a:spAutoFit/>
          </a:bodyPr>
          <a:lstStyle/>
          <a:p>
            <a:pPr>
              <a:defRPr/>
            </a:pPr>
            <a:r>
              <a:rPr lang="en-US" sz="3600" b="1" dirty="0">
                <a:solidFill>
                  <a:prstClr val="white"/>
                </a:solidFill>
                <a:latin typeface="Calibri" panose="020F0502020204030204"/>
                <a:cs typeface="Arial"/>
              </a:rPr>
              <a:t>Proposing an HE-TP practice model</a:t>
            </a:r>
          </a:p>
        </p:txBody>
      </p:sp>
    </p:spTree>
    <p:extLst>
      <p:ext uri="{BB962C8B-B14F-4D97-AF65-F5344CB8AC3E}">
        <p14:creationId xmlns:p14="http://schemas.microsoft.com/office/powerpoint/2010/main" val="1334646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952B2DE5-2F88-0C42-39EB-3FDC4E542D94}"/>
            </a:ext>
          </a:extLst>
        </p:cNvPr>
        <p:cNvGrpSpPr/>
        <p:nvPr/>
      </p:nvGrpSpPr>
      <p:grpSpPr>
        <a:xfrm>
          <a:off x="0" y="0"/>
          <a:ext cx="0" cy="0"/>
          <a:chOff x="0" y="0"/>
          <a:chExt cx="0" cy="0"/>
        </a:xfrm>
      </p:grpSpPr>
      <p:sp>
        <p:nvSpPr>
          <p:cNvPr id="23" name="Subtitle 2">
            <a:extLst>
              <a:ext uri="{FF2B5EF4-FFF2-40B4-BE49-F238E27FC236}">
                <a16:creationId xmlns:a16="http://schemas.microsoft.com/office/drawing/2014/main" id="{FF986467-6253-BF6E-AE9A-3E8513F9D647}"/>
              </a:ext>
            </a:extLst>
          </p:cNvPr>
          <p:cNvSpPr txBox="1">
            <a:spLocks/>
          </p:cNvSpPr>
          <p:nvPr/>
        </p:nvSpPr>
        <p:spPr>
          <a:xfrm>
            <a:off x="678731" y="670559"/>
            <a:ext cx="6867571" cy="87233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sz="4000" b="1" spc="60" dirty="0">
                <a:solidFill>
                  <a:prstClr val="white"/>
                </a:solidFill>
                <a:latin typeface="Arial" panose="020B0604020202020204" pitchFamily="34" charset="0"/>
                <a:cs typeface="Arial" panose="020B0604020202020204" pitchFamily="34" charset="0"/>
              </a:rPr>
              <a:t>Questions</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GB" sz="4000" b="1" spc="60" dirty="0">
              <a:solidFill>
                <a:prstClr val="white"/>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4000" b="1" i="0" u="none" strike="noStrike" kern="1200" cap="none" spc="6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‘Higher Education Tripartite Practitioners’ as an emerging role in UK Higher Education</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GB" sz="4000" b="1" i="0" u="none" strike="noStrike" kern="1200" cap="none" spc="6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0" name="Graphic 9">
            <a:extLst>
              <a:ext uri="{FF2B5EF4-FFF2-40B4-BE49-F238E27FC236}">
                <a16:creationId xmlns:a16="http://schemas.microsoft.com/office/drawing/2014/main" id="{8AE05A16-7442-E21A-53D0-CFE4B3F9DFD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9920" y="6341480"/>
            <a:ext cx="1632120" cy="315576"/>
          </a:xfrm>
          <a:prstGeom prst="rect">
            <a:avLst/>
          </a:prstGeom>
        </p:spPr>
      </p:pic>
      <p:cxnSp>
        <p:nvCxnSpPr>
          <p:cNvPr id="11" name="Straight Connector 10">
            <a:extLst>
              <a:ext uri="{FF2B5EF4-FFF2-40B4-BE49-F238E27FC236}">
                <a16:creationId xmlns:a16="http://schemas.microsoft.com/office/drawing/2014/main" id="{2051B63E-21DC-FAE5-DC3B-E604DEA2C266}"/>
              </a:ext>
            </a:extLst>
          </p:cNvPr>
          <p:cNvCxnSpPr/>
          <p:nvPr/>
        </p:nvCxnSpPr>
        <p:spPr>
          <a:xfrm>
            <a:off x="-26398" y="6187440"/>
            <a:ext cx="12466320" cy="0"/>
          </a:xfrm>
          <a:prstGeom prst="line">
            <a:avLst/>
          </a:prstGeom>
        </p:spPr>
        <p:style>
          <a:lnRef idx="1">
            <a:schemeClr val="accent1"/>
          </a:lnRef>
          <a:fillRef idx="0">
            <a:schemeClr val="accent1"/>
          </a:fillRef>
          <a:effectRef idx="0">
            <a:schemeClr val="accent1"/>
          </a:effectRef>
          <a:fontRef idx="minor">
            <a:schemeClr val="tx1"/>
          </a:fontRef>
        </p:style>
      </p:cxnSp>
      <p:pic>
        <p:nvPicPr>
          <p:cNvPr id="26" name="Graphic 25">
            <a:extLst>
              <a:ext uri="{FF2B5EF4-FFF2-40B4-BE49-F238E27FC236}">
                <a16:creationId xmlns:a16="http://schemas.microsoft.com/office/drawing/2014/main" id="{56806BEB-3B89-38C1-2759-C253117AB10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035517" y="6341480"/>
            <a:ext cx="1077000" cy="366267"/>
          </a:xfrm>
          <a:prstGeom prst="rect">
            <a:avLst/>
          </a:prstGeom>
        </p:spPr>
      </p:pic>
    </p:spTree>
    <p:extLst>
      <p:ext uri="{BB962C8B-B14F-4D97-AF65-F5344CB8AC3E}">
        <p14:creationId xmlns:p14="http://schemas.microsoft.com/office/powerpoint/2010/main" val="929846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D1341"/>
        </a:solidFill>
        <a:effectLst/>
      </p:bgPr>
    </p:bg>
    <p:spTree>
      <p:nvGrpSpPr>
        <p:cNvPr id="1" name=""/>
        <p:cNvGrpSpPr/>
        <p:nvPr/>
      </p:nvGrpSpPr>
      <p:grpSpPr>
        <a:xfrm>
          <a:off x="0" y="0"/>
          <a:ext cx="0" cy="0"/>
          <a:chOff x="0" y="0"/>
          <a:chExt cx="0" cy="0"/>
        </a:xfrm>
      </p:grpSpPr>
      <p:pic>
        <p:nvPicPr>
          <p:cNvPr id="20" name="Graphic 19">
            <a:extLst>
              <a:ext uri="{FF2B5EF4-FFF2-40B4-BE49-F238E27FC236}">
                <a16:creationId xmlns:a16="http://schemas.microsoft.com/office/drawing/2014/main" id="{12C72C9E-3EA1-E34D-B6DB-D44F9595B4C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9920" y="6341480"/>
            <a:ext cx="1632120" cy="315576"/>
          </a:xfrm>
          <a:prstGeom prst="rect">
            <a:avLst/>
          </a:prstGeom>
        </p:spPr>
      </p:pic>
      <p:sp>
        <p:nvSpPr>
          <p:cNvPr id="18" name="Subtitle 2">
            <a:extLst>
              <a:ext uri="{FF2B5EF4-FFF2-40B4-BE49-F238E27FC236}">
                <a16:creationId xmlns:a16="http://schemas.microsoft.com/office/drawing/2014/main" id="{75A2E945-82CF-CF43-AF9D-D5F0F548DF89}"/>
              </a:ext>
            </a:extLst>
          </p:cNvPr>
          <p:cNvSpPr txBox="1">
            <a:spLocks/>
          </p:cNvSpPr>
          <p:nvPr/>
        </p:nvSpPr>
        <p:spPr>
          <a:xfrm>
            <a:off x="1010934" y="473389"/>
            <a:ext cx="3462212" cy="315576"/>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pPr>
            <a:endParaRPr lang="en-US" sz="1800" b="1" spc="300">
              <a:solidFill>
                <a:srgbClr val="E626DE">
                  <a:alpha val="80000"/>
                </a:srgbClr>
              </a:solidFill>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BE73E853-A6EE-7243-A499-8597121403C5}"/>
              </a:ext>
            </a:extLst>
          </p:cNvPr>
          <p:cNvCxnSpPr/>
          <p:nvPr/>
        </p:nvCxnSpPr>
        <p:spPr>
          <a:xfrm>
            <a:off x="-26398" y="6187440"/>
            <a:ext cx="12466320" cy="0"/>
          </a:xfrm>
          <a:prstGeom prst="line">
            <a:avLst/>
          </a:prstGeom>
        </p:spPr>
        <p:style>
          <a:lnRef idx="1">
            <a:schemeClr val="accent1"/>
          </a:lnRef>
          <a:fillRef idx="0">
            <a:schemeClr val="accent1"/>
          </a:fillRef>
          <a:effectRef idx="0">
            <a:schemeClr val="accent1"/>
          </a:effectRef>
          <a:fontRef idx="minor">
            <a:schemeClr val="tx1"/>
          </a:fontRef>
        </p:style>
      </p:cxnSp>
      <p:pic>
        <p:nvPicPr>
          <p:cNvPr id="27" name="Graphic 26">
            <a:extLst>
              <a:ext uri="{FF2B5EF4-FFF2-40B4-BE49-F238E27FC236}">
                <a16:creationId xmlns:a16="http://schemas.microsoft.com/office/drawing/2014/main" id="{E0FBCFE6-BA31-214A-A019-4015C72990B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35517" y="6341480"/>
            <a:ext cx="1077000" cy="366267"/>
          </a:xfrm>
          <a:prstGeom prst="rect">
            <a:avLst/>
          </a:prstGeom>
        </p:spPr>
      </p:pic>
      <p:pic>
        <p:nvPicPr>
          <p:cNvPr id="60" name="Graphic 59">
            <a:extLst>
              <a:ext uri="{FF2B5EF4-FFF2-40B4-BE49-F238E27FC236}">
                <a16:creationId xmlns:a16="http://schemas.microsoft.com/office/drawing/2014/main" id="{0F6B0CCD-13CB-5B4E-81D1-FE6DB22C85A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466566" y="-196768"/>
            <a:ext cx="3429000" cy="3429000"/>
          </a:xfrm>
          <a:prstGeom prst="rect">
            <a:avLst/>
          </a:prstGeom>
        </p:spPr>
      </p:pic>
      <p:pic>
        <p:nvPicPr>
          <p:cNvPr id="2" name="Picture 1">
            <a:extLst>
              <a:ext uri="{FF2B5EF4-FFF2-40B4-BE49-F238E27FC236}">
                <a16:creationId xmlns:a16="http://schemas.microsoft.com/office/drawing/2014/main" id="{7AAE5F74-9934-142A-A043-28FFC71A1D25}"/>
              </a:ext>
            </a:extLst>
          </p:cNvPr>
          <p:cNvPicPr>
            <a:picLocks noChangeAspect="1"/>
          </p:cNvPicPr>
          <p:nvPr/>
        </p:nvPicPr>
        <p:blipFill>
          <a:blip r:embed="rId9"/>
          <a:stretch>
            <a:fillRect/>
          </a:stretch>
        </p:blipFill>
        <p:spPr>
          <a:xfrm>
            <a:off x="2002937" y="670559"/>
            <a:ext cx="2065160" cy="2319448"/>
          </a:xfrm>
          <a:prstGeom prst="ellipse">
            <a:avLst/>
          </a:prstGeom>
        </p:spPr>
      </p:pic>
      <p:pic>
        <p:nvPicPr>
          <p:cNvPr id="10" name="Picture 9" descr="A person smiling for a picture&#10;&#10;Description automatically generated">
            <a:extLst>
              <a:ext uri="{FF2B5EF4-FFF2-40B4-BE49-F238E27FC236}">
                <a16:creationId xmlns:a16="http://schemas.microsoft.com/office/drawing/2014/main" id="{89659011-9DF0-2104-B6EE-9E0ED64CBD20}"/>
              </a:ext>
            </a:extLst>
          </p:cNvPr>
          <p:cNvPicPr>
            <a:picLocks noChangeAspect="1"/>
          </p:cNvPicPr>
          <p:nvPr/>
        </p:nvPicPr>
        <p:blipFill rotWithShape="1">
          <a:blip r:embed="rId10"/>
          <a:srcRect b="40522"/>
          <a:stretch/>
        </p:blipFill>
        <p:spPr>
          <a:xfrm>
            <a:off x="1871457" y="3344857"/>
            <a:ext cx="2328121" cy="2237965"/>
          </a:xfrm>
          <a:prstGeom prst="ellipse">
            <a:avLst/>
          </a:prstGeom>
        </p:spPr>
      </p:pic>
      <p:grpSp>
        <p:nvGrpSpPr>
          <p:cNvPr id="5" name="Group 4">
            <a:extLst>
              <a:ext uri="{FF2B5EF4-FFF2-40B4-BE49-F238E27FC236}">
                <a16:creationId xmlns:a16="http://schemas.microsoft.com/office/drawing/2014/main" id="{42F7F0FE-A3A0-C989-F85D-0ABDA9498E3B}"/>
              </a:ext>
            </a:extLst>
          </p:cNvPr>
          <p:cNvGrpSpPr/>
          <p:nvPr/>
        </p:nvGrpSpPr>
        <p:grpSpPr>
          <a:xfrm>
            <a:off x="4804391" y="3551578"/>
            <a:ext cx="4939684" cy="1824522"/>
            <a:chOff x="3841331" y="3797575"/>
            <a:chExt cx="4432374" cy="1824522"/>
          </a:xfrm>
        </p:grpSpPr>
        <p:sp>
          <p:nvSpPr>
            <p:cNvPr id="11" name="TextBox 10">
              <a:extLst>
                <a:ext uri="{FF2B5EF4-FFF2-40B4-BE49-F238E27FC236}">
                  <a16:creationId xmlns:a16="http://schemas.microsoft.com/office/drawing/2014/main" id="{C0A35678-B99A-C974-A837-A067BABAEA3D}"/>
                </a:ext>
              </a:extLst>
            </p:cNvPr>
            <p:cNvSpPr txBox="1"/>
            <p:nvPr/>
          </p:nvSpPr>
          <p:spPr>
            <a:xfrm>
              <a:off x="3841331" y="3797575"/>
              <a:ext cx="3758584" cy="629531"/>
            </a:xfrm>
            <a:prstGeom prst="rect">
              <a:avLst/>
            </a:prstGeom>
            <a:noFill/>
          </p:spPr>
          <p:txBody>
            <a:bodyPr wrap="square" rtlCol="0">
              <a:spAutoFit/>
            </a:bodyPr>
            <a:lstStyle/>
            <a:p>
              <a:pPr>
                <a:lnSpc>
                  <a:spcPts val="4600"/>
                </a:lnSpc>
              </a:pPr>
              <a:r>
                <a:rPr lang="en-US" sz="2800" b="1">
                  <a:solidFill>
                    <a:srgbClr val="E626DE"/>
                  </a:solidFill>
                  <a:cs typeface="Arial" panose="020B0604020202020204" pitchFamily="34" charset="0"/>
                </a:rPr>
                <a:t>Dr Phil Power-Mason</a:t>
              </a:r>
              <a:endParaRPr lang="en-US" sz="2800">
                <a:solidFill>
                  <a:srgbClr val="E626DE"/>
                </a:solidFill>
                <a:cs typeface="Arial" panose="020B0604020202020204" pitchFamily="34" charset="0"/>
              </a:endParaRPr>
            </a:p>
          </p:txBody>
        </p:sp>
        <p:sp>
          <p:nvSpPr>
            <p:cNvPr id="12" name="Subtitle 2">
              <a:extLst>
                <a:ext uri="{FF2B5EF4-FFF2-40B4-BE49-F238E27FC236}">
                  <a16:creationId xmlns:a16="http://schemas.microsoft.com/office/drawing/2014/main" id="{E2F81B43-4D6C-F82A-8BC6-4B1609E10213}"/>
                </a:ext>
              </a:extLst>
            </p:cNvPr>
            <p:cNvSpPr txBox="1">
              <a:spLocks/>
            </p:cNvSpPr>
            <p:nvPr/>
          </p:nvSpPr>
          <p:spPr>
            <a:xfrm>
              <a:off x="3845494" y="4413071"/>
              <a:ext cx="4428211" cy="54561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US" sz="1600" b="1" spc="40">
                  <a:solidFill>
                    <a:schemeClr val="bg1">
                      <a:alpha val="79781"/>
                    </a:schemeClr>
                  </a:solidFill>
                  <a:cs typeface="Arial" panose="020B0604020202020204" pitchFamily="34" charset="0"/>
                </a:rPr>
                <a:t>Head of Strategic Management </a:t>
              </a:r>
            </a:p>
            <a:p>
              <a:pPr algn="l">
                <a:lnSpc>
                  <a:spcPct val="100000"/>
                </a:lnSpc>
                <a:spcBef>
                  <a:spcPts val="0"/>
                </a:spcBef>
              </a:pPr>
              <a:r>
                <a:rPr lang="en-US" sz="1600" b="1" spc="40">
                  <a:solidFill>
                    <a:schemeClr val="bg1">
                      <a:alpha val="79781"/>
                    </a:schemeClr>
                  </a:solidFill>
                  <a:cs typeface="Arial" panose="020B0604020202020204" pitchFamily="34" charset="0"/>
                </a:rPr>
                <a:t>&amp; Academic Manager for Executive Programmes</a:t>
              </a:r>
              <a:br>
                <a:rPr lang="en-US" sz="1600" b="1" spc="40">
                  <a:solidFill>
                    <a:schemeClr val="bg1">
                      <a:alpha val="79781"/>
                    </a:schemeClr>
                  </a:solidFill>
                  <a:cs typeface="Arial" panose="020B0604020202020204" pitchFamily="34" charset="0"/>
                </a:rPr>
              </a:br>
              <a:endParaRPr lang="en-US" sz="1600" b="1" spc="40">
                <a:solidFill>
                  <a:schemeClr val="bg1">
                    <a:alpha val="79781"/>
                  </a:schemeClr>
                </a:solidFill>
                <a:cs typeface="Arial" panose="020B0604020202020204" pitchFamily="34" charset="0"/>
              </a:endParaRPr>
            </a:p>
          </p:txBody>
        </p:sp>
        <p:pic>
          <p:nvPicPr>
            <p:cNvPr id="13" name="Graphic 12">
              <a:extLst>
                <a:ext uri="{FF2B5EF4-FFF2-40B4-BE49-F238E27FC236}">
                  <a16:creationId xmlns:a16="http://schemas.microsoft.com/office/drawing/2014/main" id="{B8917672-F527-028F-AE8E-CD6125B076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10334" y="5193614"/>
              <a:ext cx="1679684" cy="428483"/>
            </a:xfrm>
            <a:prstGeom prst="rect">
              <a:avLst/>
            </a:prstGeom>
          </p:spPr>
        </p:pic>
      </p:grpSp>
      <p:grpSp>
        <p:nvGrpSpPr>
          <p:cNvPr id="4" name="Group 3">
            <a:extLst>
              <a:ext uri="{FF2B5EF4-FFF2-40B4-BE49-F238E27FC236}">
                <a16:creationId xmlns:a16="http://schemas.microsoft.com/office/drawing/2014/main" id="{5AF6A06A-375F-839F-D8AB-3EFED0C814A4}"/>
              </a:ext>
            </a:extLst>
          </p:cNvPr>
          <p:cNvGrpSpPr/>
          <p:nvPr/>
        </p:nvGrpSpPr>
        <p:grpSpPr>
          <a:xfrm>
            <a:off x="4804391" y="908807"/>
            <a:ext cx="5384672" cy="1842953"/>
            <a:chOff x="3914635" y="1139822"/>
            <a:chExt cx="5384672" cy="1842953"/>
          </a:xfrm>
        </p:grpSpPr>
        <p:sp>
          <p:nvSpPr>
            <p:cNvPr id="15" name="TextBox 14">
              <a:extLst>
                <a:ext uri="{FF2B5EF4-FFF2-40B4-BE49-F238E27FC236}">
                  <a16:creationId xmlns:a16="http://schemas.microsoft.com/office/drawing/2014/main" id="{7FDDBD31-100A-0145-9060-009C930DBA6B}"/>
                </a:ext>
              </a:extLst>
            </p:cNvPr>
            <p:cNvSpPr txBox="1"/>
            <p:nvPr/>
          </p:nvSpPr>
          <p:spPr>
            <a:xfrm>
              <a:off x="3914635" y="1139822"/>
              <a:ext cx="2861452" cy="629531"/>
            </a:xfrm>
            <a:prstGeom prst="rect">
              <a:avLst/>
            </a:prstGeom>
            <a:noFill/>
          </p:spPr>
          <p:txBody>
            <a:bodyPr wrap="square" rtlCol="0">
              <a:spAutoFit/>
            </a:bodyPr>
            <a:lstStyle/>
            <a:p>
              <a:pPr>
                <a:lnSpc>
                  <a:spcPts val="4600"/>
                </a:lnSpc>
              </a:pPr>
              <a:r>
                <a:rPr lang="en-US" sz="2800" b="1">
                  <a:solidFill>
                    <a:srgbClr val="E626DE"/>
                  </a:solidFill>
                  <a:cs typeface="Arial" panose="020B0604020202020204" pitchFamily="34" charset="0"/>
                </a:rPr>
                <a:t>Dr Helen Charlton</a:t>
              </a:r>
              <a:endParaRPr lang="en-US" sz="2800">
                <a:solidFill>
                  <a:srgbClr val="E626DE"/>
                </a:solidFill>
                <a:cs typeface="Arial" panose="020B0604020202020204" pitchFamily="34" charset="0"/>
              </a:endParaRPr>
            </a:p>
          </p:txBody>
        </p:sp>
        <p:sp>
          <p:nvSpPr>
            <p:cNvPr id="16" name="Subtitle 2">
              <a:extLst>
                <a:ext uri="{FF2B5EF4-FFF2-40B4-BE49-F238E27FC236}">
                  <a16:creationId xmlns:a16="http://schemas.microsoft.com/office/drawing/2014/main" id="{759D453F-556D-F746-8CA0-2C29F1B3B151}"/>
                </a:ext>
              </a:extLst>
            </p:cNvPr>
            <p:cNvSpPr txBox="1">
              <a:spLocks/>
            </p:cNvSpPr>
            <p:nvPr/>
          </p:nvSpPr>
          <p:spPr>
            <a:xfrm>
              <a:off x="3918799" y="1755318"/>
              <a:ext cx="5380508" cy="54561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US" sz="1600" b="1" spc="40" dirty="0">
                  <a:solidFill>
                    <a:schemeClr val="bg1">
                      <a:alpha val="79781"/>
                    </a:schemeClr>
                  </a:solidFill>
                  <a:cs typeface="Arial" panose="020B0604020202020204" pitchFamily="34" charset="0"/>
                </a:rPr>
                <a:t>Associate Professor – Work-aligned Learning  </a:t>
              </a:r>
            </a:p>
            <a:p>
              <a:pPr algn="l">
                <a:lnSpc>
                  <a:spcPct val="100000"/>
                </a:lnSpc>
                <a:spcBef>
                  <a:spcPts val="0"/>
                </a:spcBef>
              </a:pPr>
              <a:r>
                <a:rPr lang="en-US" sz="1600" b="1" spc="40" dirty="0">
                  <a:solidFill>
                    <a:schemeClr val="bg1">
                      <a:alpha val="79781"/>
                    </a:schemeClr>
                  </a:solidFill>
                  <a:cs typeface="Arial" panose="020B0604020202020204" pitchFamily="34" charset="0"/>
                </a:rPr>
                <a:t>&amp; Head of Executive Education</a:t>
              </a:r>
            </a:p>
          </p:txBody>
        </p:sp>
        <p:pic>
          <p:nvPicPr>
            <p:cNvPr id="1030" name="Picture 6">
              <a:extLst>
                <a:ext uri="{FF2B5EF4-FFF2-40B4-BE49-F238E27FC236}">
                  <a16:creationId xmlns:a16="http://schemas.microsoft.com/office/drawing/2014/main" id="{DF7A0CA1-C85F-A015-0787-32A9BEDB564C}"/>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996872" y="2473207"/>
              <a:ext cx="1604938" cy="509568"/>
            </a:xfrm>
            <a:prstGeom prst="rect">
              <a:avLst/>
            </a:prstGeom>
            <a:noFill/>
          </p:spPr>
        </p:pic>
      </p:grpSp>
    </p:spTree>
    <p:extLst>
      <p:ext uri="{BB962C8B-B14F-4D97-AF65-F5344CB8AC3E}">
        <p14:creationId xmlns:p14="http://schemas.microsoft.com/office/powerpoint/2010/main" val="3762377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78AA18E-4A3B-F84D-B1C3-9800747E4C80}"/>
              </a:ext>
            </a:extLst>
          </p:cNvPr>
          <p:cNvSpPr txBox="1"/>
          <p:nvPr/>
        </p:nvSpPr>
        <p:spPr>
          <a:xfrm>
            <a:off x="1010934" y="304969"/>
            <a:ext cx="7885932" cy="646331"/>
          </a:xfrm>
          <a:prstGeom prst="rect">
            <a:avLst/>
          </a:prstGeom>
          <a:noFill/>
        </p:spPr>
        <p:txBody>
          <a:bodyPr wrap="square" lIns="91440" tIns="45720" rIns="91440" bIns="45720" rtlCol="0" anchor="t">
            <a:spAutoFit/>
          </a:bodyPr>
          <a:lstStyle/>
          <a:p>
            <a:r>
              <a:rPr lang="en-US" sz="3600" b="1" spc="50">
                <a:solidFill>
                  <a:srgbClr val="FFFFFF"/>
                </a:solidFill>
                <a:cs typeface="Arial"/>
              </a:rPr>
              <a:t>Context</a:t>
            </a:r>
          </a:p>
        </p:txBody>
      </p:sp>
      <p:sp>
        <p:nvSpPr>
          <p:cNvPr id="12" name="Subtitle 2">
            <a:extLst>
              <a:ext uri="{FF2B5EF4-FFF2-40B4-BE49-F238E27FC236}">
                <a16:creationId xmlns:a16="http://schemas.microsoft.com/office/drawing/2014/main" id="{9FF67F92-7441-424E-91B7-538EF51C9E77}"/>
              </a:ext>
            </a:extLst>
          </p:cNvPr>
          <p:cNvSpPr txBox="1">
            <a:spLocks/>
          </p:cNvSpPr>
          <p:nvPr/>
        </p:nvSpPr>
        <p:spPr>
          <a:xfrm>
            <a:off x="920434" y="1370196"/>
            <a:ext cx="9506676" cy="4663199"/>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lnSpc>
                <a:spcPct val="120000"/>
              </a:lnSpc>
              <a:buFont typeface="Arial" panose="020B0604020202020204" pitchFamily="34" charset="0"/>
              <a:buChar char="•"/>
            </a:pPr>
            <a:r>
              <a:rPr lang="en-GB" sz="3200" b="1" i="1" spc="50" dirty="0">
                <a:solidFill>
                  <a:schemeClr val="bg1"/>
                </a:solidFill>
                <a:cs typeface="Arial" panose="020B0604020202020204" pitchFamily="34" charset="0"/>
              </a:rPr>
              <a:t>Background: UK Higher &amp; Degree Apprenticeships (HDAs)</a:t>
            </a:r>
          </a:p>
          <a:p>
            <a:pPr marL="457200" indent="-457200" algn="l">
              <a:lnSpc>
                <a:spcPct val="120000"/>
              </a:lnSpc>
              <a:buFont typeface="Arial" panose="020B0604020202020204" pitchFamily="34" charset="0"/>
              <a:buChar char="•"/>
            </a:pPr>
            <a:r>
              <a:rPr lang="en-GB" sz="3200" b="1" i="1" spc="50" dirty="0">
                <a:solidFill>
                  <a:schemeClr val="bg1"/>
                </a:solidFill>
                <a:cs typeface="Arial" panose="020B0604020202020204" pitchFamily="34" charset="0"/>
              </a:rPr>
              <a:t>Who are Higher Education Tripartite Practitioners (HETPs)?</a:t>
            </a:r>
          </a:p>
          <a:p>
            <a:pPr marL="457200" indent="-457200" algn="l">
              <a:lnSpc>
                <a:spcPct val="120000"/>
              </a:lnSpc>
              <a:buFont typeface="Arial" panose="020B0604020202020204" pitchFamily="34" charset="0"/>
              <a:buChar char="•"/>
            </a:pPr>
            <a:r>
              <a:rPr lang="en-GB" sz="3200" b="1" i="1" spc="50" dirty="0">
                <a:solidFill>
                  <a:schemeClr val="bg1"/>
                </a:solidFill>
                <a:cs typeface="Arial" panose="020B0604020202020204" pitchFamily="34" charset="0"/>
              </a:rPr>
              <a:t>Study aims &amp; methods</a:t>
            </a:r>
          </a:p>
          <a:p>
            <a:pPr marL="457200" indent="-457200" algn="l">
              <a:lnSpc>
                <a:spcPct val="120000"/>
              </a:lnSpc>
              <a:buFont typeface="Arial" panose="020B0604020202020204" pitchFamily="34" charset="0"/>
              <a:buChar char="•"/>
            </a:pPr>
            <a:r>
              <a:rPr lang="en-GB" sz="3200" b="1" i="1" spc="50" dirty="0">
                <a:solidFill>
                  <a:schemeClr val="bg1"/>
                </a:solidFill>
                <a:cs typeface="Arial" panose="020B0604020202020204" pitchFamily="34" charset="0"/>
              </a:rPr>
              <a:t>Key findings (3)</a:t>
            </a:r>
          </a:p>
          <a:p>
            <a:pPr marL="457200" indent="-457200" algn="l">
              <a:lnSpc>
                <a:spcPct val="120000"/>
              </a:lnSpc>
              <a:buFont typeface="Arial" panose="020B0604020202020204" pitchFamily="34" charset="0"/>
              <a:buChar char="•"/>
            </a:pPr>
            <a:r>
              <a:rPr lang="en-GB" sz="3200" b="1" i="1" spc="50" dirty="0">
                <a:solidFill>
                  <a:schemeClr val="bg1"/>
                </a:solidFill>
                <a:cs typeface="Arial" panose="020B0604020202020204" pitchFamily="34" charset="0"/>
              </a:rPr>
              <a:t>Implications &amp; recommendations</a:t>
            </a:r>
          </a:p>
          <a:p>
            <a:pPr marL="457200" indent="-457200" algn="l">
              <a:lnSpc>
                <a:spcPct val="120000"/>
              </a:lnSpc>
              <a:buFont typeface="Arial" panose="020B0604020202020204" pitchFamily="34" charset="0"/>
              <a:buChar char="•"/>
            </a:pPr>
            <a:r>
              <a:rPr lang="en-GB" sz="3200" b="1" i="1" spc="50" dirty="0">
                <a:solidFill>
                  <a:schemeClr val="bg1"/>
                </a:solidFill>
                <a:cs typeface="Arial" panose="020B0604020202020204" pitchFamily="34" charset="0"/>
              </a:rPr>
              <a:t>Future research</a:t>
            </a:r>
          </a:p>
          <a:p>
            <a:pPr marL="457200" indent="-457200" algn="l">
              <a:lnSpc>
                <a:spcPct val="120000"/>
              </a:lnSpc>
              <a:buFont typeface="Arial" panose="020B0604020202020204" pitchFamily="34" charset="0"/>
              <a:buChar char="•"/>
            </a:pPr>
            <a:r>
              <a:rPr lang="en-GB" sz="3200" b="1" i="1" spc="50" dirty="0">
                <a:solidFill>
                  <a:schemeClr val="bg1"/>
                </a:solidFill>
                <a:cs typeface="Arial" panose="020B0604020202020204" pitchFamily="34" charset="0"/>
              </a:rPr>
              <a:t>Q&amp;A</a:t>
            </a:r>
          </a:p>
          <a:p>
            <a:pPr marL="457200" indent="-457200" algn="l">
              <a:lnSpc>
                <a:spcPct val="120000"/>
              </a:lnSpc>
              <a:buFont typeface="Arial" panose="020B0604020202020204" pitchFamily="34" charset="0"/>
              <a:buChar char="•"/>
            </a:pPr>
            <a:endParaRPr lang="en-US" sz="3200" b="1" spc="50" dirty="0">
              <a:solidFill>
                <a:schemeClr val="bg1"/>
              </a:solidFill>
              <a:cs typeface="Arial" panose="020B0604020202020204" pitchFamily="34" charset="0"/>
            </a:endParaRPr>
          </a:p>
        </p:txBody>
      </p:sp>
      <p:pic>
        <p:nvPicPr>
          <p:cNvPr id="17" name="Graphic 16">
            <a:extLst>
              <a:ext uri="{FF2B5EF4-FFF2-40B4-BE49-F238E27FC236}">
                <a16:creationId xmlns:a16="http://schemas.microsoft.com/office/drawing/2014/main" id="{7F06F613-A566-7A48-823C-21FA04ABDE3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9920" y="6341480"/>
            <a:ext cx="1632120" cy="315576"/>
          </a:xfrm>
          <a:prstGeom prst="rect">
            <a:avLst/>
          </a:prstGeom>
        </p:spPr>
      </p:pic>
      <p:cxnSp>
        <p:nvCxnSpPr>
          <p:cNvPr id="18" name="Straight Connector 17">
            <a:extLst>
              <a:ext uri="{FF2B5EF4-FFF2-40B4-BE49-F238E27FC236}">
                <a16:creationId xmlns:a16="http://schemas.microsoft.com/office/drawing/2014/main" id="{8C7F850A-C96D-124A-8D19-7478E8DD3A3B}"/>
              </a:ext>
            </a:extLst>
          </p:cNvPr>
          <p:cNvCxnSpPr/>
          <p:nvPr/>
        </p:nvCxnSpPr>
        <p:spPr>
          <a:xfrm>
            <a:off x="-26398" y="6187440"/>
            <a:ext cx="12466320"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486FFC52-AFE1-C349-B7F7-5577DC23F2A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035517" y="6341480"/>
            <a:ext cx="1077000" cy="366267"/>
          </a:xfrm>
          <a:prstGeom prst="rect">
            <a:avLst/>
          </a:prstGeom>
        </p:spPr>
      </p:pic>
    </p:spTree>
    <p:extLst>
      <p:ext uri="{BB962C8B-B14F-4D97-AF65-F5344CB8AC3E}">
        <p14:creationId xmlns:p14="http://schemas.microsoft.com/office/powerpoint/2010/main" val="3746783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A4668A5-31FE-0F8C-3CCA-380C2353E85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00D26BC-ED09-2A8E-0BE7-A2869D1B5EF9}"/>
              </a:ext>
            </a:extLst>
          </p:cNvPr>
          <p:cNvSpPr txBox="1"/>
          <p:nvPr/>
        </p:nvSpPr>
        <p:spPr>
          <a:xfrm>
            <a:off x="1010934" y="304969"/>
            <a:ext cx="7885932" cy="120032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50" normalizeH="0" baseline="0" noProof="0" dirty="0">
                <a:ln>
                  <a:noFill/>
                </a:ln>
                <a:solidFill>
                  <a:srgbClr val="FFFFFF"/>
                </a:solidFill>
                <a:effectLst/>
                <a:uLnTx/>
                <a:uFillTx/>
                <a:latin typeface="Calibri" panose="020F0502020204030204"/>
                <a:ea typeface="+mn-ea"/>
                <a:cs typeface="Arial"/>
              </a:rPr>
              <a:t>UK Higher &amp; Degree Apprenticeships (HDAs)</a:t>
            </a:r>
            <a:endParaRPr kumimoji="0" lang="en-US" sz="3600" b="1" i="0" u="none" strike="noStrike" kern="1200" cap="none" spc="50" normalizeH="0" baseline="0" noProof="0" dirty="0">
              <a:ln>
                <a:noFill/>
              </a:ln>
              <a:solidFill>
                <a:srgbClr val="FFFFFF"/>
              </a:solidFill>
              <a:effectLst/>
              <a:uLnTx/>
              <a:uFillTx/>
              <a:latin typeface="Calibri" panose="020F0502020204030204"/>
              <a:ea typeface="+mn-ea"/>
              <a:cs typeface="Arial"/>
            </a:endParaRPr>
          </a:p>
        </p:txBody>
      </p:sp>
      <p:sp>
        <p:nvSpPr>
          <p:cNvPr id="12" name="Subtitle 2">
            <a:extLst>
              <a:ext uri="{FF2B5EF4-FFF2-40B4-BE49-F238E27FC236}">
                <a16:creationId xmlns:a16="http://schemas.microsoft.com/office/drawing/2014/main" id="{EE67AC5C-4DF6-359B-853D-A0A29407B0E6}"/>
              </a:ext>
            </a:extLst>
          </p:cNvPr>
          <p:cNvSpPr txBox="1">
            <a:spLocks/>
          </p:cNvSpPr>
          <p:nvPr/>
        </p:nvSpPr>
        <p:spPr>
          <a:xfrm>
            <a:off x="920433" y="1370196"/>
            <a:ext cx="10863527" cy="4663199"/>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marR="0" lvl="0" indent="-4572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GB" sz="3200" b="1" i="1" u="none" strike="noStrike" kern="1200" cap="none" spc="50" normalizeH="0" baseline="0" noProof="0" dirty="0">
                <a:ln>
                  <a:noFill/>
                </a:ln>
                <a:solidFill>
                  <a:prstClr val="white"/>
                </a:solidFill>
                <a:effectLst/>
                <a:uLnTx/>
                <a:uFillTx/>
                <a:latin typeface="Calibri" panose="020F0502020204030204"/>
                <a:ea typeface="+mn-ea"/>
                <a:cs typeface="Arial" panose="020B0604020202020204" pitchFamily="34" charset="0"/>
              </a:rPr>
              <a:t>Levels 6–7 (Bachelor &amp; Master’s equivalent) blending work + study</a:t>
            </a:r>
          </a:p>
          <a:p>
            <a:pPr marL="457200" marR="0" lvl="0" indent="-4572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GB" sz="3200" b="1" i="1" u="none" strike="noStrike" kern="1200" cap="none" spc="50" normalizeH="0" baseline="0" noProof="0" dirty="0">
                <a:ln>
                  <a:noFill/>
                </a:ln>
                <a:solidFill>
                  <a:prstClr val="white"/>
                </a:solidFill>
                <a:effectLst/>
                <a:uLnTx/>
                <a:uFillTx/>
                <a:latin typeface="Calibri" panose="020F0502020204030204"/>
                <a:ea typeface="+mn-ea"/>
                <a:cs typeface="Arial" panose="020B0604020202020204" pitchFamily="34" charset="0"/>
              </a:rPr>
              <a:t>Funded via the Apprenticeship Levy (tax on large employers)</a:t>
            </a:r>
          </a:p>
          <a:p>
            <a:pPr marL="457200" marR="0" lvl="0" indent="-4572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GB" sz="3200" b="1" i="1" u="none" strike="noStrike" kern="1200" cap="none" spc="50" normalizeH="0" baseline="0" noProof="0" dirty="0">
                <a:ln>
                  <a:noFill/>
                </a:ln>
                <a:solidFill>
                  <a:prstClr val="white"/>
                </a:solidFill>
                <a:effectLst/>
                <a:uLnTx/>
                <a:uFillTx/>
                <a:latin typeface="Calibri" panose="020F0502020204030204"/>
                <a:ea typeface="+mn-ea"/>
                <a:cs typeface="Arial" panose="020B0604020202020204" pitchFamily="34" charset="0"/>
              </a:rPr>
              <a:t>12 occupational routes; Business, Administration &amp; Law = 47% of starts (2022/23)</a:t>
            </a:r>
          </a:p>
          <a:p>
            <a:pPr marL="457200" marR="0" lvl="0" indent="-4572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GB" sz="3200" b="1" i="1" u="none" strike="noStrike" kern="1200" cap="none" spc="50" normalizeH="0" baseline="0" noProof="0" dirty="0">
                <a:ln>
                  <a:noFill/>
                </a:ln>
                <a:solidFill>
                  <a:prstClr val="white"/>
                </a:solidFill>
                <a:effectLst/>
                <a:uLnTx/>
                <a:uFillTx/>
                <a:latin typeface="Calibri" panose="020F0502020204030204"/>
                <a:ea typeface="+mn-ea"/>
                <a:cs typeface="Arial" panose="020B0604020202020204" pitchFamily="34" charset="0"/>
              </a:rPr>
              <a:t>Tripartite relationship: apprentice • employer • higher education provider</a:t>
            </a:r>
          </a:p>
          <a:p>
            <a:pPr marL="457200" marR="0" lvl="0" indent="-4572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endParaRPr kumimoji="0" lang="en-US" sz="3200" b="1" i="0" u="none" strike="noStrike" kern="1200" cap="none" spc="5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pic>
        <p:nvPicPr>
          <p:cNvPr id="17" name="Graphic 16">
            <a:extLst>
              <a:ext uri="{FF2B5EF4-FFF2-40B4-BE49-F238E27FC236}">
                <a16:creationId xmlns:a16="http://schemas.microsoft.com/office/drawing/2014/main" id="{4D235191-9AE3-E19A-FC9E-8DAB4B9931A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9920" y="6341480"/>
            <a:ext cx="1632120" cy="315576"/>
          </a:xfrm>
          <a:prstGeom prst="rect">
            <a:avLst/>
          </a:prstGeom>
        </p:spPr>
      </p:pic>
      <p:cxnSp>
        <p:nvCxnSpPr>
          <p:cNvPr id="18" name="Straight Connector 17">
            <a:extLst>
              <a:ext uri="{FF2B5EF4-FFF2-40B4-BE49-F238E27FC236}">
                <a16:creationId xmlns:a16="http://schemas.microsoft.com/office/drawing/2014/main" id="{8BCEF26A-674D-64EB-C897-53274B0FA4D8}"/>
              </a:ext>
            </a:extLst>
          </p:cNvPr>
          <p:cNvCxnSpPr/>
          <p:nvPr/>
        </p:nvCxnSpPr>
        <p:spPr>
          <a:xfrm>
            <a:off x="-26398" y="6187440"/>
            <a:ext cx="12466320"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FC0963D7-7F10-F81C-DCB8-5B9BBF68A44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035517" y="6341480"/>
            <a:ext cx="1077000" cy="366267"/>
          </a:xfrm>
          <a:prstGeom prst="rect">
            <a:avLst/>
          </a:prstGeom>
        </p:spPr>
      </p:pic>
    </p:spTree>
    <p:extLst>
      <p:ext uri="{BB962C8B-B14F-4D97-AF65-F5344CB8AC3E}">
        <p14:creationId xmlns:p14="http://schemas.microsoft.com/office/powerpoint/2010/main" val="224692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13A4BF5-3494-A398-6DD7-5AABA303519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A93217B-2808-513A-7124-A4A0429D1361}"/>
              </a:ext>
            </a:extLst>
          </p:cNvPr>
          <p:cNvSpPr txBox="1"/>
          <p:nvPr/>
        </p:nvSpPr>
        <p:spPr>
          <a:xfrm>
            <a:off x="1010934" y="469026"/>
            <a:ext cx="10263897" cy="64633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Arial"/>
              </a:rPr>
              <a:t>Why do we have a ‘Tripartite Practitioner’ role? </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Arial"/>
            </a:endParaRPr>
          </a:p>
        </p:txBody>
      </p:sp>
      <p:pic>
        <p:nvPicPr>
          <p:cNvPr id="17" name="Graphic 16">
            <a:extLst>
              <a:ext uri="{FF2B5EF4-FFF2-40B4-BE49-F238E27FC236}">
                <a16:creationId xmlns:a16="http://schemas.microsoft.com/office/drawing/2014/main" id="{5072D899-8B1C-D31E-0891-6EA049DEF38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9920" y="6341480"/>
            <a:ext cx="1632120" cy="315576"/>
          </a:xfrm>
          <a:prstGeom prst="rect">
            <a:avLst/>
          </a:prstGeom>
        </p:spPr>
      </p:pic>
      <p:cxnSp>
        <p:nvCxnSpPr>
          <p:cNvPr id="18" name="Straight Connector 17">
            <a:extLst>
              <a:ext uri="{FF2B5EF4-FFF2-40B4-BE49-F238E27FC236}">
                <a16:creationId xmlns:a16="http://schemas.microsoft.com/office/drawing/2014/main" id="{4677EC8E-2B08-9F86-DA5B-714AA70713BF}"/>
              </a:ext>
            </a:extLst>
          </p:cNvPr>
          <p:cNvCxnSpPr/>
          <p:nvPr/>
        </p:nvCxnSpPr>
        <p:spPr>
          <a:xfrm>
            <a:off x="-26398" y="6187440"/>
            <a:ext cx="12466320"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1F9E1810-29A0-BA0B-6F4C-BFF2DDEDA5E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035517" y="6341480"/>
            <a:ext cx="1077000" cy="366267"/>
          </a:xfrm>
          <a:prstGeom prst="rect">
            <a:avLst/>
          </a:prstGeom>
        </p:spPr>
      </p:pic>
      <p:graphicFrame>
        <p:nvGraphicFramePr>
          <p:cNvPr id="5" name="Subtitle 2">
            <a:extLst>
              <a:ext uri="{FF2B5EF4-FFF2-40B4-BE49-F238E27FC236}">
                <a16:creationId xmlns:a16="http://schemas.microsoft.com/office/drawing/2014/main" id="{85F02537-EE2A-F68A-70A2-BE5A06D0F875}"/>
              </a:ext>
            </a:extLst>
          </p:cNvPr>
          <p:cNvGraphicFramePr/>
          <p:nvPr/>
        </p:nvGraphicFramePr>
        <p:xfrm>
          <a:off x="1109920" y="1115357"/>
          <a:ext cx="9473844" cy="485773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793876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B6882F0-0DEE-C392-577D-54E82DE21EB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EA76D5F-D24C-3B93-8675-E9EB422F10DF}"/>
              </a:ext>
            </a:extLst>
          </p:cNvPr>
          <p:cNvSpPr txBox="1"/>
          <p:nvPr/>
        </p:nvSpPr>
        <p:spPr>
          <a:xfrm>
            <a:off x="1010934" y="304969"/>
            <a:ext cx="7885932" cy="64633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50" normalizeH="0" baseline="0" noProof="0" dirty="0">
                <a:ln>
                  <a:noFill/>
                </a:ln>
                <a:solidFill>
                  <a:srgbClr val="FFFFFF"/>
                </a:solidFill>
                <a:effectLst/>
                <a:uLnTx/>
                <a:uFillTx/>
                <a:latin typeface="Calibri" panose="020F0502020204030204"/>
                <a:ea typeface="+mn-ea"/>
                <a:cs typeface="Arial"/>
              </a:rPr>
              <a:t>Study Aims</a:t>
            </a:r>
            <a:endParaRPr kumimoji="0" lang="en-US" sz="3600" b="1" i="0" u="none" strike="noStrike" kern="1200" cap="none" spc="50" normalizeH="0" baseline="0" noProof="0" dirty="0">
              <a:ln>
                <a:noFill/>
              </a:ln>
              <a:solidFill>
                <a:srgbClr val="FFFFFF"/>
              </a:solidFill>
              <a:effectLst/>
              <a:uLnTx/>
              <a:uFillTx/>
              <a:latin typeface="Calibri" panose="020F0502020204030204"/>
              <a:ea typeface="+mn-ea"/>
              <a:cs typeface="Arial"/>
            </a:endParaRPr>
          </a:p>
        </p:txBody>
      </p:sp>
      <p:sp>
        <p:nvSpPr>
          <p:cNvPr id="12" name="Subtitle 2">
            <a:extLst>
              <a:ext uri="{FF2B5EF4-FFF2-40B4-BE49-F238E27FC236}">
                <a16:creationId xmlns:a16="http://schemas.microsoft.com/office/drawing/2014/main" id="{180D09F1-7467-120D-09B2-54321B2ECDD7}"/>
              </a:ext>
            </a:extLst>
          </p:cNvPr>
          <p:cNvSpPr txBox="1">
            <a:spLocks/>
          </p:cNvSpPr>
          <p:nvPr/>
        </p:nvSpPr>
        <p:spPr>
          <a:xfrm>
            <a:off x="920433" y="1370196"/>
            <a:ext cx="10863527" cy="466319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marR="0" lvl="0" indent="-4572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GB" sz="3200" b="1" i="1" u="none" strike="noStrike" kern="1200" cap="none" spc="50" normalizeH="0" baseline="0" noProof="0" dirty="0">
                <a:ln>
                  <a:noFill/>
                </a:ln>
                <a:solidFill>
                  <a:prstClr val="white"/>
                </a:solidFill>
                <a:effectLst/>
                <a:uLnTx/>
                <a:uFillTx/>
                <a:latin typeface="Calibri" panose="020F0502020204030204"/>
                <a:ea typeface="+mn-ea"/>
                <a:cs typeface="Arial" panose="020B0604020202020204" pitchFamily="34" charset="0"/>
              </a:rPr>
              <a:t>Map how HETP roles are configured in English business schools</a:t>
            </a:r>
          </a:p>
          <a:p>
            <a:pPr marL="457200" marR="0" lvl="0" indent="-4572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GB" sz="3200" b="1" i="1" u="none" strike="noStrike" kern="1200" cap="none" spc="50" normalizeH="0" baseline="0" noProof="0" dirty="0">
                <a:ln>
                  <a:noFill/>
                </a:ln>
                <a:solidFill>
                  <a:prstClr val="white"/>
                </a:solidFill>
                <a:effectLst/>
                <a:uLnTx/>
                <a:uFillTx/>
                <a:latin typeface="Calibri" panose="020F0502020204030204"/>
                <a:ea typeface="+mn-ea"/>
                <a:cs typeface="Arial" panose="020B0604020202020204" pitchFamily="34" charset="0"/>
              </a:rPr>
              <a:t>Explore responsibilities, workload &amp; professional identity</a:t>
            </a:r>
          </a:p>
          <a:p>
            <a:pPr marL="457200" marR="0" lvl="0" indent="-4572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GB" sz="3200" b="1" i="1" u="none" strike="noStrike" kern="1200" cap="none" spc="50" normalizeH="0" baseline="0" noProof="0" dirty="0">
                <a:ln>
                  <a:noFill/>
                </a:ln>
                <a:solidFill>
                  <a:prstClr val="white"/>
                </a:solidFill>
                <a:effectLst/>
                <a:uLnTx/>
                <a:uFillTx/>
                <a:latin typeface="Calibri" panose="020F0502020204030204"/>
                <a:ea typeface="+mn-ea"/>
                <a:cs typeface="Arial" panose="020B0604020202020204" pitchFamily="34" charset="0"/>
              </a:rPr>
              <a:t>Surface tensions between compliance and learner development</a:t>
            </a:r>
          </a:p>
          <a:p>
            <a:pPr marR="0" lvl="0" algn="l" defTabSz="914400" rtl="0" eaLnBrk="1" fontAlgn="auto" latinLnBrk="0" hangingPunct="1">
              <a:lnSpc>
                <a:spcPct val="120000"/>
              </a:lnSpc>
              <a:spcBef>
                <a:spcPts val="1000"/>
              </a:spcBef>
              <a:spcAft>
                <a:spcPts val="0"/>
              </a:spcAft>
              <a:buClrTx/>
              <a:buSzTx/>
              <a:tabLst/>
              <a:defRPr/>
            </a:pPr>
            <a:endParaRPr kumimoji="0" lang="en-US" sz="3200" b="1" i="0" u="none" strike="noStrike" kern="1200" cap="none" spc="5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pic>
        <p:nvPicPr>
          <p:cNvPr id="17" name="Graphic 16">
            <a:extLst>
              <a:ext uri="{FF2B5EF4-FFF2-40B4-BE49-F238E27FC236}">
                <a16:creationId xmlns:a16="http://schemas.microsoft.com/office/drawing/2014/main" id="{2FA35425-4C07-5EBA-9625-C82EBC1226E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9920" y="6341480"/>
            <a:ext cx="1632120" cy="315576"/>
          </a:xfrm>
          <a:prstGeom prst="rect">
            <a:avLst/>
          </a:prstGeom>
        </p:spPr>
      </p:pic>
      <p:cxnSp>
        <p:nvCxnSpPr>
          <p:cNvPr id="18" name="Straight Connector 17">
            <a:extLst>
              <a:ext uri="{FF2B5EF4-FFF2-40B4-BE49-F238E27FC236}">
                <a16:creationId xmlns:a16="http://schemas.microsoft.com/office/drawing/2014/main" id="{7B83C1F8-2691-69DF-41CD-EE6857FD7EFA}"/>
              </a:ext>
            </a:extLst>
          </p:cNvPr>
          <p:cNvCxnSpPr/>
          <p:nvPr/>
        </p:nvCxnSpPr>
        <p:spPr>
          <a:xfrm>
            <a:off x="-26398" y="6187440"/>
            <a:ext cx="12466320"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2C985DA1-8E7E-5B83-1EC0-B8715B06D3C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035517" y="6341480"/>
            <a:ext cx="1077000" cy="366267"/>
          </a:xfrm>
          <a:prstGeom prst="rect">
            <a:avLst/>
          </a:prstGeom>
        </p:spPr>
      </p:pic>
    </p:spTree>
    <p:extLst>
      <p:ext uri="{BB962C8B-B14F-4D97-AF65-F5344CB8AC3E}">
        <p14:creationId xmlns:p14="http://schemas.microsoft.com/office/powerpoint/2010/main" val="592540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682008A-3B21-638C-82C2-AA82B668031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1DF1B62-1235-A62A-0CF7-0CA82D73B3B8}"/>
              </a:ext>
            </a:extLst>
          </p:cNvPr>
          <p:cNvSpPr txBox="1"/>
          <p:nvPr/>
        </p:nvSpPr>
        <p:spPr>
          <a:xfrm>
            <a:off x="1010934" y="304969"/>
            <a:ext cx="7885932" cy="64633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50" normalizeH="0" baseline="0" noProof="0" dirty="0">
                <a:ln>
                  <a:noFill/>
                </a:ln>
                <a:solidFill>
                  <a:srgbClr val="FFFFFF"/>
                </a:solidFill>
                <a:effectLst/>
                <a:uLnTx/>
                <a:uFillTx/>
                <a:latin typeface="Calibri" panose="020F0502020204030204"/>
                <a:ea typeface="+mn-ea"/>
                <a:cs typeface="Arial"/>
              </a:rPr>
              <a:t>Method</a:t>
            </a:r>
            <a:endParaRPr kumimoji="0" lang="en-US" sz="3600" b="1" i="0" u="none" strike="noStrike" kern="1200" cap="none" spc="50" normalizeH="0" baseline="0" noProof="0" dirty="0">
              <a:ln>
                <a:noFill/>
              </a:ln>
              <a:solidFill>
                <a:srgbClr val="FFFFFF"/>
              </a:solidFill>
              <a:effectLst/>
              <a:uLnTx/>
              <a:uFillTx/>
              <a:latin typeface="Calibri" panose="020F0502020204030204"/>
              <a:ea typeface="+mn-ea"/>
              <a:cs typeface="Arial"/>
            </a:endParaRPr>
          </a:p>
        </p:txBody>
      </p:sp>
      <p:sp>
        <p:nvSpPr>
          <p:cNvPr id="12" name="Subtitle 2">
            <a:extLst>
              <a:ext uri="{FF2B5EF4-FFF2-40B4-BE49-F238E27FC236}">
                <a16:creationId xmlns:a16="http://schemas.microsoft.com/office/drawing/2014/main" id="{8F605078-ED72-89F0-C30F-F80EE558A9DD}"/>
              </a:ext>
            </a:extLst>
          </p:cNvPr>
          <p:cNvSpPr txBox="1">
            <a:spLocks/>
          </p:cNvSpPr>
          <p:nvPr/>
        </p:nvSpPr>
        <p:spPr>
          <a:xfrm>
            <a:off x="920433" y="1370196"/>
            <a:ext cx="10863527" cy="466319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marR="0" lvl="0" indent="-4572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GB" sz="3200" b="1" i="1" u="none" strike="noStrike" kern="1200" cap="none" spc="50" normalizeH="0" baseline="0" noProof="0" dirty="0">
                <a:ln>
                  <a:noFill/>
                </a:ln>
                <a:solidFill>
                  <a:prstClr val="white"/>
                </a:solidFill>
                <a:effectLst/>
                <a:uLnTx/>
                <a:uFillTx/>
                <a:latin typeface="Calibri" panose="020F0502020204030204"/>
                <a:ea typeface="+mn-ea"/>
                <a:cs typeface="Arial" panose="020B0604020202020204" pitchFamily="34" charset="0"/>
              </a:rPr>
              <a:t>Mixed‑methods around a one‑day CPD event</a:t>
            </a:r>
          </a:p>
          <a:p>
            <a:pPr marL="457200" marR="0" lvl="0" indent="-4572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GB" sz="3200" b="1" i="1" u="none" strike="noStrike" kern="1200" cap="none" spc="50" normalizeH="0" baseline="0" noProof="0" dirty="0">
                <a:ln>
                  <a:noFill/>
                </a:ln>
                <a:solidFill>
                  <a:prstClr val="white"/>
                </a:solidFill>
                <a:effectLst/>
                <a:uLnTx/>
                <a:uFillTx/>
                <a:latin typeface="Calibri" panose="020F0502020204030204"/>
                <a:ea typeface="+mn-ea"/>
                <a:cs typeface="Arial" panose="020B0604020202020204" pitchFamily="34" charset="0"/>
              </a:rPr>
              <a:t>Surveys: 76 registrants (25 HEIs) + 32 attendees (9 HEIs)</a:t>
            </a:r>
          </a:p>
          <a:p>
            <a:pPr marL="457200" marR="0" lvl="0" indent="-4572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GB" sz="3200" b="1" i="1" u="none" strike="noStrike" kern="1200" cap="none" spc="50" normalizeH="0" baseline="0" noProof="0" dirty="0">
                <a:ln>
                  <a:noFill/>
                </a:ln>
                <a:solidFill>
                  <a:prstClr val="white"/>
                </a:solidFill>
                <a:effectLst/>
                <a:uLnTx/>
                <a:uFillTx/>
                <a:latin typeface="Calibri" panose="020F0502020204030204"/>
                <a:ea typeface="+mn-ea"/>
                <a:cs typeface="Arial" panose="020B0604020202020204" pitchFamily="34" charset="0"/>
              </a:rPr>
              <a:t>Focus groups: 12 hours across 4 apprenticeship stages (ISA, PRM, EPA, Enhancement)</a:t>
            </a:r>
          </a:p>
          <a:p>
            <a:pPr marL="457200" marR="0" lvl="0" indent="-4572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GB" sz="3200" b="1" i="1" u="none" strike="noStrike" kern="1200" cap="none" spc="50" normalizeH="0" baseline="0" noProof="0" dirty="0">
                <a:ln>
                  <a:noFill/>
                </a:ln>
                <a:solidFill>
                  <a:prstClr val="white"/>
                </a:solidFill>
                <a:effectLst/>
                <a:uLnTx/>
                <a:uFillTx/>
                <a:latin typeface="Calibri" panose="020F0502020204030204"/>
                <a:ea typeface="+mn-ea"/>
                <a:cs typeface="Arial" panose="020B0604020202020204" pitchFamily="34" charset="0"/>
              </a:rPr>
              <a:t>Template analysis of transcripts</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0" lang="en-US" sz="3200" b="1" i="0" u="none" strike="noStrike" kern="1200" cap="none" spc="5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pic>
        <p:nvPicPr>
          <p:cNvPr id="17" name="Graphic 16">
            <a:extLst>
              <a:ext uri="{FF2B5EF4-FFF2-40B4-BE49-F238E27FC236}">
                <a16:creationId xmlns:a16="http://schemas.microsoft.com/office/drawing/2014/main" id="{644F8A2C-AB72-9177-827A-09F50981544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9920" y="6341480"/>
            <a:ext cx="1632120" cy="315576"/>
          </a:xfrm>
          <a:prstGeom prst="rect">
            <a:avLst/>
          </a:prstGeom>
        </p:spPr>
      </p:pic>
      <p:cxnSp>
        <p:nvCxnSpPr>
          <p:cNvPr id="18" name="Straight Connector 17">
            <a:extLst>
              <a:ext uri="{FF2B5EF4-FFF2-40B4-BE49-F238E27FC236}">
                <a16:creationId xmlns:a16="http://schemas.microsoft.com/office/drawing/2014/main" id="{14F512C3-AF7F-7C50-D3DA-4D31848C738C}"/>
              </a:ext>
            </a:extLst>
          </p:cNvPr>
          <p:cNvCxnSpPr/>
          <p:nvPr/>
        </p:nvCxnSpPr>
        <p:spPr>
          <a:xfrm>
            <a:off x="-26398" y="6187440"/>
            <a:ext cx="12466320"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D4D69E02-15E5-E6E8-44A6-3D233B4AF28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035517" y="6341480"/>
            <a:ext cx="1077000" cy="366267"/>
          </a:xfrm>
          <a:prstGeom prst="rect">
            <a:avLst/>
          </a:prstGeom>
        </p:spPr>
      </p:pic>
    </p:spTree>
    <p:extLst>
      <p:ext uri="{BB962C8B-B14F-4D97-AF65-F5344CB8AC3E}">
        <p14:creationId xmlns:p14="http://schemas.microsoft.com/office/powerpoint/2010/main" val="1304007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9C86C052-4961-8B9D-DEC4-1C914727248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D6EE723-6AD9-B47B-C011-8F8777816E1C}"/>
              </a:ext>
            </a:extLst>
          </p:cNvPr>
          <p:cNvSpPr txBox="1"/>
          <p:nvPr/>
        </p:nvSpPr>
        <p:spPr>
          <a:xfrm>
            <a:off x="1010934" y="304969"/>
            <a:ext cx="7885932" cy="64633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50" normalizeH="0" baseline="0" noProof="0" dirty="0">
                <a:ln>
                  <a:noFill/>
                </a:ln>
                <a:solidFill>
                  <a:srgbClr val="FFFFFF"/>
                </a:solidFill>
                <a:effectLst/>
                <a:uLnTx/>
                <a:uFillTx/>
                <a:latin typeface="Calibri" panose="020F0502020204030204"/>
                <a:ea typeface="+mn-ea"/>
                <a:cs typeface="Arial"/>
              </a:rPr>
              <a:t>Finding 1 – Role Diversity</a:t>
            </a:r>
            <a:endParaRPr kumimoji="0" lang="en-US" sz="3600" b="1" i="0" u="none" strike="noStrike" kern="1200" cap="none" spc="50" normalizeH="0" baseline="0" noProof="0" dirty="0">
              <a:ln>
                <a:noFill/>
              </a:ln>
              <a:solidFill>
                <a:srgbClr val="FFFFFF"/>
              </a:solidFill>
              <a:effectLst/>
              <a:uLnTx/>
              <a:uFillTx/>
              <a:latin typeface="Calibri" panose="020F0502020204030204"/>
              <a:ea typeface="+mn-ea"/>
              <a:cs typeface="Arial"/>
            </a:endParaRPr>
          </a:p>
        </p:txBody>
      </p:sp>
      <p:sp>
        <p:nvSpPr>
          <p:cNvPr id="12" name="Subtitle 2">
            <a:extLst>
              <a:ext uri="{FF2B5EF4-FFF2-40B4-BE49-F238E27FC236}">
                <a16:creationId xmlns:a16="http://schemas.microsoft.com/office/drawing/2014/main" id="{EAFF6FB7-99AE-579A-E7EB-FA38723C1D2E}"/>
              </a:ext>
            </a:extLst>
          </p:cNvPr>
          <p:cNvSpPr txBox="1">
            <a:spLocks/>
          </p:cNvSpPr>
          <p:nvPr/>
        </p:nvSpPr>
        <p:spPr>
          <a:xfrm>
            <a:off x="920434" y="1370196"/>
            <a:ext cx="10775038" cy="466319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marR="0" lvl="0" indent="-4572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GB" sz="3200" b="1" i="1" u="none" strike="noStrike" kern="1200" cap="none" spc="50" normalizeH="0" baseline="0" noProof="0" dirty="0">
                <a:ln>
                  <a:noFill/>
                </a:ln>
                <a:solidFill>
                  <a:prstClr val="white"/>
                </a:solidFill>
                <a:effectLst/>
                <a:uLnTx/>
                <a:uFillTx/>
                <a:latin typeface="Calibri" panose="020F0502020204030204"/>
                <a:ea typeface="+mn-ea"/>
                <a:cs typeface="Arial" panose="020B0604020202020204" pitchFamily="34" charset="0"/>
              </a:rPr>
              <a:t>54 distinct job titles across &gt;30 HEIs</a:t>
            </a:r>
          </a:p>
          <a:p>
            <a:pPr marL="457200" marR="0" lvl="0" indent="-4572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GB" sz="3200" b="1" i="1" u="none" strike="noStrike" kern="1200" cap="none" spc="50" normalizeH="0" baseline="0" noProof="0" dirty="0">
                <a:ln>
                  <a:noFill/>
                </a:ln>
                <a:solidFill>
                  <a:prstClr val="white"/>
                </a:solidFill>
                <a:effectLst/>
                <a:uLnTx/>
                <a:uFillTx/>
                <a:latin typeface="Calibri" panose="020F0502020204030204"/>
                <a:ea typeface="+mn-ea"/>
                <a:cs typeface="Arial" panose="020B0604020202020204" pitchFamily="34" charset="0"/>
              </a:rPr>
              <a:t>Common descriptors: coach, tutor, academic; workplace / employer focus</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0" lang="en-US" sz="3200" b="1" i="0" u="none" strike="noStrike" kern="1200" cap="none" spc="5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pic>
        <p:nvPicPr>
          <p:cNvPr id="17" name="Graphic 16">
            <a:extLst>
              <a:ext uri="{FF2B5EF4-FFF2-40B4-BE49-F238E27FC236}">
                <a16:creationId xmlns:a16="http://schemas.microsoft.com/office/drawing/2014/main" id="{BD9A806A-DF12-548F-4CCC-20EE08BD597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9920" y="6341480"/>
            <a:ext cx="1632120" cy="315576"/>
          </a:xfrm>
          <a:prstGeom prst="rect">
            <a:avLst/>
          </a:prstGeom>
        </p:spPr>
      </p:pic>
      <p:cxnSp>
        <p:nvCxnSpPr>
          <p:cNvPr id="18" name="Straight Connector 17">
            <a:extLst>
              <a:ext uri="{FF2B5EF4-FFF2-40B4-BE49-F238E27FC236}">
                <a16:creationId xmlns:a16="http://schemas.microsoft.com/office/drawing/2014/main" id="{82B1C996-7B28-B877-1D75-4C1E3048735D}"/>
              </a:ext>
            </a:extLst>
          </p:cNvPr>
          <p:cNvCxnSpPr/>
          <p:nvPr/>
        </p:nvCxnSpPr>
        <p:spPr>
          <a:xfrm>
            <a:off x="-26398" y="6187440"/>
            <a:ext cx="12466320"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DA2357D8-9C32-EA09-BECC-4BA618947A1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035517" y="6341480"/>
            <a:ext cx="1077000" cy="366267"/>
          </a:xfrm>
          <a:prstGeom prst="rect">
            <a:avLst/>
          </a:prstGeom>
        </p:spPr>
      </p:pic>
      <p:pic>
        <p:nvPicPr>
          <p:cNvPr id="2" name="Picture 1">
            <a:extLst>
              <a:ext uri="{FF2B5EF4-FFF2-40B4-BE49-F238E27FC236}">
                <a16:creationId xmlns:a16="http://schemas.microsoft.com/office/drawing/2014/main" id="{E1948B76-48D8-2033-25D3-ECE4BBF678E9}"/>
              </a:ext>
            </a:extLst>
          </p:cNvPr>
          <p:cNvPicPr>
            <a:picLocks noChangeAspect="1"/>
          </p:cNvPicPr>
          <p:nvPr/>
        </p:nvPicPr>
        <p:blipFill>
          <a:blip r:embed="rId8"/>
          <a:stretch>
            <a:fillRect/>
          </a:stretch>
        </p:blipFill>
        <p:spPr>
          <a:xfrm>
            <a:off x="5653812" y="2777849"/>
            <a:ext cx="6041660" cy="3255546"/>
          </a:xfrm>
          <a:prstGeom prst="rect">
            <a:avLst/>
          </a:prstGeom>
        </p:spPr>
      </p:pic>
      <p:sp>
        <p:nvSpPr>
          <p:cNvPr id="5" name="Subtitle 2">
            <a:extLst>
              <a:ext uri="{FF2B5EF4-FFF2-40B4-BE49-F238E27FC236}">
                <a16:creationId xmlns:a16="http://schemas.microsoft.com/office/drawing/2014/main" id="{8E81852B-BA78-FF39-50F9-B50C6EE27E0B}"/>
              </a:ext>
            </a:extLst>
          </p:cNvPr>
          <p:cNvSpPr txBox="1">
            <a:spLocks/>
          </p:cNvSpPr>
          <p:nvPr/>
        </p:nvSpPr>
        <p:spPr>
          <a:xfrm>
            <a:off x="919274" y="1370195"/>
            <a:ext cx="4734538" cy="466319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marR="0" lvl="0" indent="-4572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endParaRPr kumimoji="0" lang="en-GB" sz="3200" b="1" i="1" u="none" strike="noStrike" kern="1200" cap="none" spc="50" normalizeH="0" baseline="0" noProof="0" dirty="0">
              <a:ln>
                <a:noFill/>
              </a:ln>
              <a:solidFill>
                <a:prstClr val="white"/>
              </a:solidFill>
              <a:effectLst/>
              <a:uLnTx/>
              <a:uFillTx/>
              <a:latin typeface="Calibri" panose="020F0502020204030204"/>
              <a:ea typeface="+mn-ea"/>
              <a:cs typeface="Arial" panose="020B0604020202020204" pitchFamily="34" charset="0"/>
            </a:endParaRPr>
          </a:p>
          <a:p>
            <a:pPr marL="457200" marR="0" lvl="0" indent="-4572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endParaRPr lang="en-GB" sz="3200" b="1" i="1" spc="50" dirty="0">
              <a:solidFill>
                <a:prstClr val="white"/>
              </a:solidFill>
              <a:latin typeface="Calibri" panose="020F0502020204030204"/>
              <a:cs typeface="Arial" panose="020B0604020202020204" pitchFamily="34" charset="0"/>
            </a:endParaRPr>
          </a:p>
          <a:p>
            <a:pPr marL="457200" marR="0" lvl="0" indent="-4572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endParaRPr kumimoji="0" lang="en-GB" sz="3200" b="1" i="1" u="none" strike="noStrike" kern="1200" cap="none" spc="50" normalizeH="0" baseline="0" noProof="0" dirty="0">
              <a:ln>
                <a:noFill/>
              </a:ln>
              <a:solidFill>
                <a:prstClr val="white"/>
              </a:solidFill>
              <a:effectLst/>
              <a:uLnTx/>
              <a:uFillTx/>
              <a:latin typeface="Calibri" panose="020F0502020204030204"/>
              <a:ea typeface="+mn-ea"/>
              <a:cs typeface="Arial" panose="020B0604020202020204" pitchFamily="34" charset="0"/>
            </a:endParaRPr>
          </a:p>
          <a:p>
            <a:pPr marL="457200" marR="0" lvl="0" indent="-4572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GB" sz="3200" b="1" i="1" u="none" strike="noStrike" kern="1200" cap="none" spc="50" normalizeH="0" baseline="0" noProof="0" dirty="0">
                <a:ln>
                  <a:noFill/>
                </a:ln>
                <a:solidFill>
                  <a:prstClr val="white"/>
                </a:solidFill>
                <a:effectLst/>
                <a:uLnTx/>
                <a:uFillTx/>
                <a:latin typeface="Calibri" panose="020F0502020204030204"/>
                <a:ea typeface="+mn-ea"/>
                <a:cs typeface="Arial" panose="020B0604020202020204" pitchFamily="34" charset="0"/>
              </a:rPr>
              <a:t>Wide variation in onboarding → offboarding responsibilities</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0" lang="en-US" sz="3200" b="1" i="0" u="none" strike="noStrike" kern="1200" cap="none" spc="5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136996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11F3996D-866D-01AA-DD22-64AFBB459D43}"/>
            </a:ext>
          </a:extLst>
        </p:cNvPr>
        <p:cNvGrpSpPr/>
        <p:nvPr/>
      </p:nvGrpSpPr>
      <p:grpSpPr>
        <a:xfrm>
          <a:off x="0" y="0"/>
          <a:ext cx="0" cy="0"/>
          <a:chOff x="0" y="0"/>
          <a:chExt cx="0" cy="0"/>
        </a:xfrm>
      </p:grpSpPr>
      <p:pic>
        <p:nvPicPr>
          <p:cNvPr id="17" name="Graphic 16">
            <a:extLst>
              <a:ext uri="{FF2B5EF4-FFF2-40B4-BE49-F238E27FC236}">
                <a16:creationId xmlns:a16="http://schemas.microsoft.com/office/drawing/2014/main" id="{F68BF925-DBA6-4310-0DD4-3EB1627F24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9920" y="6341480"/>
            <a:ext cx="1632120" cy="315576"/>
          </a:xfrm>
          <a:prstGeom prst="rect">
            <a:avLst/>
          </a:prstGeom>
        </p:spPr>
      </p:pic>
      <p:cxnSp>
        <p:nvCxnSpPr>
          <p:cNvPr id="18" name="Straight Connector 17">
            <a:extLst>
              <a:ext uri="{FF2B5EF4-FFF2-40B4-BE49-F238E27FC236}">
                <a16:creationId xmlns:a16="http://schemas.microsoft.com/office/drawing/2014/main" id="{2442566A-FF35-3F70-CA21-336DBD54B623}"/>
              </a:ext>
            </a:extLst>
          </p:cNvPr>
          <p:cNvCxnSpPr/>
          <p:nvPr/>
        </p:nvCxnSpPr>
        <p:spPr>
          <a:xfrm>
            <a:off x="-26398" y="6187440"/>
            <a:ext cx="12466320"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155A0D44-57D9-B9BE-1553-37F9E854859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035517" y="6341480"/>
            <a:ext cx="1077000" cy="366267"/>
          </a:xfrm>
          <a:prstGeom prst="rect">
            <a:avLst/>
          </a:prstGeom>
        </p:spPr>
      </p:pic>
      <p:pic>
        <p:nvPicPr>
          <p:cNvPr id="7" name="Picture 6">
            <a:extLst>
              <a:ext uri="{FF2B5EF4-FFF2-40B4-BE49-F238E27FC236}">
                <a16:creationId xmlns:a16="http://schemas.microsoft.com/office/drawing/2014/main" id="{498C7D0F-6275-4903-B24C-34285A091237}"/>
              </a:ext>
            </a:extLst>
          </p:cNvPr>
          <p:cNvPicPr>
            <a:picLocks noChangeAspect="1"/>
          </p:cNvPicPr>
          <p:nvPr/>
        </p:nvPicPr>
        <p:blipFill>
          <a:blip r:embed="rId8"/>
          <a:stretch>
            <a:fillRect/>
          </a:stretch>
        </p:blipFill>
        <p:spPr>
          <a:xfrm>
            <a:off x="414060" y="1348984"/>
            <a:ext cx="11363880" cy="3374987"/>
          </a:xfrm>
          <a:prstGeom prst="rect">
            <a:avLst/>
          </a:prstGeom>
        </p:spPr>
      </p:pic>
    </p:spTree>
    <p:extLst>
      <p:ext uri="{BB962C8B-B14F-4D97-AF65-F5344CB8AC3E}">
        <p14:creationId xmlns:p14="http://schemas.microsoft.com/office/powerpoint/2010/main" val="26465801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273</TotalTime>
  <Words>1014</Words>
  <Application>Microsoft Office PowerPoint</Application>
  <PresentationFormat>Widescreen</PresentationFormat>
  <Paragraphs>135</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Aptos</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Hertfordshire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 Power-Mason</dc:creator>
  <cp:lastModifiedBy>Phil Power-Mason</cp:lastModifiedBy>
  <cp:revision>5</cp:revision>
  <dcterms:created xsi:type="dcterms:W3CDTF">2023-05-10T07:27:09Z</dcterms:created>
  <dcterms:modified xsi:type="dcterms:W3CDTF">2025-05-14T15:22:00Z</dcterms:modified>
</cp:coreProperties>
</file>